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06"/>
  </p:notesMasterIdLst>
  <p:handoutMasterIdLst>
    <p:handoutMasterId r:id="rId207"/>
  </p:handout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5" r:id="rId170"/>
    <p:sldId id="426" r:id="rId171"/>
    <p:sldId id="427" r:id="rId172"/>
    <p:sldId id="428" r:id="rId173"/>
    <p:sldId id="429" r:id="rId174"/>
    <p:sldId id="430" r:id="rId175"/>
    <p:sldId id="431" r:id="rId176"/>
    <p:sldId id="432" r:id="rId177"/>
    <p:sldId id="433" r:id="rId178"/>
    <p:sldId id="434" r:id="rId179"/>
    <p:sldId id="435" r:id="rId180"/>
    <p:sldId id="436" r:id="rId181"/>
    <p:sldId id="437" r:id="rId182"/>
    <p:sldId id="438" r:id="rId183"/>
    <p:sldId id="439" r:id="rId184"/>
    <p:sldId id="440" r:id="rId185"/>
    <p:sldId id="441" r:id="rId186"/>
    <p:sldId id="442" r:id="rId187"/>
    <p:sldId id="443" r:id="rId188"/>
    <p:sldId id="444" r:id="rId189"/>
    <p:sldId id="445" r:id="rId190"/>
    <p:sldId id="446" r:id="rId191"/>
    <p:sldId id="447" r:id="rId192"/>
    <p:sldId id="448" r:id="rId193"/>
    <p:sldId id="449" r:id="rId194"/>
    <p:sldId id="450" r:id="rId195"/>
    <p:sldId id="451" r:id="rId196"/>
    <p:sldId id="452" r:id="rId197"/>
    <p:sldId id="453" r:id="rId198"/>
    <p:sldId id="454" r:id="rId199"/>
    <p:sldId id="455" r:id="rId200"/>
    <p:sldId id="456" r:id="rId201"/>
    <p:sldId id="457" r:id="rId202"/>
    <p:sldId id="458" r:id="rId203"/>
    <p:sldId id="459" r:id="rId204"/>
    <p:sldId id="460" r:id="rId205"/>
  </p:sldIdLst>
  <p:sldSz cx="9144000" cy="6858000" type="screen4x3"/>
  <p:notesSz cx="6858000" cy="919956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99FF66"/>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719" autoAdjust="0"/>
  </p:normalViewPr>
  <p:slideViewPr>
    <p:cSldViewPr>
      <p:cViewPr varScale="1">
        <p:scale>
          <a:sx n="78" d="100"/>
          <a:sy n="78" d="100"/>
        </p:scale>
        <p:origin x="1594"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handoutMaster" Target="handoutMasters/handout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viewProps" Target="view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E1B971-8E96-DF32-67E0-BDC6A2E3B25D}"/>
              </a:ext>
            </a:extLst>
          </p:cNvPr>
          <p:cNvSpPr>
            <a:spLocks noGrp="1"/>
          </p:cNvSpPr>
          <p:nvPr>
            <p:ph type="hdr" sz="quarter"/>
          </p:nvPr>
        </p:nvSpPr>
        <p:spPr>
          <a:xfrm>
            <a:off x="0" y="0"/>
            <a:ext cx="2971800" cy="461963"/>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EF0EE50C-704C-0672-CFE9-58FBEF71AA79}"/>
              </a:ext>
            </a:extLst>
          </p:cNvPr>
          <p:cNvSpPr>
            <a:spLocks noGrp="1"/>
          </p:cNvSpPr>
          <p:nvPr>
            <p:ph type="dt" sz="quarter" idx="1"/>
          </p:nvPr>
        </p:nvSpPr>
        <p:spPr>
          <a:xfrm>
            <a:off x="3884613" y="0"/>
            <a:ext cx="2971800" cy="461963"/>
          </a:xfrm>
          <a:prstGeom prst="rect">
            <a:avLst/>
          </a:prstGeom>
        </p:spPr>
        <p:txBody>
          <a:bodyPr vert="horz" lIns="91440" tIns="45720" rIns="91440" bIns="45720" rtlCol="0"/>
          <a:lstStyle>
            <a:lvl1pPr algn="r">
              <a:defRPr sz="1200"/>
            </a:lvl1pPr>
          </a:lstStyle>
          <a:p>
            <a:fld id="{A57C8D56-8C49-4E7C-9389-FED75BA804CA}" type="datetimeFigureOut">
              <a:rPr lang="en-IN" smtClean="0"/>
              <a:t>24-06-2026</a:t>
            </a:fld>
            <a:endParaRPr lang="en-IN"/>
          </a:p>
        </p:txBody>
      </p:sp>
      <p:sp>
        <p:nvSpPr>
          <p:cNvPr id="4" name="Footer Placeholder 3">
            <a:extLst>
              <a:ext uri="{FF2B5EF4-FFF2-40B4-BE49-F238E27FC236}">
                <a16:creationId xmlns:a16="http://schemas.microsoft.com/office/drawing/2014/main" id="{5C6D99AF-2605-79D4-5B00-6EEB818DB428}"/>
              </a:ext>
            </a:extLst>
          </p:cNvPr>
          <p:cNvSpPr>
            <a:spLocks noGrp="1"/>
          </p:cNvSpPr>
          <p:nvPr>
            <p:ph type="ftr" sz="quarter" idx="2"/>
          </p:nvPr>
        </p:nvSpPr>
        <p:spPr>
          <a:xfrm>
            <a:off x="0" y="8737600"/>
            <a:ext cx="2971800" cy="461963"/>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9DF1BDF6-76D7-04F7-9D18-56B35B4A5329}"/>
              </a:ext>
            </a:extLst>
          </p:cNvPr>
          <p:cNvSpPr>
            <a:spLocks noGrp="1"/>
          </p:cNvSpPr>
          <p:nvPr>
            <p:ph type="sldNum" sz="quarter" idx="3"/>
          </p:nvPr>
        </p:nvSpPr>
        <p:spPr>
          <a:xfrm>
            <a:off x="3884613" y="8737600"/>
            <a:ext cx="2971800" cy="461963"/>
          </a:xfrm>
          <a:prstGeom prst="rect">
            <a:avLst/>
          </a:prstGeom>
        </p:spPr>
        <p:txBody>
          <a:bodyPr vert="horz" lIns="91440" tIns="45720" rIns="91440" bIns="45720" rtlCol="0" anchor="b"/>
          <a:lstStyle>
            <a:lvl1pPr algn="r">
              <a:defRPr sz="1200"/>
            </a:lvl1pPr>
          </a:lstStyle>
          <a:p>
            <a:fld id="{E631C082-C2B8-4620-970D-35F9314EDDAE}" type="slidenum">
              <a:rPr lang="en-IN" smtClean="0"/>
              <a:t>‹#›</a:t>
            </a:fld>
            <a:endParaRPr lang="en-IN"/>
          </a:p>
        </p:txBody>
      </p:sp>
    </p:spTree>
    <p:extLst>
      <p:ext uri="{BB962C8B-B14F-4D97-AF65-F5344CB8AC3E}">
        <p14:creationId xmlns:p14="http://schemas.microsoft.com/office/powerpoint/2010/main" val="121767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4433264-8571-0324-EEE1-0866BADF60BC}"/>
              </a:ext>
            </a:extLst>
          </p:cNvPr>
          <p:cNvSpPr>
            <a:spLocks noGrp="1" noChangeArrowheads="1"/>
          </p:cNvSpPr>
          <p:nvPr>
            <p:ph type="hdr" sz="quarter"/>
          </p:nvPr>
        </p:nvSpPr>
        <p:spPr bwMode="auto">
          <a:xfrm>
            <a:off x="0" y="0"/>
            <a:ext cx="2971800" cy="460375"/>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4099" name="Rectangle 3">
            <a:extLst>
              <a:ext uri="{FF2B5EF4-FFF2-40B4-BE49-F238E27FC236}">
                <a16:creationId xmlns:a16="http://schemas.microsoft.com/office/drawing/2014/main" id="{E30D52A8-0C0E-F59E-4E8C-413ED006F28B}"/>
              </a:ext>
            </a:extLst>
          </p:cNvPr>
          <p:cNvSpPr>
            <a:spLocks noGrp="1" noChangeArrowheads="1"/>
          </p:cNvSpPr>
          <p:nvPr>
            <p:ph type="dt" idx="1"/>
          </p:nvPr>
        </p:nvSpPr>
        <p:spPr bwMode="auto">
          <a:xfrm>
            <a:off x="3884613" y="0"/>
            <a:ext cx="2971800" cy="4603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052" name="Rectangle 4">
            <a:extLst>
              <a:ext uri="{FF2B5EF4-FFF2-40B4-BE49-F238E27FC236}">
                <a16:creationId xmlns:a16="http://schemas.microsoft.com/office/drawing/2014/main" id="{AEC89FB0-D6F2-7E55-C118-8356B43753F4}"/>
              </a:ext>
            </a:extLst>
          </p:cNvPr>
          <p:cNvSpPr>
            <a:spLocks noGrp="1" noRot="1" noChangeAspect="1" noChangeArrowheads="1" noTextEdit="1"/>
          </p:cNvSpPr>
          <p:nvPr>
            <p:ph type="sldImg" idx="2"/>
          </p:nvPr>
        </p:nvSpPr>
        <p:spPr bwMode="auto">
          <a:xfrm>
            <a:off x="1130300" y="690563"/>
            <a:ext cx="4598988" cy="34496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53E66ADA-0D2C-18C0-321F-33F69C66E336}"/>
              </a:ext>
            </a:extLst>
          </p:cNvPr>
          <p:cNvSpPr>
            <a:spLocks noGrp="1" noChangeArrowheads="1"/>
          </p:cNvSpPr>
          <p:nvPr>
            <p:ph type="body" sz="quarter" idx="3"/>
          </p:nvPr>
        </p:nvSpPr>
        <p:spPr bwMode="auto">
          <a:xfrm>
            <a:off x="685800" y="4370388"/>
            <a:ext cx="5486400" cy="4138612"/>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16:creationId xmlns:a16="http://schemas.microsoft.com/office/drawing/2014/main" id="{E4D80B3A-CE10-C070-6F0E-39DAFE9702F8}"/>
              </a:ext>
            </a:extLst>
          </p:cNvPr>
          <p:cNvSpPr>
            <a:spLocks noGrp="1" noChangeArrowheads="1"/>
          </p:cNvSpPr>
          <p:nvPr>
            <p:ph type="ftr" sz="quarter" idx="4"/>
          </p:nvPr>
        </p:nvSpPr>
        <p:spPr bwMode="auto">
          <a:xfrm>
            <a:off x="0" y="8737600"/>
            <a:ext cx="2971800" cy="460375"/>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4103" name="Rectangle 7">
            <a:extLst>
              <a:ext uri="{FF2B5EF4-FFF2-40B4-BE49-F238E27FC236}">
                <a16:creationId xmlns:a16="http://schemas.microsoft.com/office/drawing/2014/main" id="{B6D6800C-2BD1-28F3-07B6-EAA5EBF0D183}"/>
              </a:ext>
            </a:extLst>
          </p:cNvPr>
          <p:cNvSpPr>
            <a:spLocks noGrp="1" noChangeArrowheads="1"/>
          </p:cNvSpPr>
          <p:nvPr>
            <p:ph type="sldNum" sz="quarter" idx="5"/>
          </p:nvPr>
        </p:nvSpPr>
        <p:spPr bwMode="auto">
          <a:xfrm>
            <a:off x="3884613" y="8737600"/>
            <a:ext cx="2971800" cy="460375"/>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FD8EE47-DF65-433B-A792-35EE8F40B67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D6006D6B-841B-A829-D3B0-B6933244B97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8274FD-FA0D-4B67-9BF6-3BF1F1AAFAD0}" type="slidenum">
              <a:rPr lang="en-US" altLang="en-US" smtClean="0"/>
              <a:pPr/>
              <a:t>1</a:t>
            </a:fld>
            <a:endParaRPr lang="en-US" altLang="en-US"/>
          </a:p>
        </p:txBody>
      </p:sp>
      <p:sp>
        <p:nvSpPr>
          <p:cNvPr id="4099" name="Rectangle 2">
            <a:extLst>
              <a:ext uri="{FF2B5EF4-FFF2-40B4-BE49-F238E27FC236}">
                <a16:creationId xmlns:a16="http://schemas.microsoft.com/office/drawing/2014/main" id="{994CB573-26F2-EC85-CE2B-6C651C92ED8B}"/>
              </a:ext>
            </a:extLst>
          </p:cNvPr>
          <p:cNvSpPr>
            <a:spLocks noGrp="1" noRot="1" noChangeAspect="1" noChangeArrowheads="1" noTextEdit="1"/>
          </p:cNvSpPr>
          <p:nvPr>
            <p:ph type="sldImg"/>
          </p:nvPr>
        </p:nvSpPr>
        <p:spPr>
          <a:xfrm>
            <a:off x="1127125" y="688975"/>
            <a:ext cx="4600575" cy="3449638"/>
          </a:xfrm>
          <a:ln/>
        </p:spPr>
      </p:sp>
      <p:sp>
        <p:nvSpPr>
          <p:cNvPr id="4100" name="Rectangle 3">
            <a:extLst>
              <a:ext uri="{FF2B5EF4-FFF2-40B4-BE49-F238E27FC236}">
                <a16:creationId xmlns:a16="http://schemas.microsoft.com/office/drawing/2014/main" id="{C2382569-0E08-4802-E7A0-6F2054C58285}"/>
              </a:ext>
            </a:extLst>
          </p:cNvPr>
          <p:cNvSpPr>
            <a:spLocks noGrp="1" noChangeArrowheads="1"/>
          </p:cNvSpPr>
          <p:nvPr>
            <p:ph type="body" idx="1"/>
          </p:nvPr>
        </p:nvSpPr>
        <p:spPr>
          <a:xfrm>
            <a:off x="914400" y="4370388"/>
            <a:ext cx="5029200"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88" tIns="46045" rIns="92088" bIns="46045"/>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3B60E21C-DD14-B98C-75D3-CF96C5C1136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A623D8-DF46-4E16-B31E-51BA81207BDC}" type="slidenum">
              <a:rPr lang="en-US" altLang="en-US" smtClean="0"/>
              <a:pPr/>
              <a:t>24</a:t>
            </a:fld>
            <a:endParaRPr lang="en-US" altLang="en-US"/>
          </a:p>
        </p:txBody>
      </p:sp>
      <p:sp>
        <p:nvSpPr>
          <p:cNvPr id="36867" name="Rectangle 2">
            <a:extLst>
              <a:ext uri="{FF2B5EF4-FFF2-40B4-BE49-F238E27FC236}">
                <a16:creationId xmlns:a16="http://schemas.microsoft.com/office/drawing/2014/main" id="{F0779543-B900-5121-0D93-A46537DB8A4D}"/>
              </a:ext>
            </a:extLst>
          </p:cNvPr>
          <p:cNvSpPr>
            <a:spLocks noGrp="1" noRot="1" noChangeAspect="1" noChangeArrowheads="1" noTextEdit="1"/>
          </p:cNvSpPr>
          <p:nvPr>
            <p:ph type="sldImg"/>
          </p:nvPr>
        </p:nvSpPr>
        <p:spPr>
          <a:xfrm>
            <a:off x="1128713" y="688975"/>
            <a:ext cx="4602162" cy="3451225"/>
          </a:xfrm>
          <a:ln/>
        </p:spPr>
      </p:sp>
      <p:sp>
        <p:nvSpPr>
          <p:cNvPr id="36868" name="Rectangle 3">
            <a:extLst>
              <a:ext uri="{FF2B5EF4-FFF2-40B4-BE49-F238E27FC236}">
                <a16:creationId xmlns:a16="http://schemas.microsoft.com/office/drawing/2014/main" id="{4B82FE90-277F-F6C4-6DDC-70C73B64AFE1}"/>
              </a:ext>
            </a:extLst>
          </p:cNvPr>
          <p:cNvSpPr>
            <a:spLocks noGrp="1" noChangeArrowheads="1"/>
          </p:cNvSpPr>
          <p:nvPr>
            <p:ph type="body" idx="1"/>
          </p:nvPr>
        </p:nvSpPr>
        <p:spPr>
          <a:xfrm>
            <a:off x="914400" y="4370388"/>
            <a:ext cx="5029200"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915" tIns="45457" rIns="90915" bIns="45457"/>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91FFAF57-413F-761C-030B-DFC40F5AB9E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778BE0-5D00-4E8D-B820-3776522A8177}" type="slidenum">
              <a:rPr lang="en-US" altLang="en-US" smtClean="0"/>
              <a:pPr/>
              <a:t>27</a:t>
            </a:fld>
            <a:endParaRPr lang="en-US" altLang="en-US"/>
          </a:p>
        </p:txBody>
      </p:sp>
      <p:sp>
        <p:nvSpPr>
          <p:cNvPr id="40963" name="Rectangle 2">
            <a:extLst>
              <a:ext uri="{FF2B5EF4-FFF2-40B4-BE49-F238E27FC236}">
                <a16:creationId xmlns:a16="http://schemas.microsoft.com/office/drawing/2014/main" id="{71BA5ACC-18B7-56C8-3414-37BCC619C135}"/>
              </a:ext>
            </a:extLst>
          </p:cNvPr>
          <p:cNvSpPr>
            <a:spLocks noGrp="1" noRot="1" noChangeAspect="1" noChangeArrowheads="1" noTextEdit="1"/>
          </p:cNvSpPr>
          <p:nvPr>
            <p:ph type="sldImg"/>
          </p:nvPr>
        </p:nvSpPr>
        <p:spPr>
          <a:xfrm>
            <a:off x="1136650" y="696913"/>
            <a:ext cx="4583113" cy="3436937"/>
          </a:xfrm>
          <a:ln w="12700" cap="flat">
            <a:solidFill>
              <a:schemeClr val="tx1"/>
            </a:solidFill>
          </a:ln>
        </p:spPr>
      </p:sp>
      <p:sp>
        <p:nvSpPr>
          <p:cNvPr id="40964" name="Rectangle 3">
            <a:extLst>
              <a:ext uri="{FF2B5EF4-FFF2-40B4-BE49-F238E27FC236}">
                <a16:creationId xmlns:a16="http://schemas.microsoft.com/office/drawing/2014/main" id="{65B6E18B-B5C2-215A-DE1F-E52EFEB78C46}"/>
              </a:ext>
            </a:extLst>
          </p:cNvPr>
          <p:cNvSpPr>
            <a:spLocks noGrp="1" noChangeArrowheads="1"/>
          </p:cNvSpPr>
          <p:nvPr>
            <p:ph type="body" idx="1"/>
          </p:nvPr>
        </p:nvSpPr>
        <p:spPr>
          <a:xfrm>
            <a:off x="912813" y="4370388"/>
            <a:ext cx="5030787" cy="41386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591" tIns="44796" rIns="89591" bIns="44796"/>
          <a:lstStyle/>
          <a:p>
            <a:pPr eaLnBrk="1" hangingPunct="1"/>
            <a:r>
              <a:rPr lang="en-AU" altLang="en-US" sz="100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2F2C02FF-72EF-5206-D7BF-8F06DB8D0A8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5C7690B-9035-40AA-AB22-6DE8A8BDD2E9}" type="slidenum">
              <a:rPr lang="en-US" altLang="en-US" smtClean="0"/>
              <a:pPr/>
              <a:t>31</a:t>
            </a:fld>
            <a:endParaRPr lang="en-US" altLang="en-US"/>
          </a:p>
        </p:txBody>
      </p:sp>
      <p:sp>
        <p:nvSpPr>
          <p:cNvPr id="46083" name="Rectangle 2">
            <a:extLst>
              <a:ext uri="{FF2B5EF4-FFF2-40B4-BE49-F238E27FC236}">
                <a16:creationId xmlns:a16="http://schemas.microsoft.com/office/drawing/2014/main" id="{08D75420-8629-0D62-B7D9-61FF7ABD4512}"/>
              </a:ext>
            </a:extLst>
          </p:cNvPr>
          <p:cNvSpPr>
            <a:spLocks noGrp="1" noRot="1" noChangeAspect="1" noChangeArrowheads="1" noTextEdit="1"/>
          </p:cNvSpPr>
          <p:nvPr>
            <p:ph type="sldImg"/>
          </p:nvPr>
        </p:nvSpPr>
        <p:spPr>
          <a:xfrm>
            <a:off x="1128713" y="688975"/>
            <a:ext cx="4602162" cy="3451225"/>
          </a:xfrm>
          <a:solidFill>
            <a:srgbClr val="FFFFFF"/>
          </a:solidFill>
          <a:ln/>
        </p:spPr>
      </p:sp>
      <p:sp>
        <p:nvSpPr>
          <p:cNvPr id="46084" name="Rectangle 3">
            <a:extLst>
              <a:ext uri="{FF2B5EF4-FFF2-40B4-BE49-F238E27FC236}">
                <a16:creationId xmlns:a16="http://schemas.microsoft.com/office/drawing/2014/main" id="{020E77C0-3C5A-17DF-B7CC-344521D5C905}"/>
              </a:ext>
            </a:extLst>
          </p:cNvPr>
          <p:cNvSpPr>
            <a:spLocks noGrp="1" noChangeArrowheads="1"/>
          </p:cNvSpPr>
          <p:nvPr>
            <p:ph type="body" idx="1"/>
          </p:nvPr>
        </p:nvSpPr>
        <p:spPr>
          <a:xfrm>
            <a:off x="685800" y="4371975"/>
            <a:ext cx="5486400" cy="41370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A1376714-396E-50F2-C253-9433A5273AC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03ECD2-9A2A-45F6-B87F-2BE505F65B20}" type="slidenum">
              <a:rPr lang="en-US" altLang="en-US" smtClean="0"/>
              <a:pPr/>
              <a:t>33</a:t>
            </a:fld>
            <a:endParaRPr lang="en-US" altLang="en-US"/>
          </a:p>
        </p:txBody>
      </p:sp>
      <p:sp>
        <p:nvSpPr>
          <p:cNvPr id="49155" name="Rectangle 2">
            <a:extLst>
              <a:ext uri="{FF2B5EF4-FFF2-40B4-BE49-F238E27FC236}">
                <a16:creationId xmlns:a16="http://schemas.microsoft.com/office/drawing/2014/main" id="{9A145C9C-4EBE-4B00-E897-2F3F04BCD991}"/>
              </a:ext>
            </a:extLst>
          </p:cNvPr>
          <p:cNvSpPr>
            <a:spLocks noGrp="1" noRot="1" noChangeAspect="1" noChangeArrowheads="1" noTextEdit="1"/>
          </p:cNvSpPr>
          <p:nvPr>
            <p:ph type="sldImg"/>
          </p:nvPr>
        </p:nvSpPr>
        <p:spPr>
          <a:xfrm>
            <a:off x="1128713" y="688975"/>
            <a:ext cx="4602162" cy="3451225"/>
          </a:xfrm>
          <a:solidFill>
            <a:srgbClr val="FFFFFF"/>
          </a:solidFill>
          <a:ln/>
        </p:spPr>
      </p:sp>
      <p:sp>
        <p:nvSpPr>
          <p:cNvPr id="49156" name="Rectangle 3">
            <a:extLst>
              <a:ext uri="{FF2B5EF4-FFF2-40B4-BE49-F238E27FC236}">
                <a16:creationId xmlns:a16="http://schemas.microsoft.com/office/drawing/2014/main" id="{A987A3A8-4998-8CB7-6714-E2F68D8657C9}"/>
              </a:ext>
            </a:extLst>
          </p:cNvPr>
          <p:cNvSpPr>
            <a:spLocks noGrp="1" noChangeArrowheads="1"/>
          </p:cNvSpPr>
          <p:nvPr>
            <p:ph type="body" idx="1"/>
          </p:nvPr>
        </p:nvSpPr>
        <p:spPr>
          <a:xfrm>
            <a:off x="685800" y="4371975"/>
            <a:ext cx="5486400" cy="41370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EF6D7A6D-86E2-AC69-EA1F-8F7D38C1A8D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85B664-C312-4499-A047-E3C296B6EF60}" type="slidenum">
              <a:rPr lang="en-US" altLang="en-US" smtClean="0"/>
              <a:pPr/>
              <a:t>35</a:t>
            </a:fld>
            <a:endParaRPr lang="en-US" altLang="en-US"/>
          </a:p>
        </p:txBody>
      </p:sp>
      <p:sp>
        <p:nvSpPr>
          <p:cNvPr id="52227" name="Rectangle 2">
            <a:extLst>
              <a:ext uri="{FF2B5EF4-FFF2-40B4-BE49-F238E27FC236}">
                <a16:creationId xmlns:a16="http://schemas.microsoft.com/office/drawing/2014/main" id="{C03ADC49-999A-1887-EB30-64B9C6BC5A8D}"/>
              </a:ext>
            </a:extLst>
          </p:cNvPr>
          <p:cNvSpPr>
            <a:spLocks noGrp="1" noRot="1" noChangeAspect="1" noChangeArrowheads="1" noTextEdit="1"/>
          </p:cNvSpPr>
          <p:nvPr>
            <p:ph type="sldImg"/>
          </p:nvPr>
        </p:nvSpPr>
        <p:spPr>
          <a:xfrm>
            <a:off x="1128713" y="688975"/>
            <a:ext cx="4602162" cy="3451225"/>
          </a:xfrm>
          <a:solidFill>
            <a:srgbClr val="FFFFFF"/>
          </a:solidFill>
          <a:ln/>
        </p:spPr>
      </p:sp>
      <p:sp>
        <p:nvSpPr>
          <p:cNvPr id="52228" name="Rectangle 3">
            <a:extLst>
              <a:ext uri="{FF2B5EF4-FFF2-40B4-BE49-F238E27FC236}">
                <a16:creationId xmlns:a16="http://schemas.microsoft.com/office/drawing/2014/main" id="{568BA8FC-80C6-249B-8325-D93ECD313023}"/>
              </a:ext>
            </a:extLst>
          </p:cNvPr>
          <p:cNvSpPr>
            <a:spLocks noGrp="1" noChangeArrowheads="1"/>
          </p:cNvSpPr>
          <p:nvPr>
            <p:ph type="body" idx="1"/>
          </p:nvPr>
        </p:nvSpPr>
        <p:spPr>
          <a:xfrm>
            <a:off x="685800" y="4371975"/>
            <a:ext cx="5486400" cy="41370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E0342197-27DF-F481-D77C-13FC188386F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A23AD2-A800-4FBE-B1DF-EF0A758652A7}" type="slidenum">
              <a:rPr lang="en-US" altLang="en-US" smtClean="0"/>
              <a:pPr/>
              <a:t>36</a:t>
            </a:fld>
            <a:endParaRPr lang="en-US" altLang="en-US"/>
          </a:p>
        </p:txBody>
      </p:sp>
      <p:sp>
        <p:nvSpPr>
          <p:cNvPr id="54275" name="Rectangle 2">
            <a:extLst>
              <a:ext uri="{FF2B5EF4-FFF2-40B4-BE49-F238E27FC236}">
                <a16:creationId xmlns:a16="http://schemas.microsoft.com/office/drawing/2014/main" id="{84462C07-AC3E-6062-D2F5-C65822D7261B}"/>
              </a:ext>
            </a:extLst>
          </p:cNvPr>
          <p:cNvSpPr>
            <a:spLocks noGrp="1" noRot="1" noChangeAspect="1" noChangeArrowheads="1" noTextEdit="1"/>
          </p:cNvSpPr>
          <p:nvPr>
            <p:ph type="sldImg"/>
          </p:nvPr>
        </p:nvSpPr>
        <p:spPr>
          <a:xfrm>
            <a:off x="1128713" y="688975"/>
            <a:ext cx="4602162" cy="3451225"/>
          </a:xfrm>
          <a:solidFill>
            <a:srgbClr val="FFFFFF"/>
          </a:solidFill>
          <a:ln/>
        </p:spPr>
      </p:sp>
      <p:sp>
        <p:nvSpPr>
          <p:cNvPr id="54276" name="Rectangle 3">
            <a:extLst>
              <a:ext uri="{FF2B5EF4-FFF2-40B4-BE49-F238E27FC236}">
                <a16:creationId xmlns:a16="http://schemas.microsoft.com/office/drawing/2014/main" id="{D7FDACA2-D734-BAED-D1D7-2B97D1B15634}"/>
              </a:ext>
            </a:extLst>
          </p:cNvPr>
          <p:cNvSpPr>
            <a:spLocks noGrp="1" noChangeArrowheads="1"/>
          </p:cNvSpPr>
          <p:nvPr>
            <p:ph type="body" idx="1"/>
          </p:nvPr>
        </p:nvSpPr>
        <p:spPr>
          <a:xfrm>
            <a:off x="685800" y="4371975"/>
            <a:ext cx="5486400" cy="41370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258DC3CA-6805-2D86-729D-5A7C4E9D08D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4EFD98-AA48-4A0D-B66E-A322E846A742}" type="slidenum">
              <a:rPr lang="en-US" altLang="en-US" smtClean="0"/>
              <a:pPr/>
              <a:t>37</a:t>
            </a:fld>
            <a:endParaRPr lang="en-US" altLang="en-US"/>
          </a:p>
        </p:txBody>
      </p:sp>
      <p:sp>
        <p:nvSpPr>
          <p:cNvPr id="56323" name="Rectangle 2">
            <a:extLst>
              <a:ext uri="{FF2B5EF4-FFF2-40B4-BE49-F238E27FC236}">
                <a16:creationId xmlns:a16="http://schemas.microsoft.com/office/drawing/2014/main" id="{6E226779-AEBE-3C0F-4D92-BDF7E9E44805}"/>
              </a:ext>
            </a:extLst>
          </p:cNvPr>
          <p:cNvSpPr>
            <a:spLocks noGrp="1" noRot="1" noChangeAspect="1" noChangeArrowheads="1" noTextEdit="1"/>
          </p:cNvSpPr>
          <p:nvPr>
            <p:ph type="sldImg"/>
          </p:nvPr>
        </p:nvSpPr>
        <p:spPr>
          <a:xfrm>
            <a:off x="1128713" y="688975"/>
            <a:ext cx="4602162" cy="3451225"/>
          </a:xfrm>
          <a:solidFill>
            <a:srgbClr val="FFFFFF"/>
          </a:solidFill>
          <a:ln/>
        </p:spPr>
      </p:sp>
      <p:sp>
        <p:nvSpPr>
          <p:cNvPr id="56324" name="Rectangle 3">
            <a:extLst>
              <a:ext uri="{FF2B5EF4-FFF2-40B4-BE49-F238E27FC236}">
                <a16:creationId xmlns:a16="http://schemas.microsoft.com/office/drawing/2014/main" id="{916DC4D3-0F1B-FFF1-C2B1-FD11C2373C4C}"/>
              </a:ext>
            </a:extLst>
          </p:cNvPr>
          <p:cNvSpPr>
            <a:spLocks noGrp="1" noChangeArrowheads="1"/>
          </p:cNvSpPr>
          <p:nvPr>
            <p:ph type="body" idx="1"/>
          </p:nvPr>
        </p:nvSpPr>
        <p:spPr>
          <a:xfrm>
            <a:off x="685800" y="4371975"/>
            <a:ext cx="5486400" cy="41370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BF1E1C3B-9F9B-B56D-0BC7-0214CD2BCF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FD23DE-CDF0-4EB0-83A6-463057866A71}" type="slidenum">
              <a:rPr lang="en-US" altLang="en-US" smtClean="0"/>
              <a:pPr/>
              <a:t>43</a:t>
            </a:fld>
            <a:endParaRPr lang="en-US" altLang="en-US"/>
          </a:p>
        </p:txBody>
      </p:sp>
      <p:sp>
        <p:nvSpPr>
          <p:cNvPr id="63491" name="Rectangle 2">
            <a:extLst>
              <a:ext uri="{FF2B5EF4-FFF2-40B4-BE49-F238E27FC236}">
                <a16:creationId xmlns:a16="http://schemas.microsoft.com/office/drawing/2014/main" id="{DE8DA2B8-74ED-B592-0096-8A60C59A4016}"/>
              </a:ext>
            </a:extLst>
          </p:cNvPr>
          <p:cNvSpPr>
            <a:spLocks noGrp="1" noRot="1" noChangeAspect="1" noChangeArrowheads="1" noTextEdit="1"/>
          </p:cNvSpPr>
          <p:nvPr>
            <p:ph type="sldImg"/>
          </p:nvPr>
        </p:nvSpPr>
        <p:spPr>
          <a:xfrm>
            <a:off x="1131888" y="690563"/>
            <a:ext cx="4598987" cy="3449637"/>
          </a:xfrm>
          <a:ln/>
        </p:spPr>
      </p:sp>
      <p:sp>
        <p:nvSpPr>
          <p:cNvPr id="63492" name="Rectangle 3">
            <a:extLst>
              <a:ext uri="{FF2B5EF4-FFF2-40B4-BE49-F238E27FC236}">
                <a16:creationId xmlns:a16="http://schemas.microsoft.com/office/drawing/2014/main" id="{134D3811-9457-69B6-3DF6-19CCD9461FE4}"/>
              </a:ext>
            </a:extLst>
          </p:cNvPr>
          <p:cNvSpPr>
            <a:spLocks noGrp="1" noChangeArrowheads="1"/>
          </p:cNvSpPr>
          <p:nvPr>
            <p:ph type="body" idx="1"/>
          </p:nvPr>
        </p:nvSpPr>
        <p:spPr>
          <a:xfrm>
            <a:off x="687388" y="4370388"/>
            <a:ext cx="5483225" cy="41386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2DDFCB89-AAA9-FFA5-FF13-02255D9C53C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3F9557-BC28-40C7-BA3B-A0A65EB866A5}" type="slidenum">
              <a:rPr lang="en-US" altLang="en-US" smtClean="0"/>
              <a:pPr/>
              <a:t>44</a:t>
            </a:fld>
            <a:endParaRPr lang="en-US" altLang="en-US"/>
          </a:p>
        </p:txBody>
      </p:sp>
      <p:sp>
        <p:nvSpPr>
          <p:cNvPr id="65539" name="Rectangle 2">
            <a:extLst>
              <a:ext uri="{FF2B5EF4-FFF2-40B4-BE49-F238E27FC236}">
                <a16:creationId xmlns:a16="http://schemas.microsoft.com/office/drawing/2014/main" id="{F52FB471-1FAC-5ACE-26D7-E16CEBC70C73}"/>
              </a:ext>
            </a:extLst>
          </p:cNvPr>
          <p:cNvSpPr>
            <a:spLocks noGrp="1" noRot="1" noChangeAspect="1" noChangeArrowheads="1" noTextEdit="1"/>
          </p:cNvSpPr>
          <p:nvPr>
            <p:ph type="sldImg"/>
          </p:nvPr>
        </p:nvSpPr>
        <p:spPr>
          <a:xfrm>
            <a:off x="1131888" y="690563"/>
            <a:ext cx="4598987" cy="3449637"/>
          </a:xfrm>
          <a:ln/>
        </p:spPr>
      </p:sp>
      <p:sp>
        <p:nvSpPr>
          <p:cNvPr id="65540" name="Rectangle 3">
            <a:extLst>
              <a:ext uri="{FF2B5EF4-FFF2-40B4-BE49-F238E27FC236}">
                <a16:creationId xmlns:a16="http://schemas.microsoft.com/office/drawing/2014/main" id="{6BD62CD8-2253-1CA8-E755-57A0E6D18792}"/>
              </a:ext>
            </a:extLst>
          </p:cNvPr>
          <p:cNvSpPr>
            <a:spLocks noGrp="1" noChangeArrowheads="1"/>
          </p:cNvSpPr>
          <p:nvPr>
            <p:ph type="body" idx="1"/>
          </p:nvPr>
        </p:nvSpPr>
        <p:spPr>
          <a:xfrm>
            <a:off x="687388" y="4370388"/>
            <a:ext cx="5483225" cy="41386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D5D16762-0AB1-862A-AEA0-6BD55F0AB6E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F5D1F6-88EE-4991-8229-DCC6CD56DDD2}" type="slidenum">
              <a:rPr lang="en-US" altLang="en-US" smtClean="0"/>
              <a:pPr/>
              <a:t>46</a:t>
            </a:fld>
            <a:endParaRPr lang="en-US" altLang="en-US"/>
          </a:p>
        </p:txBody>
      </p:sp>
      <p:sp>
        <p:nvSpPr>
          <p:cNvPr id="68611" name="Rectangle 2">
            <a:extLst>
              <a:ext uri="{FF2B5EF4-FFF2-40B4-BE49-F238E27FC236}">
                <a16:creationId xmlns:a16="http://schemas.microsoft.com/office/drawing/2014/main" id="{9DA8B1C2-C516-1DF5-8771-53A47692D2EB}"/>
              </a:ext>
            </a:extLst>
          </p:cNvPr>
          <p:cNvSpPr>
            <a:spLocks noGrp="1" noRot="1" noChangeAspect="1" noChangeArrowheads="1" noTextEdit="1"/>
          </p:cNvSpPr>
          <p:nvPr>
            <p:ph type="sldImg"/>
          </p:nvPr>
        </p:nvSpPr>
        <p:spPr>
          <a:xfrm>
            <a:off x="1130300" y="688975"/>
            <a:ext cx="4602163" cy="3451225"/>
          </a:xfrm>
          <a:ln/>
        </p:spPr>
      </p:sp>
      <p:sp>
        <p:nvSpPr>
          <p:cNvPr id="68612" name="Rectangle 3">
            <a:extLst>
              <a:ext uri="{FF2B5EF4-FFF2-40B4-BE49-F238E27FC236}">
                <a16:creationId xmlns:a16="http://schemas.microsoft.com/office/drawing/2014/main" id="{02DF2FCC-B015-248A-601D-0D7728C25E5C}"/>
              </a:ext>
            </a:extLst>
          </p:cNvPr>
          <p:cNvSpPr>
            <a:spLocks noGrp="1" noChangeArrowheads="1"/>
          </p:cNvSpPr>
          <p:nvPr>
            <p:ph type="body" idx="1"/>
          </p:nvPr>
        </p:nvSpPr>
        <p:spPr>
          <a:xfrm>
            <a:off x="914400" y="4370388"/>
            <a:ext cx="5029200"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806" tIns="45404" rIns="90806" bIns="45404"/>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6853203C-B559-8BF4-9385-D8FFBE95D66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6AB2C0-D0C7-4762-9A7A-FE54A47BA41F}" type="slidenum">
              <a:rPr lang="en-US" altLang="en-US" smtClean="0"/>
              <a:pPr/>
              <a:t>12</a:t>
            </a:fld>
            <a:endParaRPr lang="en-US" altLang="en-US"/>
          </a:p>
        </p:txBody>
      </p:sp>
      <p:sp>
        <p:nvSpPr>
          <p:cNvPr id="16387" name="Rectangle 2">
            <a:extLst>
              <a:ext uri="{FF2B5EF4-FFF2-40B4-BE49-F238E27FC236}">
                <a16:creationId xmlns:a16="http://schemas.microsoft.com/office/drawing/2014/main" id="{7D2221B5-39C9-6A1B-DEEE-6676388D89C4}"/>
              </a:ext>
            </a:extLst>
          </p:cNvPr>
          <p:cNvSpPr>
            <a:spLocks noGrp="1" noRot="1" noChangeAspect="1" noChangeArrowheads="1" noTextEdit="1"/>
          </p:cNvSpPr>
          <p:nvPr>
            <p:ph type="sldImg"/>
          </p:nvPr>
        </p:nvSpPr>
        <p:spPr>
          <a:xfrm>
            <a:off x="1131888" y="690563"/>
            <a:ext cx="4598987" cy="3449637"/>
          </a:xfrm>
          <a:ln/>
        </p:spPr>
      </p:sp>
      <p:sp>
        <p:nvSpPr>
          <p:cNvPr id="16388" name="Rectangle 3">
            <a:extLst>
              <a:ext uri="{FF2B5EF4-FFF2-40B4-BE49-F238E27FC236}">
                <a16:creationId xmlns:a16="http://schemas.microsoft.com/office/drawing/2014/main" id="{4D849951-90C2-97EC-3424-E654391DDE47}"/>
              </a:ext>
            </a:extLst>
          </p:cNvPr>
          <p:cNvSpPr>
            <a:spLocks noGrp="1" noChangeArrowheads="1"/>
          </p:cNvSpPr>
          <p:nvPr>
            <p:ph type="body" idx="1"/>
          </p:nvPr>
        </p:nvSpPr>
        <p:spPr>
          <a:xfrm>
            <a:off x="914400" y="4370388"/>
            <a:ext cx="5029200" cy="41386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693A1FB4-2EE4-9F4A-E5B4-2F90F659840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B0AB1B-3550-49FA-A3A0-1D9E331C083C}" type="slidenum">
              <a:rPr lang="en-US" altLang="en-US" smtClean="0"/>
              <a:pPr/>
              <a:t>51</a:t>
            </a:fld>
            <a:endParaRPr lang="en-US" altLang="en-US"/>
          </a:p>
        </p:txBody>
      </p:sp>
      <p:sp>
        <p:nvSpPr>
          <p:cNvPr id="74755" name="Rectangle 2">
            <a:extLst>
              <a:ext uri="{FF2B5EF4-FFF2-40B4-BE49-F238E27FC236}">
                <a16:creationId xmlns:a16="http://schemas.microsoft.com/office/drawing/2014/main" id="{EC641E54-0C38-F4E3-DE37-CE11C2B3F464}"/>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D712118F-BE4E-2DF1-9065-E98E814CEB98}"/>
              </a:ext>
            </a:extLst>
          </p:cNvPr>
          <p:cNvSpPr>
            <a:spLocks noGrp="1" noChangeArrowheads="1"/>
          </p:cNvSpPr>
          <p:nvPr>
            <p:ph type="body" idx="1"/>
          </p:nvPr>
        </p:nvSpPr>
        <p:spPr>
          <a:xfrm>
            <a:off x="914400" y="4370388"/>
            <a:ext cx="5029200" cy="41386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600">
                <a:latin typeface="Arial MT Black" pitchFamily="34" charset="0"/>
              </a:rPr>
              <a:t>BREAK</a:t>
            </a:r>
          </a:p>
          <a:p>
            <a:pPr eaLnBrk="1" hangingPunct="1"/>
            <a:r>
              <a:rPr lang="en-US" altLang="en-US" sz="1600">
                <a:latin typeface="Arial MT Black" pitchFamily="34" charset="0"/>
              </a:rPr>
              <a:t>Followed by Teamwork &amp; Performance Management slides.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5D86743B-3C47-3993-20CB-817BF8881BB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D4957B-66C2-4028-979F-16314FBC5952}" type="slidenum">
              <a:rPr lang="en-US" altLang="en-US" smtClean="0"/>
              <a:pPr/>
              <a:t>62</a:t>
            </a:fld>
            <a:endParaRPr lang="en-US" altLang="en-US"/>
          </a:p>
        </p:txBody>
      </p:sp>
      <p:sp>
        <p:nvSpPr>
          <p:cNvPr id="87043" name="Rectangle 2">
            <a:extLst>
              <a:ext uri="{FF2B5EF4-FFF2-40B4-BE49-F238E27FC236}">
                <a16:creationId xmlns:a16="http://schemas.microsoft.com/office/drawing/2014/main" id="{0B407D1D-E766-7A60-9A80-1F0A6F10EE8A}"/>
              </a:ext>
            </a:extLst>
          </p:cNvPr>
          <p:cNvSpPr>
            <a:spLocks noGrp="1" noRot="1" noChangeAspect="1" noChangeArrowheads="1" noTextEdit="1"/>
          </p:cNvSpPr>
          <p:nvPr>
            <p:ph type="sldImg"/>
          </p:nvPr>
        </p:nvSpPr>
        <p:spPr>
          <a:xfrm>
            <a:off x="1147763" y="695325"/>
            <a:ext cx="4584700" cy="3438525"/>
          </a:xfrm>
          <a:ln/>
        </p:spPr>
      </p:sp>
      <p:sp>
        <p:nvSpPr>
          <p:cNvPr id="87044" name="Rectangle 3">
            <a:extLst>
              <a:ext uri="{FF2B5EF4-FFF2-40B4-BE49-F238E27FC236}">
                <a16:creationId xmlns:a16="http://schemas.microsoft.com/office/drawing/2014/main" id="{453FFF77-D09F-72B1-8386-077AB2E71236}"/>
              </a:ext>
            </a:extLst>
          </p:cNvPr>
          <p:cNvSpPr>
            <a:spLocks noGrp="1" noChangeArrowheads="1"/>
          </p:cNvSpPr>
          <p:nvPr>
            <p:ph type="body" idx="1"/>
          </p:nvPr>
        </p:nvSpPr>
        <p:spPr>
          <a:xfrm>
            <a:off x="836613" y="4324350"/>
            <a:ext cx="5033962" cy="4141788"/>
          </a:xfrm>
          <a:solidFill>
            <a:srgbClr val="FFFF99"/>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179" tIns="45089" rIns="90179" bIns="45089"/>
          <a:lstStyle/>
          <a:p>
            <a:pPr eaLnBrk="1" hangingPunct="1"/>
            <a:r>
              <a:rPr lang="en-US" altLang="en-US" sz="1600"/>
              <a:t>Show an example of the JSA form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3AA9D6E3-E280-96EB-5C44-996FDC8CE4A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F9DE0C-E34B-4C44-AD39-1D7B5BE7FB24}" type="slidenum">
              <a:rPr lang="en-US" altLang="en-US" smtClean="0"/>
              <a:pPr/>
              <a:t>74</a:t>
            </a:fld>
            <a:endParaRPr lang="en-US" altLang="en-US"/>
          </a:p>
        </p:txBody>
      </p:sp>
      <p:sp>
        <p:nvSpPr>
          <p:cNvPr id="100355" name="Rectangle 2">
            <a:extLst>
              <a:ext uri="{FF2B5EF4-FFF2-40B4-BE49-F238E27FC236}">
                <a16:creationId xmlns:a16="http://schemas.microsoft.com/office/drawing/2014/main" id="{4E9F4825-460E-2DB6-7AB6-45C8D6A8C12D}"/>
              </a:ext>
            </a:extLst>
          </p:cNvPr>
          <p:cNvSpPr>
            <a:spLocks noGrp="1" noRot="1" noChangeAspect="1" noChangeArrowheads="1" noTextEdit="1"/>
          </p:cNvSpPr>
          <p:nvPr>
            <p:ph type="sldImg"/>
          </p:nvPr>
        </p:nvSpPr>
        <p:spPr>
          <a:xfrm>
            <a:off x="1189038" y="735013"/>
            <a:ext cx="4484687" cy="3363912"/>
          </a:xfrm>
          <a:ln w="12700" cap="flat">
            <a:solidFill>
              <a:schemeClr val="tx1"/>
            </a:solidFill>
          </a:ln>
        </p:spPr>
      </p:sp>
      <p:sp>
        <p:nvSpPr>
          <p:cNvPr id="100356" name="Rectangle 3">
            <a:extLst>
              <a:ext uri="{FF2B5EF4-FFF2-40B4-BE49-F238E27FC236}">
                <a16:creationId xmlns:a16="http://schemas.microsoft.com/office/drawing/2014/main" id="{F6C3368A-B2D4-8BB7-2623-0D6FF5A35DBD}"/>
              </a:ext>
            </a:extLst>
          </p:cNvPr>
          <p:cNvSpPr>
            <a:spLocks noGrp="1" noChangeArrowheads="1"/>
          </p:cNvSpPr>
          <p:nvPr>
            <p:ph type="body" idx="1"/>
          </p:nvPr>
        </p:nvSpPr>
        <p:spPr>
          <a:xfrm>
            <a:off x="914400" y="4368800"/>
            <a:ext cx="5029200" cy="41417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67" tIns="45382" rIns="90767" bIns="45382"/>
          <a:lstStyle/>
          <a:p>
            <a:pPr eaLnBrk="1" hangingPunct="1"/>
            <a:r>
              <a:rPr lang="en-US" altLang="en-US" dirty="0"/>
              <a:t>1926.100, 1926.100(a)</a:t>
            </a:r>
          </a:p>
          <a:p>
            <a:pPr eaLnBrk="1" hangingPunct="1"/>
            <a:r>
              <a:rPr lang="en-US" altLang="en-US" dirty="0"/>
              <a:t>Employees working in areas where there is a possible danger of head injury from impact, or from falling or flying objects, or from electrical shock and burns, shall be protected by protective helmets.</a:t>
            </a:r>
          </a:p>
          <a:p>
            <a:pPr eaLnBrk="1" hangingPunct="1"/>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4E02C130-EFC3-B1B3-11CB-245553597BE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6D8176-1637-42AB-B9D2-0CB214B49C20}" type="slidenum">
              <a:rPr lang="en-US" altLang="en-US" smtClean="0"/>
              <a:pPr/>
              <a:t>75</a:t>
            </a:fld>
            <a:endParaRPr lang="en-US" altLang="en-US"/>
          </a:p>
        </p:txBody>
      </p:sp>
      <p:sp>
        <p:nvSpPr>
          <p:cNvPr id="102403" name="Rectangle 2">
            <a:extLst>
              <a:ext uri="{FF2B5EF4-FFF2-40B4-BE49-F238E27FC236}">
                <a16:creationId xmlns:a16="http://schemas.microsoft.com/office/drawing/2014/main" id="{F5744643-40C5-4491-C741-4242C352EFCE}"/>
              </a:ext>
            </a:extLst>
          </p:cNvPr>
          <p:cNvSpPr>
            <a:spLocks noGrp="1" noRot="1" noChangeAspect="1" noChangeArrowheads="1" noTextEdit="1"/>
          </p:cNvSpPr>
          <p:nvPr>
            <p:ph type="sldImg"/>
          </p:nvPr>
        </p:nvSpPr>
        <p:spPr>
          <a:xfrm>
            <a:off x="1189038" y="735013"/>
            <a:ext cx="4484687" cy="3363912"/>
          </a:xfrm>
          <a:ln w="12700" cap="flat">
            <a:solidFill>
              <a:schemeClr val="tx1"/>
            </a:solidFill>
          </a:ln>
        </p:spPr>
      </p:sp>
      <p:sp>
        <p:nvSpPr>
          <p:cNvPr id="102404" name="Rectangle 3">
            <a:extLst>
              <a:ext uri="{FF2B5EF4-FFF2-40B4-BE49-F238E27FC236}">
                <a16:creationId xmlns:a16="http://schemas.microsoft.com/office/drawing/2014/main" id="{98976B7E-3480-2DFF-EDA0-160579D2CB9E}"/>
              </a:ext>
            </a:extLst>
          </p:cNvPr>
          <p:cNvSpPr>
            <a:spLocks noGrp="1" noChangeArrowheads="1"/>
          </p:cNvSpPr>
          <p:nvPr>
            <p:ph type="body" idx="1"/>
          </p:nvPr>
        </p:nvSpPr>
        <p:spPr>
          <a:xfrm>
            <a:off x="914400" y="4368800"/>
            <a:ext cx="5029200" cy="41417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67" tIns="45382" rIns="90767" bIns="45382"/>
          <a:lstStyle/>
          <a:p>
            <a:pPr eaLnBrk="1" hangingPunct="1"/>
            <a:r>
              <a:rPr lang="en-US" altLang="en-US"/>
              <a:t>1926.102(a)(5)</a:t>
            </a:r>
          </a:p>
          <a:p>
            <a:pPr eaLnBrk="1" hangingPunct="1"/>
            <a:endParaRPr lang="en-US" altLang="en-US"/>
          </a:p>
          <a:p>
            <a:pPr eaLnBrk="1" hangingPunct="1"/>
            <a:r>
              <a:rPr lang="en-US" altLang="en-US"/>
              <a:t>See OSHA Publication 3151, Assessing the Need for Personal Protective Equipment:  A Guide for Small Business Employers.  </a:t>
            </a:r>
          </a:p>
          <a:p>
            <a:pPr eaLnBrk="1" hangingPunct="1"/>
            <a:r>
              <a:rPr lang="en-US" altLang="en-US"/>
              <a:t>Table 1 and Figure 1 – Selection and Recommendation </a:t>
            </a:r>
          </a:p>
          <a:p>
            <a:pPr eaLnBrk="1" hangingPunct="1"/>
            <a:endParaRPr lang="en-US" altLang="en-US"/>
          </a:p>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ACD9A23C-91F8-1AA8-AFEF-34C5E6C88B3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2C1339-D00C-428C-B7C3-C1430FACDB18}" type="slidenum">
              <a:rPr lang="en-US" altLang="en-US" smtClean="0"/>
              <a:pPr/>
              <a:t>76</a:t>
            </a:fld>
            <a:endParaRPr lang="en-US" altLang="en-US"/>
          </a:p>
        </p:txBody>
      </p:sp>
      <p:sp>
        <p:nvSpPr>
          <p:cNvPr id="104451" name="Rectangle 2">
            <a:extLst>
              <a:ext uri="{FF2B5EF4-FFF2-40B4-BE49-F238E27FC236}">
                <a16:creationId xmlns:a16="http://schemas.microsoft.com/office/drawing/2014/main" id="{90A9D4E8-E4D4-D419-1129-4B470CA9A85B}"/>
              </a:ext>
            </a:extLst>
          </p:cNvPr>
          <p:cNvSpPr>
            <a:spLocks noGrp="1" noRot="1" noChangeAspect="1" noChangeArrowheads="1" noTextEdit="1"/>
          </p:cNvSpPr>
          <p:nvPr>
            <p:ph type="sldImg"/>
          </p:nvPr>
        </p:nvSpPr>
        <p:spPr>
          <a:xfrm>
            <a:off x="1189038" y="735013"/>
            <a:ext cx="4484687" cy="3363912"/>
          </a:xfrm>
          <a:ln/>
        </p:spPr>
      </p:sp>
      <p:sp>
        <p:nvSpPr>
          <p:cNvPr id="104452" name="Rectangle 3">
            <a:extLst>
              <a:ext uri="{FF2B5EF4-FFF2-40B4-BE49-F238E27FC236}">
                <a16:creationId xmlns:a16="http://schemas.microsoft.com/office/drawing/2014/main" id="{87DFE2D3-E707-1C0A-B567-8A5F619EC12F}"/>
              </a:ext>
            </a:extLst>
          </p:cNvPr>
          <p:cNvSpPr>
            <a:spLocks noGrp="1" noChangeArrowheads="1"/>
          </p:cNvSpPr>
          <p:nvPr>
            <p:ph type="body" idx="1"/>
          </p:nvPr>
        </p:nvSpPr>
        <p:spPr>
          <a:xfrm>
            <a:off x="914400" y="4368800"/>
            <a:ext cx="5029200" cy="41417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1926.102(a)(3)</a:t>
            </a:r>
          </a:p>
          <a:p>
            <a:pPr eaLnBrk="1" hangingPunct="1"/>
            <a:endParaRPr lang="en-US" altLang="en-US"/>
          </a:p>
          <a:p>
            <a:pPr eaLnBrk="1" hangingPunct="1"/>
            <a:r>
              <a:rPr lang="en-US" altLang="en-US">
                <a:cs typeface="Arial" panose="020B0604020202020204" pitchFamily="34" charset="0"/>
              </a:rPr>
              <a:t>Prescription lenses must meet specifications of ANSI Z87.1-1968.</a:t>
            </a:r>
            <a:endParaRPr lang="en-US" altLang="en-US"/>
          </a:p>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F96FCC02-3481-012A-8BA6-CC24C7E2770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E689E6-007D-4A5C-9984-F0EA18B4C0F8}" type="slidenum">
              <a:rPr lang="en-US" altLang="en-US" smtClean="0"/>
              <a:pPr/>
              <a:t>77</a:t>
            </a:fld>
            <a:endParaRPr lang="en-US" altLang="en-US"/>
          </a:p>
        </p:txBody>
      </p:sp>
      <p:sp>
        <p:nvSpPr>
          <p:cNvPr id="106499" name="Rectangle 2">
            <a:extLst>
              <a:ext uri="{FF2B5EF4-FFF2-40B4-BE49-F238E27FC236}">
                <a16:creationId xmlns:a16="http://schemas.microsoft.com/office/drawing/2014/main" id="{3C53292C-47D9-2686-22B2-E28B173134DB}"/>
              </a:ext>
            </a:extLst>
          </p:cNvPr>
          <p:cNvSpPr>
            <a:spLocks noGrp="1" noRot="1" noChangeAspect="1" noChangeArrowheads="1" noTextEdit="1"/>
          </p:cNvSpPr>
          <p:nvPr>
            <p:ph type="sldImg"/>
          </p:nvPr>
        </p:nvSpPr>
        <p:spPr>
          <a:xfrm>
            <a:off x="1189038" y="735013"/>
            <a:ext cx="4484687" cy="3363912"/>
          </a:xfrm>
          <a:ln w="12700" cap="flat">
            <a:solidFill>
              <a:schemeClr val="tx1"/>
            </a:solidFill>
          </a:ln>
        </p:spPr>
      </p:sp>
      <p:sp>
        <p:nvSpPr>
          <p:cNvPr id="106500" name="Rectangle 3">
            <a:extLst>
              <a:ext uri="{FF2B5EF4-FFF2-40B4-BE49-F238E27FC236}">
                <a16:creationId xmlns:a16="http://schemas.microsoft.com/office/drawing/2014/main" id="{7A9C7502-F9FA-9DCE-196F-6ECB38613F02}"/>
              </a:ext>
            </a:extLst>
          </p:cNvPr>
          <p:cNvSpPr>
            <a:spLocks noGrp="1" noChangeArrowheads="1"/>
          </p:cNvSpPr>
          <p:nvPr>
            <p:ph type="body" idx="1"/>
          </p:nvPr>
        </p:nvSpPr>
        <p:spPr>
          <a:xfrm>
            <a:off x="914400" y="4368800"/>
            <a:ext cx="5029200" cy="41417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67" tIns="45382" rIns="90767" bIns="45382"/>
          <a:lstStyle/>
          <a:p>
            <a:pPr eaLnBrk="1" hangingPunct="1"/>
            <a:r>
              <a:rPr lang="en-US" altLang="en-US"/>
              <a:t>1926.102(b)(2)</a:t>
            </a:r>
          </a:p>
          <a:p>
            <a:pPr eaLnBrk="1" hangingPunct="1"/>
            <a:endParaRPr lang="en-US" altLang="en-US"/>
          </a:p>
          <a:p>
            <a:pPr eaLnBrk="1" hangingPunct="1"/>
            <a:r>
              <a:rPr lang="en-US" altLang="en-US">
                <a:cs typeface="Arial" panose="020B0604020202020204" pitchFamily="34" charset="0"/>
              </a:rPr>
              <a:t>Regular sunglasses will not meet the standard.</a:t>
            </a:r>
          </a:p>
          <a:p>
            <a:pPr eaLnBrk="1" hangingPunct="1"/>
            <a:endParaRPr lang="en-US" altLang="en-US"/>
          </a:p>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1BB38992-486B-2112-73B2-8C6FBDC675A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7E22B6-DE36-44B2-B361-C14B705B14CB}" type="slidenum">
              <a:rPr lang="en-US" altLang="en-US" smtClean="0"/>
              <a:pPr/>
              <a:t>78</a:t>
            </a:fld>
            <a:endParaRPr lang="en-US" altLang="en-US"/>
          </a:p>
        </p:txBody>
      </p:sp>
      <p:sp>
        <p:nvSpPr>
          <p:cNvPr id="108547" name="Rectangle 2">
            <a:extLst>
              <a:ext uri="{FF2B5EF4-FFF2-40B4-BE49-F238E27FC236}">
                <a16:creationId xmlns:a16="http://schemas.microsoft.com/office/drawing/2014/main" id="{7A124D2A-0B01-5E44-4CD5-163A19B4D32B}"/>
              </a:ext>
            </a:extLst>
          </p:cNvPr>
          <p:cNvSpPr>
            <a:spLocks noGrp="1" noRot="1" noChangeAspect="1" noChangeArrowheads="1" noTextEdit="1"/>
          </p:cNvSpPr>
          <p:nvPr>
            <p:ph type="sldImg"/>
          </p:nvPr>
        </p:nvSpPr>
        <p:spPr>
          <a:xfrm>
            <a:off x="1189038" y="735013"/>
            <a:ext cx="4484687" cy="3363912"/>
          </a:xfrm>
          <a:ln w="12700" cap="flat">
            <a:solidFill>
              <a:schemeClr val="tx1"/>
            </a:solidFill>
          </a:ln>
        </p:spPr>
      </p:sp>
      <p:sp>
        <p:nvSpPr>
          <p:cNvPr id="108548" name="Rectangle 3">
            <a:extLst>
              <a:ext uri="{FF2B5EF4-FFF2-40B4-BE49-F238E27FC236}">
                <a16:creationId xmlns:a16="http://schemas.microsoft.com/office/drawing/2014/main" id="{27985B86-91E0-1612-9E0A-75DE3A6544BD}"/>
              </a:ext>
            </a:extLst>
          </p:cNvPr>
          <p:cNvSpPr>
            <a:spLocks noGrp="1" noChangeArrowheads="1"/>
          </p:cNvSpPr>
          <p:nvPr>
            <p:ph type="body" idx="1"/>
          </p:nvPr>
        </p:nvSpPr>
        <p:spPr>
          <a:xfrm>
            <a:off x="914400" y="4368800"/>
            <a:ext cx="5029200" cy="41417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67" tIns="45382" rIns="90767" bIns="45382"/>
          <a:lstStyle/>
          <a:p>
            <a:pPr eaLnBrk="1" hangingPunct="1"/>
            <a:r>
              <a:rPr lang="en-US" altLang="en-US"/>
              <a:t>1926.102(a)(5)</a:t>
            </a:r>
          </a:p>
          <a:p>
            <a:pPr eaLnBrk="1" hangingPunct="1"/>
            <a:r>
              <a:rPr lang="en-US" altLang="en-US"/>
              <a:t>See Personal Protective Equipment Fact Sheet, also in Spanish, at </a:t>
            </a:r>
          </a:p>
          <a:p>
            <a:pPr eaLnBrk="1" hangingPunct="1"/>
            <a:r>
              <a:rPr lang="en-US" altLang="en-US"/>
              <a:t>-- www.osha.gov/OshDoc/toc_fact.html</a:t>
            </a:r>
          </a:p>
          <a:p>
            <a:pPr eaLnBrk="1" hangingPunct="1"/>
            <a:endParaRPr lang="en-US" altLang="en-US"/>
          </a:p>
          <a:p>
            <a:pPr eaLnBrk="1" hangingPunct="1">
              <a:buFontTx/>
              <a:buChar char="•"/>
            </a:pPr>
            <a:r>
              <a:rPr lang="en-US" altLang="en-US"/>
              <a:t> Only 1% of approximately 770 workers suffering face injuries were wearing face protection; *</a:t>
            </a:r>
          </a:p>
          <a:p>
            <a:pPr eaLnBrk="1" hangingPunct="1"/>
            <a:r>
              <a:rPr lang="en-US" altLang="en-US"/>
              <a:t>A majority of these workers were injured while performing their normal jobs at regular worksites. </a:t>
            </a:r>
          </a:p>
          <a:p>
            <a:pPr eaLnBrk="1" hangingPunct="1"/>
            <a:endParaRPr lang="en-US" altLang="en-US"/>
          </a:p>
          <a:p>
            <a:pPr eaLnBrk="1" hangingPunct="1"/>
            <a:r>
              <a:rPr lang="en-US" altLang="en-US"/>
              <a:t>* U.S. Department of Labor, Bureau of Labor Statistics, Accidents Involving Head Injuries, Report 605, (Washington, D.C., Government Printing Office, July 1980)</a:t>
            </a:r>
          </a:p>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149C9BEF-E389-8387-0E2F-DF59D362D7C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40B139F-DAE7-4851-9594-FD831A268764}" type="slidenum">
              <a:rPr lang="en-US" altLang="en-US" smtClean="0"/>
              <a:pPr/>
              <a:t>79</a:t>
            </a:fld>
            <a:endParaRPr lang="en-US" altLang="en-US"/>
          </a:p>
        </p:txBody>
      </p:sp>
      <p:sp>
        <p:nvSpPr>
          <p:cNvPr id="110595" name="Rectangle 2">
            <a:extLst>
              <a:ext uri="{FF2B5EF4-FFF2-40B4-BE49-F238E27FC236}">
                <a16:creationId xmlns:a16="http://schemas.microsoft.com/office/drawing/2014/main" id="{A358B574-B33A-8CDC-441F-69107E1441C6}"/>
              </a:ext>
            </a:extLst>
          </p:cNvPr>
          <p:cNvSpPr>
            <a:spLocks noGrp="1" noRot="1" noChangeAspect="1" noChangeArrowheads="1" noTextEdit="1"/>
          </p:cNvSpPr>
          <p:nvPr>
            <p:ph type="sldImg"/>
          </p:nvPr>
        </p:nvSpPr>
        <p:spPr>
          <a:xfrm>
            <a:off x="1189038" y="735013"/>
            <a:ext cx="4484687" cy="3363912"/>
          </a:xfrm>
          <a:ln w="12700" cap="flat">
            <a:solidFill>
              <a:schemeClr val="tx1"/>
            </a:solidFill>
          </a:ln>
        </p:spPr>
      </p:sp>
      <p:sp>
        <p:nvSpPr>
          <p:cNvPr id="110596" name="Rectangle 3">
            <a:extLst>
              <a:ext uri="{FF2B5EF4-FFF2-40B4-BE49-F238E27FC236}">
                <a16:creationId xmlns:a16="http://schemas.microsoft.com/office/drawing/2014/main" id="{90E21820-A05C-7D92-4F71-87EA20477ABC}"/>
              </a:ext>
            </a:extLst>
          </p:cNvPr>
          <p:cNvSpPr>
            <a:spLocks noGrp="1" noChangeArrowheads="1"/>
          </p:cNvSpPr>
          <p:nvPr>
            <p:ph type="body" idx="1"/>
          </p:nvPr>
        </p:nvSpPr>
        <p:spPr>
          <a:xfrm>
            <a:off x="914400" y="4368800"/>
            <a:ext cx="5181600" cy="41417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67" tIns="45382" rIns="90767" bIns="45382"/>
          <a:lstStyle/>
          <a:p>
            <a:pPr eaLnBrk="1" hangingPunct="1"/>
            <a:r>
              <a:rPr lang="en-US" altLang="en-US" sz="1100" b="1"/>
              <a:t>Conductive Shoes</a:t>
            </a:r>
          </a:p>
          <a:p>
            <a:pPr eaLnBrk="1" hangingPunct="1"/>
            <a:r>
              <a:rPr lang="en-US" altLang="en-US" sz="1100" u="sng"/>
              <a:t>Electrically conductive shoes</a:t>
            </a:r>
            <a:r>
              <a:rPr lang="en-US" altLang="en-US" sz="1100"/>
              <a:t> protect against the buildup of static electricity.  Essentially, these shoes ground the employees wearing them.  Employees working in explosive and hazardous locations such as explosives manufacturing facilities or grain elevators must wear conductive shoes to reduce the risk of static electricity buildup on an employee’s body that could produce a spark and cause an explosion or fire.  During training, employees must be instructed not to use foot powder or wear socks made of silk, wool, or nylon with conductive shoes.  Foot powder insulates and retards the conductive ability of the shoes.  Silk, wool, and nylon produce static electricity.</a:t>
            </a:r>
          </a:p>
          <a:p>
            <a:pPr eaLnBrk="1" hangingPunct="1"/>
            <a:endParaRPr lang="en-US" altLang="en-US" sz="1100"/>
          </a:p>
          <a:p>
            <a:pPr eaLnBrk="1" hangingPunct="1"/>
            <a:r>
              <a:rPr lang="en-US" altLang="en-US" sz="1100"/>
              <a:t>Conductive shoes are not general-purpose shoes and must be removed upon completion of the tasks for which they are required.  Employees exposed to electrical hazards must </a:t>
            </a:r>
            <a:r>
              <a:rPr lang="en-US" altLang="en-US" sz="1100" b="1"/>
              <a:t>NEVER</a:t>
            </a:r>
            <a:r>
              <a:rPr lang="en-US" altLang="en-US" sz="1100"/>
              <a:t> wear conductive shoes.</a:t>
            </a:r>
          </a:p>
          <a:p>
            <a:pPr eaLnBrk="1" hangingPunct="1"/>
            <a:endParaRPr lang="en-US" altLang="en-US" sz="1100"/>
          </a:p>
          <a:p>
            <a:pPr eaLnBrk="1" hangingPunct="1"/>
            <a:r>
              <a:rPr lang="en-US" altLang="en-US" sz="1100" b="1"/>
              <a:t>Safety-Toe Shoes</a:t>
            </a:r>
          </a:p>
          <a:p>
            <a:pPr eaLnBrk="1" hangingPunct="1"/>
            <a:r>
              <a:rPr lang="en-US" altLang="en-US" sz="1100" u="sng"/>
              <a:t>Safety-toe shoes</a:t>
            </a:r>
            <a:r>
              <a:rPr lang="en-US" altLang="en-US" sz="1100"/>
              <a:t> are nonconductive</a:t>
            </a:r>
            <a:r>
              <a:rPr lang="en-US" altLang="en-US" sz="1100" b="1"/>
              <a:t> </a:t>
            </a:r>
            <a:r>
              <a:rPr lang="en-US" altLang="en-US" sz="1100"/>
              <a:t>and will prevent an employee’s feet from completing an electrical circuit to ground.  They protect employees against open circuits of up to 600 volts in dry conditions.  Use the shoes with other insulating equipment and precautions to reduce or eliminate the potential for providing a path for hazardous electrical energy. </a:t>
            </a:r>
          </a:p>
          <a:p>
            <a:pPr eaLnBrk="1" hangingPunct="1"/>
            <a:r>
              <a:rPr lang="en-US" altLang="en-US" sz="1100"/>
              <a:t>NOTE: Don’t wear nonconductive footwear in explosive or hazardous locations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ED42D64B-8F66-377F-4EF9-424837D4260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CAE044D-2456-4302-AF2E-0A66AD9DD58E}" type="slidenum">
              <a:rPr lang="en-US" altLang="en-US" smtClean="0"/>
              <a:pPr/>
              <a:t>80</a:t>
            </a:fld>
            <a:endParaRPr lang="en-US" altLang="en-US"/>
          </a:p>
        </p:txBody>
      </p:sp>
      <p:sp>
        <p:nvSpPr>
          <p:cNvPr id="112643" name="Rectangle 2">
            <a:extLst>
              <a:ext uri="{FF2B5EF4-FFF2-40B4-BE49-F238E27FC236}">
                <a16:creationId xmlns:a16="http://schemas.microsoft.com/office/drawing/2014/main" id="{C8C270FB-79B5-33D8-35ED-B36259F3144F}"/>
              </a:ext>
            </a:extLst>
          </p:cNvPr>
          <p:cNvSpPr>
            <a:spLocks noGrp="1" noRot="1" noChangeAspect="1" noChangeArrowheads="1" noTextEdit="1"/>
          </p:cNvSpPr>
          <p:nvPr>
            <p:ph type="sldImg"/>
          </p:nvPr>
        </p:nvSpPr>
        <p:spPr>
          <a:xfrm>
            <a:off x="1189038" y="735013"/>
            <a:ext cx="4484687" cy="3363912"/>
          </a:xfrm>
          <a:ln w="12700" cap="flat">
            <a:solidFill>
              <a:schemeClr val="tx1"/>
            </a:solidFill>
          </a:ln>
        </p:spPr>
      </p:sp>
      <p:sp>
        <p:nvSpPr>
          <p:cNvPr id="112644" name="Rectangle 3">
            <a:extLst>
              <a:ext uri="{FF2B5EF4-FFF2-40B4-BE49-F238E27FC236}">
                <a16:creationId xmlns:a16="http://schemas.microsoft.com/office/drawing/2014/main" id="{3BBA72E5-08F7-B08A-5E4A-BBD3EEE5EAF5}"/>
              </a:ext>
            </a:extLst>
          </p:cNvPr>
          <p:cNvSpPr>
            <a:spLocks noGrp="1" noChangeArrowheads="1"/>
          </p:cNvSpPr>
          <p:nvPr>
            <p:ph type="body" idx="1"/>
          </p:nvPr>
        </p:nvSpPr>
        <p:spPr>
          <a:xfrm>
            <a:off x="914400" y="4368800"/>
            <a:ext cx="5029200" cy="41417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75" tIns="45387" rIns="90775" bIns="45387"/>
          <a:lstStyle/>
          <a:p>
            <a:pPr eaLnBrk="1" hangingPunct="1"/>
            <a:r>
              <a:rPr lang="en-US" altLang="en-US"/>
              <a:t>1926.101(a) and </a:t>
            </a:r>
            <a:r>
              <a:rPr lang="en-US" altLang="en-US">
                <a:cs typeface="Arial" panose="020B0604020202020204" pitchFamily="34" charset="0"/>
              </a:rPr>
              <a:t>1926.52</a:t>
            </a:r>
            <a:r>
              <a:rPr lang="en-US" altLang="en-US"/>
              <a:t> </a:t>
            </a:r>
          </a:p>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F14ACAB2-C32F-CEE9-12EB-8DF05EBCDDF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C055CC-A0B9-407D-B381-970D9708A3FC}" type="slidenum">
              <a:rPr lang="en-US" altLang="en-US" smtClean="0"/>
              <a:pPr/>
              <a:t>81</a:t>
            </a:fld>
            <a:endParaRPr lang="en-US" altLang="en-US"/>
          </a:p>
        </p:txBody>
      </p:sp>
      <p:sp>
        <p:nvSpPr>
          <p:cNvPr id="114691" name="Rectangle 2">
            <a:extLst>
              <a:ext uri="{FF2B5EF4-FFF2-40B4-BE49-F238E27FC236}">
                <a16:creationId xmlns:a16="http://schemas.microsoft.com/office/drawing/2014/main" id="{C0A20CC5-AB47-C724-4DAE-BDA0CC8EB1A3}"/>
              </a:ext>
            </a:extLst>
          </p:cNvPr>
          <p:cNvSpPr>
            <a:spLocks noGrp="1" noRot="1" noChangeAspect="1" noChangeArrowheads="1" noTextEdit="1"/>
          </p:cNvSpPr>
          <p:nvPr>
            <p:ph type="sldImg"/>
          </p:nvPr>
        </p:nvSpPr>
        <p:spPr>
          <a:xfrm>
            <a:off x="1189038" y="735013"/>
            <a:ext cx="4484687" cy="3363912"/>
          </a:xfrm>
          <a:ln w="12700" cap="flat">
            <a:solidFill>
              <a:schemeClr val="tx1"/>
            </a:solidFill>
          </a:ln>
        </p:spPr>
      </p:sp>
      <p:sp>
        <p:nvSpPr>
          <p:cNvPr id="114692" name="Rectangle 3">
            <a:extLst>
              <a:ext uri="{FF2B5EF4-FFF2-40B4-BE49-F238E27FC236}">
                <a16:creationId xmlns:a16="http://schemas.microsoft.com/office/drawing/2014/main" id="{F63E0E56-E254-20FE-7B53-09C77235EA46}"/>
              </a:ext>
            </a:extLst>
          </p:cNvPr>
          <p:cNvSpPr>
            <a:spLocks noGrp="1" noChangeArrowheads="1"/>
          </p:cNvSpPr>
          <p:nvPr>
            <p:ph type="body" idx="1"/>
          </p:nvPr>
        </p:nvSpPr>
        <p:spPr>
          <a:xfrm>
            <a:off x="914400" y="4368800"/>
            <a:ext cx="5029200" cy="41417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67" tIns="45382" rIns="90767" bIns="45382"/>
          <a:lstStyle/>
          <a:p>
            <a:pPr eaLnBrk="1" hangingPunct="1">
              <a:lnSpc>
                <a:spcPct val="85000"/>
              </a:lnSpc>
              <a:spcBef>
                <a:spcPct val="20000"/>
              </a:spcBef>
            </a:pPr>
            <a:r>
              <a:rPr lang="en-US" altLang="en-US"/>
              <a:t>1926.101 and </a:t>
            </a:r>
            <a:r>
              <a:rPr lang="en-US" altLang="en-US">
                <a:cs typeface="Arial" panose="020B0604020202020204" pitchFamily="34" charset="0"/>
              </a:rPr>
              <a:t>1926.52</a:t>
            </a:r>
            <a:endParaRPr lang="en-US" altLang="en-US"/>
          </a:p>
          <a:p>
            <a:pPr eaLnBrk="1" hangingPunct="1">
              <a:lnSpc>
                <a:spcPct val="85000"/>
              </a:lnSpc>
              <a:spcBef>
                <a:spcPct val="20000"/>
              </a:spcBef>
            </a:pPr>
            <a:endParaRPr lang="en-US" altLang="en-US"/>
          </a:p>
          <a:p>
            <a:pPr eaLnBrk="1" hangingPunct="1">
              <a:lnSpc>
                <a:spcPct val="85000"/>
              </a:lnSpc>
              <a:spcBef>
                <a:spcPct val="20000"/>
              </a:spcBef>
            </a:pPr>
            <a:r>
              <a:rPr lang="en-US" altLang="en-US"/>
              <a:t>Determining the need to provide hearing protection is complicated.</a:t>
            </a:r>
          </a:p>
          <a:p>
            <a:pPr eaLnBrk="1" hangingPunct="1">
              <a:lnSpc>
                <a:spcPct val="85000"/>
              </a:lnSpc>
              <a:spcBef>
                <a:spcPct val="20000"/>
              </a:spcBef>
            </a:pPr>
            <a:endParaRPr lang="en-US" altLang="en-US"/>
          </a:p>
          <a:p>
            <a:pPr eaLnBrk="1" hangingPunct="1">
              <a:lnSpc>
                <a:spcPct val="85000"/>
              </a:lnSpc>
              <a:spcBef>
                <a:spcPct val="20000"/>
              </a:spcBef>
            </a:pPr>
            <a:r>
              <a:rPr lang="en-US" altLang="en-US"/>
              <a:t>Employee exposure to excessive noise depends upon several factors:</a:t>
            </a:r>
          </a:p>
          <a:p>
            <a:pPr eaLnBrk="1" hangingPunct="1">
              <a:lnSpc>
                <a:spcPct val="85000"/>
              </a:lnSpc>
              <a:spcBef>
                <a:spcPct val="20000"/>
              </a:spcBef>
            </a:pPr>
            <a:r>
              <a:rPr lang="en-US" altLang="en-US"/>
              <a:t>- How loud is the noise as measured in decibels (dBA)?</a:t>
            </a:r>
          </a:p>
          <a:p>
            <a:pPr eaLnBrk="1" hangingPunct="1">
              <a:lnSpc>
                <a:spcPct val="85000"/>
              </a:lnSpc>
              <a:spcBef>
                <a:spcPct val="20000"/>
              </a:spcBef>
            </a:pPr>
            <a:r>
              <a:rPr lang="en-US" altLang="en-US"/>
              <a:t>- What is the duration of each employee’s exposure to noise?</a:t>
            </a:r>
          </a:p>
          <a:p>
            <a:pPr eaLnBrk="1" hangingPunct="1">
              <a:lnSpc>
                <a:spcPct val="85000"/>
              </a:lnSpc>
              <a:spcBef>
                <a:spcPct val="20000"/>
              </a:spcBef>
            </a:pPr>
            <a:r>
              <a:rPr lang="en-US" altLang="en-US"/>
              <a:t>- Do employees move between separate work areas with different noise levels?</a:t>
            </a:r>
          </a:p>
          <a:p>
            <a:pPr eaLnBrk="1" hangingPunct="1">
              <a:lnSpc>
                <a:spcPct val="85000"/>
              </a:lnSpc>
              <a:spcBef>
                <a:spcPct val="20000"/>
              </a:spcBef>
            </a:pPr>
            <a:r>
              <a:rPr lang="en-US" altLang="en-US"/>
              <a:t>- Is noise generated from one source or multiple sources?</a:t>
            </a:r>
          </a:p>
          <a:p>
            <a:pPr eaLnBrk="1" hangingPunct="1">
              <a:lnSpc>
                <a:spcPct val="85000"/>
              </a:lnSpc>
              <a:spcBef>
                <a:spcPct val="20000"/>
              </a:spcBef>
            </a:pPr>
            <a:endParaRPr lang="en-US" altLang="en-US"/>
          </a:p>
          <a:p>
            <a:pPr eaLnBrk="1" hangingPunct="1">
              <a:lnSpc>
                <a:spcPct val="85000"/>
              </a:lnSpc>
              <a:spcBef>
                <a:spcPct val="20000"/>
              </a:spcBef>
            </a:pPr>
            <a:r>
              <a:rPr lang="en-US" altLang="en-US"/>
              <a:t>Generally, the louder the noise, the shorter the exposure time before </a:t>
            </a:r>
            <a:r>
              <a:rPr lang="en-US" altLang="en-US">
                <a:cs typeface="Arial" panose="020B0604020202020204" pitchFamily="34" charset="0"/>
              </a:rPr>
              <a:t>hearing protection must be provided</a:t>
            </a:r>
            <a:r>
              <a:rPr lang="en-US" altLang="en-US"/>
              <a:t>.</a:t>
            </a:r>
          </a:p>
          <a:p>
            <a:pPr eaLnBrk="1" hangingPunct="1">
              <a:lnSpc>
                <a:spcPct val="85000"/>
              </a:lnSpc>
              <a:spcBef>
                <a:spcPct val="20000"/>
              </a:spcBef>
            </a:pPr>
            <a:endParaRPr lang="en-US" altLang="en-US"/>
          </a:p>
          <a:p>
            <a:pPr eaLnBrk="1" hangingPunct="1">
              <a:lnSpc>
                <a:spcPct val="85000"/>
              </a:lnSpc>
              <a:spcBef>
                <a:spcPct val="20000"/>
              </a:spcBef>
            </a:pPr>
            <a:r>
              <a:rPr lang="en-US" altLang="en-US">
                <a:cs typeface="Arial" panose="020B0604020202020204" pitchFamily="34" charset="0"/>
              </a:rPr>
              <a:t>Current permissible noise exposure for the Construction industry is 90 dbA for an 8 hour duration.</a:t>
            </a:r>
            <a:endParaRPr lang="en-US" altLang="en-US"/>
          </a:p>
          <a:p>
            <a:pPr eaLnBrk="1" hangingPunct="1">
              <a:lnSpc>
                <a:spcPct val="85000"/>
              </a:lnSpc>
              <a:spcBef>
                <a:spcPct val="20000"/>
              </a:spcBef>
            </a:pPr>
            <a:endParaRPr lang="en-US" altLang="en-US"/>
          </a:p>
          <a:p>
            <a:pPr eaLnBrk="1" hangingPunct="1">
              <a:lnSpc>
                <a:spcPct val="85000"/>
              </a:lnSpc>
              <a:spcBef>
                <a:spcPct val="20000"/>
              </a:spcBef>
            </a:pPr>
            <a:r>
              <a:rPr lang="en-US" altLang="en-US"/>
              <a:t>See the OSHA technical links for Noise and Hearing Conservation</a:t>
            </a:r>
          </a:p>
          <a:p>
            <a:pPr eaLnBrk="1" hangingPunct="1">
              <a:lnSpc>
                <a:spcPct val="85000"/>
              </a:lnSpc>
              <a:spcBef>
                <a:spcPct val="20000"/>
              </a:spcBef>
            </a:pPr>
            <a:r>
              <a:rPr lang="en-US" altLang="en-US"/>
              <a:t>-- www.osha-slc.gov/SLTC </a:t>
            </a:r>
          </a:p>
          <a:p>
            <a:pPr eaLnBrk="1" hangingPunct="1">
              <a:lnSpc>
                <a:spcPct val="85000"/>
              </a:lnSpc>
              <a:spcBef>
                <a:spcPct val="20000"/>
              </a:spcBef>
            </a:pPr>
            <a:r>
              <a:rPr lang="en-US" altLang="en-US"/>
              <a:t>-- www.osha.gov/SLTC/constructionnoise/index.html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A529879B-FE6F-9685-9539-3FBF65DBA68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0E75C5-163B-4576-8923-CC46E364D663}" type="slidenum">
              <a:rPr lang="en-US" altLang="en-US" smtClean="0"/>
              <a:pPr/>
              <a:t>13</a:t>
            </a:fld>
            <a:endParaRPr lang="en-US" altLang="en-US"/>
          </a:p>
        </p:txBody>
      </p:sp>
      <p:sp>
        <p:nvSpPr>
          <p:cNvPr id="18435" name="Rectangle 2">
            <a:extLst>
              <a:ext uri="{FF2B5EF4-FFF2-40B4-BE49-F238E27FC236}">
                <a16:creationId xmlns:a16="http://schemas.microsoft.com/office/drawing/2014/main" id="{6E3FAC97-AB1B-86AC-D73D-DE60109A0D17}"/>
              </a:ext>
            </a:extLst>
          </p:cNvPr>
          <p:cNvSpPr>
            <a:spLocks noGrp="1" noRot="1" noChangeAspect="1" noChangeArrowheads="1" noTextEdit="1"/>
          </p:cNvSpPr>
          <p:nvPr>
            <p:ph type="sldImg"/>
          </p:nvPr>
        </p:nvSpPr>
        <p:spPr>
          <a:xfrm>
            <a:off x="1131888" y="690563"/>
            <a:ext cx="4598987" cy="3449637"/>
          </a:xfrm>
          <a:ln/>
        </p:spPr>
      </p:sp>
      <p:sp>
        <p:nvSpPr>
          <p:cNvPr id="18436" name="Rectangle 3">
            <a:extLst>
              <a:ext uri="{FF2B5EF4-FFF2-40B4-BE49-F238E27FC236}">
                <a16:creationId xmlns:a16="http://schemas.microsoft.com/office/drawing/2014/main" id="{DF06C408-CEEC-01EF-3C77-439C1FE7A62B}"/>
              </a:ext>
            </a:extLst>
          </p:cNvPr>
          <p:cNvSpPr>
            <a:spLocks noGrp="1" noChangeArrowheads="1"/>
          </p:cNvSpPr>
          <p:nvPr>
            <p:ph type="body" idx="1"/>
          </p:nvPr>
        </p:nvSpPr>
        <p:spPr>
          <a:xfrm>
            <a:off x="914400" y="4370388"/>
            <a:ext cx="5029200" cy="41386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D53BDA25-BDE4-B690-9D74-B1E343E2589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1B64C4-00A4-40F3-8531-9ED36BED1DD8}" type="slidenum">
              <a:rPr lang="en-US" altLang="en-US" smtClean="0"/>
              <a:pPr/>
              <a:t>82</a:t>
            </a:fld>
            <a:endParaRPr lang="en-US" altLang="en-US"/>
          </a:p>
        </p:txBody>
      </p:sp>
      <p:sp>
        <p:nvSpPr>
          <p:cNvPr id="116739" name="Rectangle 2">
            <a:extLst>
              <a:ext uri="{FF2B5EF4-FFF2-40B4-BE49-F238E27FC236}">
                <a16:creationId xmlns:a16="http://schemas.microsoft.com/office/drawing/2014/main" id="{DB5B9135-9377-C914-BD5C-E0DC9E72CC53}"/>
              </a:ext>
            </a:extLst>
          </p:cNvPr>
          <p:cNvSpPr>
            <a:spLocks noGrp="1" noRot="1" noChangeAspect="1" noChangeArrowheads="1" noTextEdit="1"/>
          </p:cNvSpPr>
          <p:nvPr>
            <p:ph type="sldImg"/>
          </p:nvPr>
        </p:nvSpPr>
        <p:spPr>
          <a:xfrm>
            <a:off x="1189038" y="735013"/>
            <a:ext cx="4484687" cy="3363912"/>
          </a:xfrm>
          <a:ln/>
        </p:spPr>
      </p:sp>
      <p:sp>
        <p:nvSpPr>
          <p:cNvPr id="116740" name="Rectangle 3">
            <a:extLst>
              <a:ext uri="{FF2B5EF4-FFF2-40B4-BE49-F238E27FC236}">
                <a16:creationId xmlns:a16="http://schemas.microsoft.com/office/drawing/2014/main" id="{C0B2C802-2C0E-2027-A661-E34C98C32993}"/>
              </a:ext>
            </a:extLst>
          </p:cNvPr>
          <p:cNvSpPr>
            <a:spLocks noGrp="1" noChangeArrowheads="1"/>
          </p:cNvSpPr>
          <p:nvPr>
            <p:ph type="body" idx="1"/>
          </p:nvPr>
        </p:nvSpPr>
        <p:spPr>
          <a:xfrm>
            <a:off x="914400" y="4368800"/>
            <a:ext cx="5029200" cy="41417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C2210C32-38C1-EBAD-86EB-781E33096F4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FA7AD3-3F01-4FF3-A24A-A8472B2B00B1}" type="slidenum">
              <a:rPr lang="en-US" altLang="en-US" smtClean="0"/>
              <a:pPr/>
              <a:t>83</a:t>
            </a:fld>
            <a:endParaRPr lang="en-US" altLang="en-US"/>
          </a:p>
        </p:txBody>
      </p:sp>
      <p:sp>
        <p:nvSpPr>
          <p:cNvPr id="118787" name="Rectangle 2">
            <a:extLst>
              <a:ext uri="{FF2B5EF4-FFF2-40B4-BE49-F238E27FC236}">
                <a16:creationId xmlns:a16="http://schemas.microsoft.com/office/drawing/2014/main" id="{9CD6B47D-99C6-1617-C7A5-F26F9B3BA9A7}"/>
              </a:ext>
            </a:extLst>
          </p:cNvPr>
          <p:cNvSpPr>
            <a:spLocks noGrp="1" noRot="1" noChangeAspect="1" noChangeArrowheads="1" noTextEdit="1"/>
          </p:cNvSpPr>
          <p:nvPr>
            <p:ph type="sldImg"/>
          </p:nvPr>
        </p:nvSpPr>
        <p:spPr>
          <a:xfrm>
            <a:off x="1187450" y="735013"/>
            <a:ext cx="4487863" cy="3365500"/>
          </a:xfrm>
          <a:ln w="12700" cap="flat">
            <a:solidFill>
              <a:schemeClr val="tx1"/>
            </a:solidFill>
          </a:ln>
        </p:spPr>
      </p:sp>
      <p:sp>
        <p:nvSpPr>
          <p:cNvPr id="118788" name="Rectangle 3">
            <a:extLst>
              <a:ext uri="{FF2B5EF4-FFF2-40B4-BE49-F238E27FC236}">
                <a16:creationId xmlns:a16="http://schemas.microsoft.com/office/drawing/2014/main" id="{36A3C753-0556-DD6B-60B3-218B93C1C467}"/>
              </a:ext>
            </a:extLst>
          </p:cNvPr>
          <p:cNvSpPr>
            <a:spLocks noGrp="1" noChangeArrowheads="1"/>
          </p:cNvSpPr>
          <p:nvPr>
            <p:ph type="body" idx="1"/>
          </p:nvPr>
        </p:nvSpPr>
        <p:spPr>
          <a:xfrm>
            <a:off x="914400" y="4368800"/>
            <a:ext cx="5029200" cy="41417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80" tIns="45040" rIns="90080" bIns="45040"/>
          <a:lstStyle/>
          <a:p>
            <a:pPr eaLnBrk="1" hangingPunct="1"/>
            <a:r>
              <a:rPr lang="en-US" altLang="en-US" dirty="0"/>
              <a:t>The nature of the hazard(s), the activity, and the length of the activity  determines your glove selection.  The variety of potential hand injuries may make selecting the appropriate pair of gloves more difficult than choosing other protective equipment.  Take care to choose gloves designed for the particular circumstances of your workplace.  Glove manufacturers can provide valuable assistance.</a:t>
            </a:r>
          </a:p>
          <a:p>
            <a:pPr eaLnBrk="1" hangingPunct="1"/>
            <a:endParaRPr lang="en-US" altLang="en-US" dirty="0"/>
          </a:p>
          <a:p>
            <a:pPr eaLnBrk="1" hangingPunct="1"/>
            <a:r>
              <a:rPr lang="en-US" altLang="en-US" dirty="0">
                <a:cs typeface="Times New Roman" panose="02020603050405020304" pitchFamily="18" charset="0"/>
              </a:rPr>
              <a:t>Material Safety Data Sheets also provide information on PPE.</a:t>
            </a:r>
            <a:r>
              <a:rPr lang="en-US" altLang="en-US" dirty="0"/>
              <a:t> </a:t>
            </a:r>
          </a:p>
          <a:p>
            <a:pPr eaLnBrk="1" hangingPunct="1"/>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F74459B6-2921-8A7C-460D-4D115FF2FF9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59BC26-F1C1-499D-82C0-759B04ACC0F1}" type="slidenum">
              <a:rPr lang="en-US" altLang="en-US" smtClean="0"/>
              <a:pPr/>
              <a:t>84</a:t>
            </a:fld>
            <a:endParaRPr lang="en-US" altLang="en-US"/>
          </a:p>
        </p:txBody>
      </p:sp>
      <p:sp>
        <p:nvSpPr>
          <p:cNvPr id="120835" name="Rectangle 2">
            <a:extLst>
              <a:ext uri="{FF2B5EF4-FFF2-40B4-BE49-F238E27FC236}">
                <a16:creationId xmlns:a16="http://schemas.microsoft.com/office/drawing/2014/main" id="{819E6E43-8DFD-E81C-1D31-0DDDA55BD79E}"/>
              </a:ext>
            </a:extLst>
          </p:cNvPr>
          <p:cNvSpPr>
            <a:spLocks noGrp="1" noRot="1" noChangeAspect="1" noChangeArrowheads="1" noTextEdit="1"/>
          </p:cNvSpPr>
          <p:nvPr>
            <p:ph type="sldImg"/>
          </p:nvPr>
        </p:nvSpPr>
        <p:spPr>
          <a:xfrm>
            <a:off x="1131888" y="688975"/>
            <a:ext cx="4598987" cy="3449638"/>
          </a:xfrm>
          <a:ln/>
        </p:spPr>
      </p:sp>
      <p:sp>
        <p:nvSpPr>
          <p:cNvPr id="120836" name="Rectangle 3">
            <a:extLst>
              <a:ext uri="{FF2B5EF4-FFF2-40B4-BE49-F238E27FC236}">
                <a16:creationId xmlns:a16="http://schemas.microsoft.com/office/drawing/2014/main" id="{07530549-A14D-8F84-5414-B89513B07D01}"/>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A8992B4C-AD08-610B-EC17-B54E980B6D2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51825B-37FE-4FCF-9262-C0BFDF2C8CFF}" type="slidenum">
              <a:rPr lang="en-US" altLang="en-US" smtClean="0"/>
              <a:pPr/>
              <a:t>85</a:t>
            </a:fld>
            <a:endParaRPr lang="en-US" altLang="en-US"/>
          </a:p>
        </p:txBody>
      </p:sp>
      <p:sp>
        <p:nvSpPr>
          <p:cNvPr id="122883" name="Rectangle 2">
            <a:extLst>
              <a:ext uri="{FF2B5EF4-FFF2-40B4-BE49-F238E27FC236}">
                <a16:creationId xmlns:a16="http://schemas.microsoft.com/office/drawing/2014/main" id="{D78E6060-A32D-42CD-7E7B-CD121E8D70C1}"/>
              </a:ext>
            </a:extLst>
          </p:cNvPr>
          <p:cNvSpPr>
            <a:spLocks noGrp="1" noRot="1" noChangeAspect="1" noChangeArrowheads="1" noTextEdit="1"/>
          </p:cNvSpPr>
          <p:nvPr>
            <p:ph type="sldImg"/>
          </p:nvPr>
        </p:nvSpPr>
        <p:spPr>
          <a:xfrm>
            <a:off x="1130300" y="688975"/>
            <a:ext cx="4602163" cy="3451225"/>
          </a:xfrm>
          <a:ln/>
        </p:spPr>
      </p:sp>
      <p:sp>
        <p:nvSpPr>
          <p:cNvPr id="122884" name="Rectangle 3">
            <a:extLst>
              <a:ext uri="{FF2B5EF4-FFF2-40B4-BE49-F238E27FC236}">
                <a16:creationId xmlns:a16="http://schemas.microsoft.com/office/drawing/2014/main" id="{579E57CD-F588-C96E-B8E2-6A1F32D279B2}"/>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1CC03B4A-7646-B6E6-7485-25441A5A42E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46F8D4-FFE8-450E-9570-61930882D9D9}" type="slidenum">
              <a:rPr lang="en-US" altLang="en-US" smtClean="0"/>
              <a:pPr/>
              <a:t>89</a:t>
            </a:fld>
            <a:endParaRPr lang="en-US" altLang="en-US"/>
          </a:p>
        </p:txBody>
      </p:sp>
      <p:sp>
        <p:nvSpPr>
          <p:cNvPr id="128003" name="Rectangle 2">
            <a:extLst>
              <a:ext uri="{FF2B5EF4-FFF2-40B4-BE49-F238E27FC236}">
                <a16:creationId xmlns:a16="http://schemas.microsoft.com/office/drawing/2014/main" id="{FCC55281-A669-6588-B2F3-AF76E3FB483C}"/>
              </a:ext>
            </a:extLst>
          </p:cNvPr>
          <p:cNvSpPr>
            <a:spLocks noGrp="1" noRot="1" noChangeAspect="1" noChangeArrowheads="1" noTextEdit="1"/>
          </p:cNvSpPr>
          <p:nvPr>
            <p:ph type="sldImg"/>
          </p:nvPr>
        </p:nvSpPr>
        <p:spPr>
          <a:xfrm>
            <a:off x="1130300" y="688975"/>
            <a:ext cx="4602163" cy="3451225"/>
          </a:xfrm>
          <a:ln/>
        </p:spPr>
      </p:sp>
      <p:sp>
        <p:nvSpPr>
          <p:cNvPr id="128004" name="Rectangle 3">
            <a:extLst>
              <a:ext uri="{FF2B5EF4-FFF2-40B4-BE49-F238E27FC236}">
                <a16:creationId xmlns:a16="http://schemas.microsoft.com/office/drawing/2014/main" id="{A0D4A17A-4652-B62B-AF4D-A16346BAA388}"/>
              </a:ext>
            </a:extLst>
          </p:cNvPr>
          <p:cNvSpPr>
            <a:spLocks noGrp="1" noChangeArrowheads="1"/>
          </p:cNvSpPr>
          <p:nvPr>
            <p:ph type="body" idx="1"/>
          </p:nvPr>
        </p:nvSpPr>
        <p:spPr>
          <a:xfrm>
            <a:off x="914400" y="4370388"/>
            <a:ext cx="5029200"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7" tIns="45238" rIns="90477" bIns="45238"/>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6A1B9BD0-01BF-127E-E58F-E1B32AA3F8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9003B7-D5CC-4CB7-9329-C0567D6CE2BA}" type="slidenum">
              <a:rPr lang="en-US" altLang="en-US" smtClean="0"/>
              <a:pPr/>
              <a:t>91</a:t>
            </a:fld>
            <a:endParaRPr lang="en-US" altLang="en-US"/>
          </a:p>
        </p:txBody>
      </p:sp>
      <p:sp>
        <p:nvSpPr>
          <p:cNvPr id="131075" name="Rectangle 2">
            <a:extLst>
              <a:ext uri="{FF2B5EF4-FFF2-40B4-BE49-F238E27FC236}">
                <a16:creationId xmlns:a16="http://schemas.microsoft.com/office/drawing/2014/main" id="{AC55C19A-E46D-E959-8135-BB92A76F4410}"/>
              </a:ext>
            </a:extLst>
          </p:cNvPr>
          <p:cNvSpPr>
            <a:spLocks noGrp="1" noRot="1" noChangeAspect="1" noChangeArrowheads="1" noTextEdit="1"/>
          </p:cNvSpPr>
          <p:nvPr>
            <p:ph type="sldImg"/>
          </p:nvPr>
        </p:nvSpPr>
        <p:spPr>
          <a:xfrm>
            <a:off x="1130300" y="688975"/>
            <a:ext cx="4602163" cy="3451225"/>
          </a:xfrm>
          <a:ln/>
        </p:spPr>
      </p:sp>
      <p:sp>
        <p:nvSpPr>
          <p:cNvPr id="131076" name="Rectangle 3">
            <a:extLst>
              <a:ext uri="{FF2B5EF4-FFF2-40B4-BE49-F238E27FC236}">
                <a16:creationId xmlns:a16="http://schemas.microsoft.com/office/drawing/2014/main" id="{A8D6C9E0-711A-2AFA-A230-393FD4AEB958}"/>
              </a:ext>
            </a:extLst>
          </p:cNvPr>
          <p:cNvSpPr>
            <a:spLocks noGrp="1" noChangeArrowheads="1"/>
          </p:cNvSpPr>
          <p:nvPr>
            <p:ph type="body" idx="1"/>
          </p:nvPr>
        </p:nvSpPr>
        <p:spPr>
          <a:xfrm>
            <a:off x="914400" y="4370388"/>
            <a:ext cx="5029200"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7" tIns="45238" rIns="90477" bIns="45238"/>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AA39B502-9A03-69FA-CF81-A0212CF70F1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4579C4-A672-431A-8AB9-1CD7BE556F0A}" type="slidenum">
              <a:rPr lang="en-US" altLang="en-US" smtClean="0"/>
              <a:pPr/>
              <a:t>93</a:t>
            </a:fld>
            <a:endParaRPr lang="en-US" altLang="en-US"/>
          </a:p>
        </p:txBody>
      </p:sp>
      <p:sp>
        <p:nvSpPr>
          <p:cNvPr id="134147" name="Rectangle 2">
            <a:extLst>
              <a:ext uri="{FF2B5EF4-FFF2-40B4-BE49-F238E27FC236}">
                <a16:creationId xmlns:a16="http://schemas.microsoft.com/office/drawing/2014/main" id="{6AC3F4E0-7DEF-B1A9-0B16-4FFCD96B988A}"/>
              </a:ext>
            </a:extLst>
          </p:cNvPr>
          <p:cNvSpPr>
            <a:spLocks noGrp="1" noRot="1" noChangeAspect="1" noChangeArrowheads="1" noTextEdit="1"/>
          </p:cNvSpPr>
          <p:nvPr>
            <p:ph type="sldImg"/>
          </p:nvPr>
        </p:nvSpPr>
        <p:spPr>
          <a:xfrm>
            <a:off x="1130300" y="688975"/>
            <a:ext cx="4602163" cy="3451225"/>
          </a:xfrm>
          <a:ln/>
        </p:spPr>
      </p:sp>
      <p:sp>
        <p:nvSpPr>
          <p:cNvPr id="134148" name="Rectangle 3">
            <a:extLst>
              <a:ext uri="{FF2B5EF4-FFF2-40B4-BE49-F238E27FC236}">
                <a16:creationId xmlns:a16="http://schemas.microsoft.com/office/drawing/2014/main" id="{F7B8BE7F-A114-DA99-15BB-38316853F056}"/>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65D32DAD-3942-1EAB-357F-8DD2E95D689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2BD88E-8A05-45A9-96D3-73E7ECC4C685}" type="slidenum">
              <a:rPr lang="en-US" altLang="en-US" smtClean="0"/>
              <a:pPr/>
              <a:t>94</a:t>
            </a:fld>
            <a:endParaRPr lang="en-US" altLang="en-US"/>
          </a:p>
        </p:txBody>
      </p:sp>
      <p:sp>
        <p:nvSpPr>
          <p:cNvPr id="137219" name="Rectangle 2">
            <a:extLst>
              <a:ext uri="{FF2B5EF4-FFF2-40B4-BE49-F238E27FC236}">
                <a16:creationId xmlns:a16="http://schemas.microsoft.com/office/drawing/2014/main" id="{701345D5-F939-3F26-3E3B-FEFE373A67E9}"/>
              </a:ext>
            </a:extLst>
          </p:cNvPr>
          <p:cNvSpPr>
            <a:spLocks noGrp="1" noRot="1" noChangeAspect="1" noChangeArrowheads="1" noTextEdit="1"/>
          </p:cNvSpPr>
          <p:nvPr>
            <p:ph type="sldImg"/>
          </p:nvPr>
        </p:nvSpPr>
        <p:spPr>
          <a:xfrm>
            <a:off x="1130300" y="688975"/>
            <a:ext cx="4602163" cy="3451225"/>
          </a:xfrm>
          <a:ln/>
        </p:spPr>
      </p:sp>
      <p:sp>
        <p:nvSpPr>
          <p:cNvPr id="137220" name="Rectangle 3">
            <a:extLst>
              <a:ext uri="{FF2B5EF4-FFF2-40B4-BE49-F238E27FC236}">
                <a16:creationId xmlns:a16="http://schemas.microsoft.com/office/drawing/2014/main" id="{BCC31DDA-C692-E80F-5CF5-8FBBD0C902CD}"/>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36DF2770-2AE3-2893-B30D-C4D1E934A44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C48642-0521-4642-9662-C4DB645AEEA0}" type="slidenum">
              <a:rPr lang="en-US" altLang="en-US" smtClean="0"/>
              <a:pPr/>
              <a:t>96</a:t>
            </a:fld>
            <a:endParaRPr lang="en-US" altLang="en-US"/>
          </a:p>
        </p:txBody>
      </p:sp>
      <p:sp>
        <p:nvSpPr>
          <p:cNvPr id="140291" name="Rectangle 2">
            <a:extLst>
              <a:ext uri="{FF2B5EF4-FFF2-40B4-BE49-F238E27FC236}">
                <a16:creationId xmlns:a16="http://schemas.microsoft.com/office/drawing/2014/main" id="{C4150692-4140-7F08-3B4B-419C9D0F8221}"/>
              </a:ext>
            </a:extLst>
          </p:cNvPr>
          <p:cNvSpPr>
            <a:spLocks noGrp="1" noRot="1" noChangeAspect="1" noChangeArrowheads="1" noTextEdit="1"/>
          </p:cNvSpPr>
          <p:nvPr>
            <p:ph type="sldImg"/>
          </p:nvPr>
        </p:nvSpPr>
        <p:spPr>
          <a:xfrm>
            <a:off x="1189038" y="735013"/>
            <a:ext cx="4484687" cy="3363912"/>
          </a:xfrm>
          <a:ln w="12700" cap="flat">
            <a:solidFill>
              <a:schemeClr val="tx1"/>
            </a:solidFill>
          </a:ln>
        </p:spPr>
      </p:sp>
      <p:sp>
        <p:nvSpPr>
          <p:cNvPr id="140292" name="Rectangle 3">
            <a:extLst>
              <a:ext uri="{FF2B5EF4-FFF2-40B4-BE49-F238E27FC236}">
                <a16:creationId xmlns:a16="http://schemas.microsoft.com/office/drawing/2014/main" id="{3F0D3501-2B46-61C0-CC0D-3FE4B33F7DE3}"/>
              </a:ext>
            </a:extLst>
          </p:cNvPr>
          <p:cNvSpPr>
            <a:spLocks noGrp="1" noChangeArrowheads="1"/>
          </p:cNvSpPr>
          <p:nvPr>
            <p:ph type="body" idx="1"/>
          </p:nvPr>
        </p:nvSpPr>
        <p:spPr>
          <a:xfrm>
            <a:off x="914400" y="4368800"/>
            <a:ext cx="5029200" cy="41417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67" tIns="45382" rIns="90767" bIns="45382"/>
          <a:lstStyle/>
          <a:p>
            <a:pPr eaLnBrk="1" hangingPunct="1"/>
            <a:r>
              <a:rPr lang="en-US" altLang="en-US"/>
              <a:t>1926.100, 1926.100(a)</a:t>
            </a:r>
          </a:p>
          <a:p>
            <a:pPr eaLnBrk="1" hangingPunct="1"/>
            <a:r>
              <a:rPr lang="en-US" altLang="en-US"/>
              <a:t>Employees working in areas where there is a possible danger of head injury from impact, or from falling or flying objects, or from electrical shock and burns, shall be protected by protective helmets.</a:t>
            </a:r>
          </a:p>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06E0981B-EE9B-1176-A794-143DDB3C060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DB6DDD-FE0D-42A3-898E-4DF8441B83F1}" type="slidenum">
              <a:rPr lang="en-US" altLang="en-US" smtClean="0"/>
              <a:pPr/>
              <a:t>97</a:t>
            </a:fld>
            <a:endParaRPr lang="en-US" altLang="en-US"/>
          </a:p>
        </p:txBody>
      </p:sp>
      <p:sp>
        <p:nvSpPr>
          <p:cNvPr id="142339" name="Rectangle 2">
            <a:extLst>
              <a:ext uri="{FF2B5EF4-FFF2-40B4-BE49-F238E27FC236}">
                <a16:creationId xmlns:a16="http://schemas.microsoft.com/office/drawing/2014/main" id="{0ECF9A5C-2717-5EF5-EB06-F18A66E1C9E6}"/>
              </a:ext>
            </a:extLst>
          </p:cNvPr>
          <p:cNvSpPr>
            <a:spLocks noGrp="1" noRot="1" noChangeAspect="1" noChangeArrowheads="1" noTextEdit="1"/>
          </p:cNvSpPr>
          <p:nvPr>
            <p:ph type="sldImg"/>
          </p:nvPr>
        </p:nvSpPr>
        <p:spPr>
          <a:xfrm>
            <a:off x="1131888" y="693738"/>
            <a:ext cx="4595812" cy="3446462"/>
          </a:xfrm>
          <a:ln/>
        </p:spPr>
      </p:sp>
      <p:sp>
        <p:nvSpPr>
          <p:cNvPr id="142340" name="Rectangle 3">
            <a:extLst>
              <a:ext uri="{FF2B5EF4-FFF2-40B4-BE49-F238E27FC236}">
                <a16:creationId xmlns:a16="http://schemas.microsoft.com/office/drawing/2014/main" id="{F3E81079-9F1D-2A2B-3D75-99F342580DF4}"/>
              </a:ext>
            </a:extLst>
          </p:cNvPr>
          <p:cNvSpPr>
            <a:spLocks noGrp="1" noChangeArrowheads="1"/>
          </p:cNvSpPr>
          <p:nvPr>
            <p:ph type="body" idx="1"/>
          </p:nvPr>
        </p:nvSpPr>
        <p:spPr>
          <a:xfrm>
            <a:off x="914400" y="4370388"/>
            <a:ext cx="5029200" cy="41386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sym typeface="Symbol" panose="05050102010706020507" pitchFamily="18" charset="2"/>
              </a:rPr>
              <a:t></a:t>
            </a:r>
            <a:r>
              <a:rPr lang="en-US" altLang="en-US"/>
              <a:t> an arrangement of straps designed to hold, orient, and reduce impacts to a body during a fall</a:t>
            </a:r>
          </a:p>
          <a:p>
            <a:pPr eaLnBrk="1" hangingPunct="1"/>
            <a:r>
              <a:rPr lang="en-US" altLang="en-US">
                <a:sym typeface="Symbol" panose="05050102010706020507" pitchFamily="18" charset="2"/>
              </a:rPr>
              <a:t></a:t>
            </a:r>
            <a:r>
              <a:rPr lang="en-US" altLang="en-US"/>
              <a:t> FBH advantages over other devices:</a:t>
            </a:r>
          </a:p>
          <a:p>
            <a:pPr eaLnBrk="1" hangingPunct="1"/>
            <a:r>
              <a:rPr lang="en-US" altLang="en-US"/>
              <a:t>	- reduced chance of injury		- distributes impact over entire body</a:t>
            </a:r>
          </a:p>
          <a:p>
            <a:pPr eaLnBrk="1" hangingPunct="1"/>
            <a:r>
              <a:rPr lang="en-US" altLang="en-US"/>
              <a:t>	- increased suspension times	- ease of rescue</a:t>
            </a:r>
          </a:p>
          <a:p>
            <a:pPr eaLnBrk="1" hangingPunct="1"/>
            <a:r>
              <a:rPr lang="en-US" altLang="en-US"/>
              <a:t>	- more adjustable than belts	- designed for a variety of applications</a:t>
            </a:r>
          </a:p>
          <a:p>
            <a:pPr eaLnBrk="1" hangingPunct="1"/>
            <a:r>
              <a:rPr lang="en-US" altLang="en-US">
                <a:sym typeface="Symbol" panose="05050102010706020507" pitchFamily="18" charset="2"/>
              </a:rPr>
              <a:t></a:t>
            </a:r>
            <a:r>
              <a:rPr lang="en-US" altLang="en-US"/>
              <a:t> dorsal attachment orientates worker in an upright position after a fall</a:t>
            </a:r>
          </a:p>
          <a:p>
            <a:pPr eaLnBrk="1" hangingPunct="1"/>
            <a:r>
              <a:rPr lang="en-US" altLang="en-US">
                <a:sym typeface="Symbol" panose="05050102010706020507" pitchFamily="18" charset="2"/>
              </a:rPr>
              <a:t></a:t>
            </a:r>
            <a:r>
              <a:rPr lang="en-US" altLang="en-US"/>
              <a:t> chest strap or facsimile keeps shoulder straps from rolling off</a:t>
            </a:r>
          </a:p>
          <a:p>
            <a:pPr eaLnBrk="1" hangingPunct="1"/>
            <a:r>
              <a:rPr lang="en-US" altLang="en-US">
                <a:sym typeface="Symbol" panose="05050102010706020507" pitchFamily="18" charset="2"/>
              </a:rPr>
              <a:t></a:t>
            </a:r>
            <a:r>
              <a:rPr lang="en-US" altLang="en-US"/>
              <a:t> sub-pelvic arrangement directs impact to pelvis/femur and throughout body</a:t>
            </a:r>
          </a:p>
          <a:p>
            <a:pPr eaLnBrk="1" hangingPunct="1"/>
            <a:r>
              <a:rPr lang="en-US" altLang="en-US">
                <a:sym typeface="Symbol" panose="05050102010706020507" pitchFamily="18" charset="2"/>
              </a:rPr>
              <a:t></a:t>
            </a:r>
            <a:r>
              <a:rPr lang="en-US" altLang="en-US"/>
              <a:t> many connections and varieties available (ADELP, 1 - 5 point harness)</a:t>
            </a:r>
          </a:p>
          <a:p>
            <a:pPr eaLnBrk="1" hangingPunct="1"/>
            <a:r>
              <a:rPr lang="en-US" altLang="en-US">
                <a:sym typeface="Symbol" panose="05050102010706020507" pitchFamily="18" charset="2"/>
              </a:rPr>
              <a:t></a:t>
            </a:r>
            <a:r>
              <a:rPr lang="en-US" altLang="en-US"/>
              <a:t> donning procedure with local harness complete with buddy check</a:t>
            </a:r>
          </a:p>
          <a:p>
            <a:pPr eaLnBrk="1" hangingPunct="1"/>
            <a:r>
              <a:rPr lang="en-US" altLang="en-US">
                <a:sym typeface="Symbol" panose="05050102010706020507" pitchFamily="18" charset="2"/>
              </a:rPr>
              <a:t></a:t>
            </a:r>
            <a:r>
              <a:rPr lang="en-US" altLang="en-US"/>
              <a:t> regulations / standards</a:t>
            </a:r>
          </a:p>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4F01DA35-D4A8-A5E1-D2CF-8B786629240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7E2863-6712-4BE0-B26A-59560077C792}" type="slidenum">
              <a:rPr lang="en-US" altLang="en-US" smtClean="0"/>
              <a:pPr/>
              <a:t>14</a:t>
            </a:fld>
            <a:endParaRPr lang="en-US" altLang="en-US"/>
          </a:p>
        </p:txBody>
      </p:sp>
      <p:sp>
        <p:nvSpPr>
          <p:cNvPr id="20483" name="Rectangle 2">
            <a:extLst>
              <a:ext uri="{FF2B5EF4-FFF2-40B4-BE49-F238E27FC236}">
                <a16:creationId xmlns:a16="http://schemas.microsoft.com/office/drawing/2014/main" id="{2097BA51-F8C5-52C1-4CC8-A4BA3E56A7C1}"/>
              </a:ext>
            </a:extLst>
          </p:cNvPr>
          <p:cNvSpPr>
            <a:spLocks noGrp="1" noRot="1" noChangeAspect="1" noChangeArrowheads="1" noTextEdit="1"/>
          </p:cNvSpPr>
          <p:nvPr>
            <p:ph type="sldImg"/>
          </p:nvPr>
        </p:nvSpPr>
        <p:spPr>
          <a:xfrm>
            <a:off x="1131888" y="690563"/>
            <a:ext cx="4598987" cy="3449637"/>
          </a:xfrm>
          <a:ln/>
        </p:spPr>
      </p:sp>
      <p:sp>
        <p:nvSpPr>
          <p:cNvPr id="20484" name="Rectangle 3">
            <a:extLst>
              <a:ext uri="{FF2B5EF4-FFF2-40B4-BE49-F238E27FC236}">
                <a16:creationId xmlns:a16="http://schemas.microsoft.com/office/drawing/2014/main" id="{22726C07-66D1-67D0-1423-FB355038BA94}"/>
              </a:ext>
            </a:extLst>
          </p:cNvPr>
          <p:cNvSpPr>
            <a:spLocks noGrp="1" noChangeArrowheads="1"/>
          </p:cNvSpPr>
          <p:nvPr>
            <p:ph type="body" idx="1"/>
          </p:nvPr>
        </p:nvSpPr>
        <p:spPr>
          <a:xfrm>
            <a:off x="914400" y="4370388"/>
            <a:ext cx="5029200" cy="41386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18EE6D49-1554-5C58-8F77-7DDE05107A8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D7A6F0-60BA-407E-8E52-280A57C651EC}" type="slidenum">
              <a:rPr lang="en-US" altLang="en-US" smtClean="0"/>
              <a:pPr/>
              <a:t>98</a:t>
            </a:fld>
            <a:endParaRPr lang="en-US" altLang="en-US"/>
          </a:p>
        </p:txBody>
      </p:sp>
      <p:sp>
        <p:nvSpPr>
          <p:cNvPr id="144387" name="Rectangle 2">
            <a:extLst>
              <a:ext uri="{FF2B5EF4-FFF2-40B4-BE49-F238E27FC236}">
                <a16:creationId xmlns:a16="http://schemas.microsoft.com/office/drawing/2014/main" id="{F0CB38D1-D962-3953-1F83-9DD1EDD67BE6}"/>
              </a:ext>
            </a:extLst>
          </p:cNvPr>
          <p:cNvSpPr>
            <a:spLocks noGrp="1" noRot="1" noChangeAspect="1" noChangeArrowheads="1" noTextEdit="1"/>
          </p:cNvSpPr>
          <p:nvPr>
            <p:ph type="sldImg"/>
          </p:nvPr>
        </p:nvSpPr>
        <p:spPr>
          <a:xfrm>
            <a:off x="1130300" y="693738"/>
            <a:ext cx="4595813" cy="3446462"/>
          </a:xfrm>
          <a:ln/>
        </p:spPr>
      </p:sp>
      <p:sp>
        <p:nvSpPr>
          <p:cNvPr id="144388" name="Rectangle 3">
            <a:extLst>
              <a:ext uri="{FF2B5EF4-FFF2-40B4-BE49-F238E27FC236}">
                <a16:creationId xmlns:a16="http://schemas.microsoft.com/office/drawing/2014/main" id="{E07A4FBC-7EAE-A101-BD14-A14D1A45A1ED}"/>
              </a:ext>
            </a:extLst>
          </p:cNvPr>
          <p:cNvSpPr>
            <a:spLocks noGrp="1" noChangeArrowheads="1"/>
          </p:cNvSpPr>
          <p:nvPr>
            <p:ph type="body" idx="1"/>
          </p:nvPr>
        </p:nvSpPr>
        <p:spPr>
          <a:xfrm>
            <a:off x="914400" y="4370388"/>
            <a:ext cx="5029200" cy="41386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sym typeface="Symbol" panose="05050102010706020507" pitchFamily="18" charset="2"/>
              </a:rPr>
              <a:t></a:t>
            </a:r>
            <a:r>
              <a:rPr lang="en-US" altLang="en-US"/>
              <a:t> an arrangement of straps designed to hold, orient, and reduce impacts to a body during a fall</a:t>
            </a:r>
          </a:p>
          <a:p>
            <a:pPr eaLnBrk="1" hangingPunct="1"/>
            <a:r>
              <a:rPr lang="en-US" altLang="en-US">
                <a:sym typeface="Symbol" panose="05050102010706020507" pitchFamily="18" charset="2"/>
              </a:rPr>
              <a:t></a:t>
            </a:r>
            <a:r>
              <a:rPr lang="en-US" altLang="en-US"/>
              <a:t> FBH advantages over other devices:</a:t>
            </a:r>
          </a:p>
          <a:p>
            <a:pPr eaLnBrk="1" hangingPunct="1"/>
            <a:r>
              <a:rPr lang="en-US" altLang="en-US"/>
              <a:t>	- reduced chance of injury		- distributes impact over entire body</a:t>
            </a:r>
          </a:p>
          <a:p>
            <a:pPr eaLnBrk="1" hangingPunct="1"/>
            <a:r>
              <a:rPr lang="en-US" altLang="en-US"/>
              <a:t>	- increased suspension times	- ease of rescue</a:t>
            </a:r>
          </a:p>
          <a:p>
            <a:pPr eaLnBrk="1" hangingPunct="1"/>
            <a:r>
              <a:rPr lang="en-US" altLang="en-US"/>
              <a:t>	- more adjustable than belts	- designed for a variety of applications</a:t>
            </a:r>
          </a:p>
          <a:p>
            <a:pPr eaLnBrk="1" hangingPunct="1"/>
            <a:r>
              <a:rPr lang="en-US" altLang="en-US">
                <a:sym typeface="Symbol" panose="05050102010706020507" pitchFamily="18" charset="2"/>
              </a:rPr>
              <a:t></a:t>
            </a:r>
            <a:r>
              <a:rPr lang="en-US" altLang="en-US"/>
              <a:t> dorsal attachment orientates worker in an upright position after a fall</a:t>
            </a:r>
          </a:p>
          <a:p>
            <a:pPr eaLnBrk="1" hangingPunct="1"/>
            <a:r>
              <a:rPr lang="en-US" altLang="en-US">
                <a:sym typeface="Symbol" panose="05050102010706020507" pitchFamily="18" charset="2"/>
              </a:rPr>
              <a:t></a:t>
            </a:r>
            <a:r>
              <a:rPr lang="en-US" altLang="en-US"/>
              <a:t> chest strap or facsimile keeps shoulder straps from rolling off</a:t>
            </a:r>
          </a:p>
          <a:p>
            <a:pPr eaLnBrk="1" hangingPunct="1"/>
            <a:r>
              <a:rPr lang="en-US" altLang="en-US">
                <a:sym typeface="Symbol" panose="05050102010706020507" pitchFamily="18" charset="2"/>
              </a:rPr>
              <a:t></a:t>
            </a:r>
            <a:r>
              <a:rPr lang="en-US" altLang="en-US"/>
              <a:t> sub-pelvic arrangement directs impact to pelvis/femur and throughout body</a:t>
            </a:r>
          </a:p>
          <a:p>
            <a:pPr eaLnBrk="1" hangingPunct="1"/>
            <a:r>
              <a:rPr lang="en-US" altLang="en-US">
                <a:sym typeface="Symbol" panose="05050102010706020507" pitchFamily="18" charset="2"/>
              </a:rPr>
              <a:t></a:t>
            </a:r>
            <a:r>
              <a:rPr lang="en-US" altLang="en-US"/>
              <a:t> many connections and varieties available (ADELP, 1 - 5 point harness)</a:t>
            </a:r>
          </a:p>
          <a:p>
            <a:pPr eaLnBrk="1" hangingPunct="1"/>
            <a:r>
              <a:rPr lang="en-US" altLang="en-US">
                <a:sym typeface="Symbol" panose="05050102010706020507" pitchFamily="18" charset="2"/>
              </a:rPr>
              <a:t></a:t>
            </a:r>
            <a:r>
              <a:rPr lang="en-US" altLang="en-US"/>
              <a:t> donning procedure with local harness complete with buddy check</a:t>
            </a:r>
          </a:p>
          <a:p>
            <a:pPr eaLnBrk="1" hangingPunct="1"/>
            <a:r>
              <a:rPr lang="en-US" altLang="en-US">
                <a:sym typeface="Symbol" panose="05050102010706020507" pitchFamily="18" charset="2"/>
              </a:rPr>
              <a:t></a:t>
            </a:r>
            <a:r>
              <a:rPr lang="en-US" altLang="en-US"/>
              <a:t> regulations / standards</a:t>
            </a:r>
          </a:p>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83257491-9562-5B50-708D-3FED8C3459F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6FD102-139C-40EC-B820-7F4E23C4DD11}" type="slidenum">
              <a:rPr lang="en-US" altLang="en-US" smtClean="0"/>
              <a:pPr/>
              <a:t>99</a:t>
            </a:fld>
            <a:endParaRPr lang="en-US" altLang="en-US"/>
          </a:p>
        </p:txBody>
      </p:sp>
      <p:sp>
        <p:nvSpPr>
          <p:cNvPr id="146435" name="Rectangle 2">
            <a:extLst>
              <a:ext uri="{FF2B5EF4-FFF2-40B4-BE49-F238E27FC236}">
                <a16:creationId xmlns:a16="http://schemas.microsoft.com/office/drawing/2014/main" id="{AC95CDFD-78FE-0F48-BC8F-68B088187486}"/>
              </a:ext>
            </a:extLst>
          </p:cNvPr>
          <p:cNvSpPr>
            <a:spLocks noGrp="1" noRot="1" noChangeAspect="1" noChangeArrowheads="1" noTextEdit="1"/>
          </p:cNvSpPr>
          <p:nvPr>
            <p:ph type="sldImg"/>
          </p:nvPr>
        </p:nvSpPr>
        <p:spPr>
          <a:xfrm>
            <a:off x="1133475" y="690563"/>
            <a:ext cx="4598988" cy="3449637"/>
          </a:xfrm>
          <a:ln/>
        </p:spPr>
      </p:sp>
      <p:sp>
        <p:nvSpPr>
          <p:cNvPr id="146436" name="Rectangle 3">
            <a:extLst>
              <a:ext uri="{FF2B5EF4-FFF2-40B4-BE49-F238E27FC236}">
                <a16:creationId xmlns:a16="http://schemas.microsoft.com/office/drawing/2014/main" id="{9A5A1524-2078-C93B-9175-1E43CBB1398D}"/>
              </a:ext>
            </a:extLst>
          </p:cNvPr>
          <p:cNvSpPr>
            <a:spLocks noGrp="1" noChangeArrowheads="1"/>
          </p:cNvSpPr>
          <p:nvPr>
            <p:ph type="body" idx="1"/>
          </p:nvPr>
        </p:nvSpPr>
        <p:spPr>
          <a:xfrm>
            <a:off x="381000" y="4140200"/>
            <a:ext cx="6246813" cy="3952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817" tIns="44120" rIns="89817" bIns="44120"/>
          <a:lstStyle/>
          <a:p>
            <a:pPr eaLnBrk="1" hangingPunct="1"/>
            <a:r>
              <a:rPr lang="en-US" altLang="en-US">
                <a:sym typeface="Symbol" panose="05050102010706020507" pitchFamily="18" charset="2"/>
              </a:rPr>
              <a:t></a:t>
            </a:r>
            <a:r>
              <a:rPr lang="en-US" altLang="en-US"/>
              <a:t> life expectancy of equipment (local guidelines, 5 years recommended)</a:t>
            </a:r>
          </a:p>
          <a:p>
            <a:pPr eaLnBrk="1" hangingPunct="1"/>
            <a:endParaRPr lang="en-US" altLang="en-US"/>
          </a:p>
          <a:p>
            <a:pPr eaLnBrk="1" hangingPunct="1"/>
            <a:r>
              <a:rPr lang="en-US" altLang="en-US">
                <a:sym typeface="Symbol" panose="05050102010706020507" pitchFamily="18" charset="2"/>
              </a:rPr>
              <a:t></a:t>
            </a:r>
            <a:r>
              <a:rPr lang="en-US" altLang="en-US"/>
              <a:t> once impacted, removed from service and inspected by a competent person before being returned to service</a:t>
            </a:r>
          </a:p>
          <a:p>
            <a:pPr eaLnBrk="1" hangingPunct="1"/>
            <a:endParaRPr lang="en-US" altLang="en-US"/>
          </a:p>
          <a:p>
            <a:pPr eaLnBrk="1" hangingPunct="1"/>
            <a:r>
              <a:rPr lang="en-US" altLang="en-US">
                <a:sym typeface="Symbol" panose="05050102010706020507" pitchFamily="18" charset="2"/>
              </a:rPr>
              <a:t></a:t>
            </a:r>
            <a:r>
              <a:rPr lang="en-US" altLang="en-US"/>
              <a:t> cleaning of hardware, software as per local equipment / policy</a:t>
            </a:r>
          </a:p>
          <a:p>
            <a:pPr eaLnBrk="1" hangingPunct="1"/>
            <a:endParaRPr lang="en-US" altLang="en-US"/>
          </a:p>
          <a:p>
            <a:pPr eaLnBrk="1" hangingPunct="1"/>
            <a:r>
              <a:rPr lang="en-US" altLang="en-US">
                <a:sym typeface="Symbol" panose="05050102010706020507" pitchFamily="18" charset="2"/>
              </a:rPr>
              <a:t></a:t>
            </a:r>
            <a:r>
              <a:rPr lang="en-US" altLang="en-US"/>
              <a:t> inspect before use and periodically by competent person (1/yr ANSI)</a:t>
            </a:r>
          </a:p>
          <a:p>
            <a:pPr eaLnBrk="1" hangingPunct="1"/>
            <a:endParaRPr lang="en-US" altLang="en-US"/>
          </a:p>
          <a:p>
            <a:pPr eaLnBrk="1" hangingPunct="1"/>
            <a:r>
              <a:rPr lang="en-US" altLang="en-US">
                <a:sym typeface="Symbol" panose="05050102010706020507" pitchFamily="18" charset="2"/>
              </a:rPr>
              <a:t></a:t>
            </a:r>
            <a:r>
              <a:rPr lang="en-US" altLang="en-US"/>
              <a:t> recorded inspection record is recommended, means of identification also recommended</a:t>
            </a:r>
          </a:p>
          <a:p>
            <a:pPr eaLnBrk="1" hangingPunct="1"/>
            <a:endParaRPr lang="en-US" altLang="en-US"/>
          </a:p>
          <a:p>
            <a:pPr eaLnBrk="1" hangingPunct="1"/>
            <a:r>
              <a:rPr lang="en-US" altLang="en-US">
                <a:sym typeface="Symbol" panose="05050102010706020507" pitchFamily="18" charset="2"/>
              </a:rPr>
              <a:t></a:t>
            </a:r>
            <a:r>
              <a:rPr lang="en-US" altLang="en-US"/>
              <a:t> look for impact indicators</a:t>
            </a:r>
          </a:p>
          <a:p>
            <a:pPr eaLnBrk="1" hangingPunct="1"/>
            <a:r>
              <a:rPr lang="en-US" altLang="en-US"/>
              <a:t>	- ripped or torn webbing		- deformed grommets</a:t>
            </a:r>
          </a:p>
          <a:p>
            <a:pPr eaLnBrk="1" hangingPunct="1"/>
            <a:r>
              <a:rPr lang="en-US" altLang="en-US"/>
              <a:t>	- dished buckles		- “racing strips” on webbing </a:t>
            </a:r>
          </a:p>
          <a:p>
            <a:pPr eaLnBrk="1" hangingPunct="1"/>
            <a:r>
              <a:rPr lang="en-US" altLang="en-US"/>
              <a:t>	- blown stitching on hips		- stretched material</a:t>
            </a:r>
          </a:p>
          <a:p>
            <a:pPr eaLnBrk="1" hangingPunct="1"/>
            <a:r>
              <a:rPr lang="en-US" altLang="en-US">
                <a:sym typeface="Symbol" panose="05050102010706020507" pitchFamily="18" charset="2"/>
              </a:rPr>
              <a:t></a:t>
            </a:r>
            <a:r>
              <a:rPr lang="en-US" altLang="en-US"/>
              <a:t> look for signs of wear</a:t>
            </a:r>
          </a:p>
          <a:p>
            <a:pPr eaLnBrk="1" hangingPunct="1"/>
            <a:r>
              <a:rPr lang="en-US" altLang="en-US"/>
              <a:t>	- deformation		- cracks		- stress</a:t>
            </a:r>
          </a:p>
          <a:p>
            <a:pPr eaLnBrk="1" hangingPunct="1"/>
            <a:r>
              <a:rPr lang="en-US" altLang="en-US"/>
              <a:t>	- frays		- rust		- discolored</a:t>
            </a:r>
          </a:p>
          <a:p>
            <a:pPr eaLnBrk="1" hangingPunct="1"/>
            <a:r>
              <a:rPr lang="en-US" altLang="en-US"/>
              <a:t>	- burn holes		- burred		- exposure     	- abnormality (bumps)	- history of use	- does not function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A661A2C4-7727-003D-6962-77CD5A2BB96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BB69D10-4129-4F0B-81F6-7B4293C82B0D}" type="slidenum">
              <a:rPr lang="en-US" altLang="en-US" smtClean="0"/>
              <a:pPr/>
              <a:t>100</a:t>
            </a:fld>
            <a:endParaRPr lang="en-US" altLang="en-US"/>
          </a:p>
        </p:txBody>
      </p:sp>
      <p:sp>
        <p:nvSpPr>
          <p:cNvPr id="148483" name="Rectangle 2">
            <a:extLst>
              <a:ext uri="{FF2B5EF4-FFF2-40B4-BE49-F238E27FC236}">
                <a16:creationId xmlns:a16="http://schemas.microsoft.com/office/drawing/2014/main" id="{7CD2C750-B2EA-0FE9-1F5C-066982571EC9}"/>
              </a:ext>
            </a:extLst>
          </p:cNvPr>
          <p:cNvSpPr>
            <a:spLocks noGrp="1" noRot="1" noChangeAspect="1" noChangeArrowheads="1" noTextEdit="1"/>
          </p:cNvSpPr>
          <p:nvPr>
            <p:ph type="sldImg"/>
          </p:nvPr>
        </p:nvSpPr>
        <p:spPr>
          <a:xfrm>
            <a:off x="1133475" y="690563"/>
            <a:ext cx="4598988" cy="3449637"/>
          </a:xfrm>
          <a:ln/>
        </p:spPr>
      </p:sp>
      <p:sp>
        <p:nvSpPr>
          <p:cNvPr id="148484" name="Rectangle 3">
            <a:extLst>
              <a:ext uri="{FF2B5EF4-FFF2-40B4-BE49-F238E27FC236}">
                <a16:creationId xmlns:a16="http://schemas.microsoft.com/office/drawing/2014/main" id="{75FEFC95-75B2-B1D2-68A9-7EA3578B9D18}"/>
              </a:ext>
            </a:extLst>
          </p:cNvPr>
          <p:cNvSpPr>
            <a:spLocks noGrp="1" noChangeArrowheads="1"/>
          </p:cNvSpPr>
          <p:nvPr>
            <p:ph type="body" idx="1"/>
          </p:nvPr>
        </p:nvSpPr>
        <p:spPr>
          <a:xfrm>
            <a:off x="381000" y="4140200"/>
            <a:ext cx="6246813" cy="3952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817" tIns="44120" rIns="89817" bIns="44120"/>
          <a:lstStyle/>
          <a:p>
            <a:pPr eaLnBrk="1" hangingPunct="1"/>
            <a:r>
              <a:rPr lang="en-US" altLang="en-US">
                <a:sym typeface="Symbol" panose="05050102010706020507" pitchFamily="18" charset="2"/>
              </a:rPr>
              <a:t></a:t>
            </a:r>
            <a:r>
              <a:rPr lang="en-US" altLang="en-US"/>
              <a:t> life expectancy of equipment (local guidelines, 5 years recommended)</a:t>
            </a:r>
          </a:p>
          <a:p>
            <a:pPr eaLnBrk="1" hangingPunct="1"/>
            <a:endParaRPr lang="en-US" altLang="en-US"/>
          </a:p>
          <a:p>
            <a:pPr eaLnBrk="1" hangingPunct="1"/>
            <a:r>
              <a:rPr lang="en-US" altLang="en-US">
                <a:sym typeface="Symbol" panose="05050102010706020507" pitchFamily="18" charset="2"/>
              </a:rPr>
              <a:t></a:t>
            </a:r>
            <a:r>
              <a:rPr lang="en-US" altLang="en-US"/>
              <a:t> once impacted, removed from service and inspected by a competent person before being returned to service</a:t>
            </a:r>
          </a:p>
          <a:p>
            <a:pPr eaLnBrk="1" hangingPunct="1"/>
            <a:endParaRPr lang="en-US" altLang="en-US"/>
          </a:p>
          <a:p>
            <a:pPr eaLnBrk="1" hangingPunct="1"/>
            <a:r>
              <a:rPr lang="en-US" altLang="en-US">
                <a:sym typeface="Symbol" panose="05050102010706020507" pitchFamily="18" charset="2"/>
              </a:rPr>
              <a:t></a:t>
            </a:r>
            <a:r>
              <a:rPr lang="en-US" altLang="en-US"/>
              <a:t> cleaning of hardware, software as per local equipment / policy</a:t>
            </a:r>
          </a:p>
          <a:p>
            <a:pPr eaLnBrk="1" hangingPunct="1"/>
            <a:endParaRPr lang="en-US" altLang="en-US"/>
          </a:p>
          <a:p>
            <a:pPr eaLnBrk="1" hangingPunct="1"/>
            <a:r>
              <a:rPr lang="en-US" altLang="en-US">
                <a:sym typeface="Symbol" panose="05050102010706020507" pitchFamily="18" charset="2"/>
              </a:rPr>
              <a:t></a:t>
            </a:r>
            <a:r>
              <a:rPr lang="en-US" altLang="en-US"/>
              <a:t> inspect before use and periodically by competent person (1/yr ANSI)</a:t>
            </a:r>
          </a:p>
          <a:p>
            <a:pPr eaLnBrk="1" hangingPunct="1"/>
            <a:endParaRPr lang="en-US" altLang="en-US"/>
          </a:p>
          <a:p>
            <a:pPr eaLnBrk="1" hangingPunct="1"/>
            <a:r>
              <a:rPr lang="en-US" altLang="en-US">
                <a:sym typeface="Symbol" panose="05050102010706020507" pitchFamily="18" charset="2"/>
              </a:rPr>
              <a:t></a:t>
            </a:r>
            <a:r>
              <a:rPr lang="en-US" altLang="en-US"/>
              <a:t> recorded inspection record is recommended, means of identification also recommended</a:t>
            </a:r>
          </a:p>
          <a:p>
            <a:pPr eaLnBrk="1" hangingPunct="1"/>
            <a:endParaRPr lang="en-US" altLang="en-US"/>
          </a:p>
          <a:p>
            <a:pPr eaLnBrk="1" hangingPunct="1"/>
            <a:r>
              <a:rPr lang="en-US" altLang="en-US">
                <a:sym typeface="Symbol" panose="05050102010706020507" pitchFamily="18" charset="2"/>
              </a:rPr>
              <a:t></a:t>
            </a:r>
            <a:r>
              <a:rPr lang="en-US" altLang="en-US"/>
              <a:t> look for impact indicators</a:t>
            </a:r>
          </a:p>
          <a:p>
            <a:pPr eaLnBrk="1" hangingPunct="1"/>
            <a:r>
              <a:rPr lang="en-US" altLang="en-US"/>
              <a:t>	- ripped or torn webbing		- deformed grommets</a:t>
            </a:r>
          </a:p>
          <a:p>
            <a:pPr eaLnBrk="1" hangingPunct="1"/>
            <a:r>
              <a:rPr lang="en-US" altLang="en-US"/>
              <a:t>	- dished buckles		- “racing strips” on webbing </a:t>
            </a:r>
          </a:p>
          <a:p>
            <a:pPr eaLnBrk="1" hangingPunct="1"/>
            <a:r>
              <a:rPr lang="en-US" altLang="en-US"/>
              <a:t>	- blown stitching on hips		- stretched material</a:t>
            </a:r>
          </a:p>
          <a:p>
            <a:pPr eaLnBrk="1" hangingPunct="1"/>
            <a:r>
              <a:rPr lang="en-US" altLang="en-US">
                <a:sym typeface="Symbol" panose="05050102010706020507" pitchFamily="18" charset="2"/>
              </a:rPr>
              <a:t></a:t>
            </a:r>
            <a:r>
              <a:rPr lang="en-US" altLang="en-US"/>
              <a:t> look for signs of wear</a:t>
            </a:r>
          </a:p>
          <a:p>
            <a:pPr eaLnBrk="1" hangingPunct="1"/>
            <a:r>
              <a:rPr lang="en-US" altLang="en-US"/>
              <a:t>	- deformation		- cracks		- stress</a:t>
            </a:r>
          </a:p>
          <a:p>
            <a:pPr eaLnBrk="1" hangingPunct="1"/>
            <a:r>
              <a:rPr lang="en-US" altLang="en-US"/>
              <a:t>	- frays		- rust		- discolored</a:t>
            </a:r>
          </a:p>
          <a:p>
            <a:pPr eaLnBrk="1" hangingPunct="1"/>
            <a:r>
              <a:rPr lang="en-US" altLang="en-US"/>
              <a:t>	- burn holes		- burred		- exposure     	- abnormality (bumps)	- history of use	- does not function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4804A111-56A4-6143-6C8B-2A722CEB301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8B3581-0CEB-4C12-87EA-D34C0F7F8B7F}" type="slidenum">
              <a:rPr lang="en-US" altLang="en-US" smtClean="0"/>
              <a:pPr/>
              <a:t>101</a:t>
            </a:fld>
            <a:endParaRPr lang="en-US" altLang="en-US"/>
          </a:p>
        </p:txBody>
      </p:sp>
      <p:sp>
        <p:nvSpPr>
          <p:cNvPr id="150531" name="Rectangle 2">
            <a:extLst>
              <a:ext uri="{FF2B5EF4-FFF2-40B4-BE49-F238E27FC236}">
                <a16:creationId xmlns:a16="http://schemas.microsoft.com/office/drawing/2014/main" id="{043E1BDC-38FD-535D-C7DB-16477ECCAD2A}"/>
              </a:ext>
            </a:extLst>
          </p:cNvPr>
          <p:cNvSpPr>
            <a:spLocks noGrp="1" noRot="1" noChangeAspect="1" noChangeArrowheads="1" noTextEdit="1"/>
          </p:cNvSpPr>
          <p:nvPr>
            <p:ph type="sldImg"/>
          </p:nvPr>
        </p:nvSpPr>
        <p:spPr>
          <a:xfrm>
            <a:off x="1133475" y="690563"/>
            <a:ext cx="4598988" cy="3449637"/>
          </a:xfrm>
          <a:ln/>
        </p:spPr>
      </p:sp>
      <p:sp>
        <p:nvSpPr>
          <p:cNvPr id="150532" name="Rectangle 3">
            <a:extLst>
              <a:ext uri="{FF2B5EF4-FFF2-40B4-BE49-F238E27FC236}">
                <a16:creationId xmlns:a16="http://schemas.microsoft.com/office/drawing/2014/main" id="{25173ED9-586F-530F-0F1E-148310CFAE25}"/>
              </a:ext>
            </a:extLst>
          </p:cNvPr>
          <p:cNvSpPr>
            <a:spLocks noGrp="1" noChangeArrowheads="1"/>
          </p:cNvSpPr>
          <p:nvPr>
            <p:ph type="body" idx="1"/>
          </p:nvPr>
        </p:nvSpPr>
        <p:spPr>
          <a:xfrm>
            <a:off x="381000" y="4140200"/>
            <a:ext cx="6246813" cy="3952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817" tIns="44120" rIns="89817" bIns="44120"/>
          <a:lstStyle/>
          <a:p>
            <a:pPr eaLnBrk="1" hangingPunct="1"/>
            <a:r>
              <a:rPr lang="en-US" altLang="en-US" dirty="0">
                <a:sym typeface="Symbol" panose="05050102010706020507" pitchFamily="18" charset="2"/>
              </a:rPr>
              <a:t></a:t>
            </a:r>
            <a:r>
              <a:rPr lang="en-US" altLang="en-US" dirty="0"/>
              <a:t> life expectancy of equipment (local guidelines, 5 years recommended)</a:t>
            </a:r>
          </a:p>
          <a:p>
            <a:pPr eaLnBrk="1" hangingPunct="1"/>
            <a:endParaRPr lang="en-US" altLang="en-US" dirty="0"/>
          </a:p>
          <a:p>
            <a:pPr eaLnBrk="1" hangingPunct="1"/>
            <a:r>
              <a:rPr lang="en-US" altLang="en-US" dirty="0">
                <a:sym typeface="Symbol" panose="05050102010706020507" pitchFamily="18" charset="2"/>
              </a:rPr>
              <a:t></a:t>
            </a:r>
            <a:r>
              <a:rPr lang="en-US" altLang="en-US" dirty="0"/>
              <a:t> once impacted, removed from service and inspected by a competent person before being returned to service</a:t>
            </a:r>
          </a:p>
          <a:p>
            <a:pPr eaLnBrk="1" hangingPunct="1"/>
            <a:endParaRPr lang="en-US" altLang="en-US" dirty="0"/>
          </a:p>
          <a:p>
            <a:pPr eaLnBrk="1" hangingPunct="1"/>
            <a:r>
              <a:rPr lang="en-US" altLang="en-US" dirty="0">
                <a:sym typeface="Symbol" panose="05050102010706020507" pitchFamily="18" charset="2"/>
              </a:rPr>
              <a:t></a:t>
            </a:r>
            <a:r>
              <a:rPr lang="en-US" altLang="en-US" dirty="0"/>
              <a:t> cleaning of hardware, software as per local equipment / policy</a:t>
            </a:r>
          </a:p>
          <a:p>
            <a:pPr eaLnBrk="1" hangingPunct="1"/>
            <a:endParaRPr lang="en-US" altLang="en-US" dirty="0"/>
          </a:p>
          <a:p>
            <a:pPr eaLnBrk="1" hangingPunct="1"/>
            <a:r>
              <a:rPr lang="en-US" altLang="en-US" dirty="0">
                <a:sym typeface="Symbol" panose="05050102010706020507" pitchFamily="18" charset="2"/>
              </a:rPr>
              <a:t></a:t>
            </a:r>
            <a:r>
              <a:rPr lang="en-US" altLang="en-US" dirty="0"/>
              <a:t> inspect before use and periodically by competent person (1/yr ANSI)</a:t>
            </a:r>
          </a:p>
          <a:p>
            <a:pPr eaLnBrk="1" hangingPunct="1"/>
            <a:endParaRPr lang="en-US" altLang="en-US" dirty="0"/>
          </a:p>
          <a:p>
            <a:pPr eaLnBrk="1" hangingPunct="1"/>
            <a:r>
              <a:rPr lang="en-US" altLang="en-US" dirty="0">
                <a:sym typeface="Symbol" panose="05050102010706020507" pitchFamily="18" charset="2"/>
              </a:rPr>
              <a:t></a:t>
            </a:r>
            <a:r>
              <a:rPr lang="en-US" altLang="en-US" dirty="0"/>
              <a:t> recorded inspection record is recommended, means of identification also recommended</a:t>
            </a:r>
          </a:p>
          <a:p>
            <a:pPr eaLnBrk="1" hangingPunct="1"/>
            <a:endParaRPr lang="en-US" altLang="en-US" dirty="0"/>
          </a:p>
          <a:p>
            <a:pPr eaLnBrk="1" hangingPunct="1"/>
            <a:r>
              <a:rPr lang="en-US" altLang="en-US" dirty="0">
                <a:sym typeface="Symbol" panose="05050102010706020507" pitchFamily="18" charset="2"/>
              </a:rPr>
              <a:t></a:t>
            </a:r>
            <a:r>
              <a:rPr lang="en-US" altLang="en-US" dirty="0"/>
              <a:t> look for impact indicators</a:t>
            </a:r>
          </a:p>
          <a:p>
            <a:pPr eaLnBrk="1" hangingPunct="1"/>
            <a:r>
              <a:rPr lang="en-US" altLang="en-US" dirty="0"/>
              <a:t>	- ripped or torn webbing		- deformed grommets</a:t>
            </a:r>
          </a:p>
          <a:p>
            <a:pPr eaLnBrk="1" hangingPunct="1"/>
            <a:r>
              <a:rPr lang="en-US" altLang="en-US" dirty="0"/>
              <a:t>	- dished buckles		- “racing strips” on webbing </a:t>
            </a:r>
          </a:p>
          <a:p>
            <a:pPr eaLnBrk="1" hangingPunct="1"/>
            <a:r>
              <a:rPr lang="en-US" altLang="en-US" dirty="0"/>
              <a:t>	- blown stitching on hips		- stretched material</a:t>
            </a:r>
          </a:p>
          <a:p>
            <a:pPr eaLnBrk="1" hangingPunct="1"/>
            <a:r>
              <a:rPr lang="en-US" altLang="en-US" dirty="0">
                <a:sym typeface="Symbol" panose="05050102010706020507" pitchFamily="18" charset="2"/>
              </a:rPr>
              <a:t></a:t>
            </a:r>
            <a:r>
              <a:rPr lang="en-US" altLang="en-US" dirty="0"/>
              <a:t> look for signs of wear</a:t>
            </a:r>
          </a:p>
          <a:p>
            <a:pPr eaLnBrk="1" hangingPunct="1"/>
            <a:r>
              <a:rPr lang="en-US" altLang="en-US" dirty="0"/>
              <a:t>	- deformation		- cracks		- stress</a:t>
            </a:r>
          </a:p>
          <a:p>
            <a:pPr eaLnBrk="1" hangingPunct="1"/>
            <a:r>
              <a:rPr lang="en-US" altLang="en-US" dirty="0"/>
              <a:t>	- frays		- rust		- discolored</a:t>
            </a:r>
          </a:p>
          <a:p>
            <a:pPr eaLnBrk="1" hangingPunct="1"/>
            <a:r>
              <a:rPr lang="en-US" altLang="en-US" dirty="0"/>
              <a:t>	- burn holes		- burred		- exposure     	- abnormality (bumps)	- history of use	- does not function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4CA6367B-E340-D4C2-C5DE-12152D5335C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767E24-84AB-41C0-A59A-DBF98F98FF11}" type="slidenum">
              <a:rPr lang="en-US" altLang="en-US" smtClean="0"/>
              <a:pPr/>
              <a:t>103</a:t>
            </a:fld>
            <a:endParaRPr lang="en-US" altLang="en-US"/>
          </a:p>
        </p:txBody>
      </p:sp>
      <p:sp>
        <p:nvSpPr>
          <p:cNvPr id="153603" name="Rectangle 2">
            <a:extLst>
              <a:ext uri="{FF2B5EF4-FFF2-40B4-BE49-F238E27FC236}">
                <a16:creationId xmlns:a16="http://schemas.microsoft.com/office/drawing/2014/main" id="{87BA5FC9-C647-A960-5E49-AEEC1C89F201}"/>
              </a:ext>
            </a:extLst>
          </p:cNvPr>
          <p:cNvSpPr>
            <a:spLocks noGrp="1" noRot="1" noChangeAspect="1" noChangeArrowheads="1" noTextEdit="1"/>
          </p:cNvSpPr>
          <p:nvPr>
            <p:ph type="sldImg"/>
          </p:nvPr>
        </p:nvSpPr>
        <p:spPr>
          <a:xfrm>
            <a:off x="1130300" y="688975"/>
            <a:ext cx="4602163" cy="3451225"/>
          </a:xfrm>
          <a:ln/>
        </p:spPr>
      </p:sp>
      <p:sp>
        <p:nvSpPr>
          <p:cNvPr id="153604" name="Rectangle 3">
            <a:extLst>
              <a:ext uri="{FF2B5EF4-FFF2-40B4-BE49-F238E27FC236}">
                <a16:creationId xmlns:a16="http://schemas.microsoft.com/office/drawing/2014/main" id="{77DEA909-A873-A00C-B018-A1A21B762C01}"/>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6" tIns="45737" rIns="91476" bIns="45737"/>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BA76EA29-B0A2-4C6C-BAEF-4E09FEBC710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D536E0-08EC-4A77-9903-16A2ECB26497}" type="slidenum">
              <a:rPr lang="en-US" altLang="en-US" smtClean="0"/>
              <a:pPr/>
              <a:t>104</a:t>
            </a:fld>
            <a:endParaRPr lang="en-US" altLang="en-US"/>
          </a:p>
        </p:txBody>
      </p:sp>
      <p:sp>
        <p:nvSpPr>
          <p:cNvPr id="155651" name="Rectangle 2">
            <a:extLst>
              <a:ext uri="{FF2B5EF4-FFF2-40B4-BE49-F238E27FC236}">
                <a16:creationId xmlns:a16="http://schemas.microsoft.com/office/drawing/2014/main" id="{55D76BD6-9C62-DCEB-608E-2F8027D1DD93}"/>
              </a:ext>
            </a:extLst>
          </p:cNvPr>
          <p:cNvSpPr>
            <a:spLocks noGrp="1" noRot="1" noChangeAspect="1" noChangeArrowheads="1" noTextEdit="1"/>
          </p:cNvSpPr>
          <p:nvPr>
            <p:ph type="sldImg"/>
          </p:nvPr>
        </p:nvSpPr>
        <p:spPr>
          <a:xfrm>
            <a:off x="1130300" y="688975"/>
            <a:ext cx="4602163" cy="3451225"/>
          </a:xfrm>
          <a:ln/>
        </p:spPr>
      </p:sp>
      <p:sp>
        <p:nvSpPr>
          <p:cNvPr id="155652" name="Rectangle 3">
            <a:extLst>
              <a:ext uri="{FF2B5EF4-FFF2-40B4-BE49-F238E27FC236}">
                <a16:creationId xmlns:a16="http://schemas.microsoft.com/office/drawing/2014/main" id="{B911860B-2CF5-96CD-E7ED-10F64385E760}"/>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6" tIns="45737" rIns="91476" bIns="45737"/>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9575ABAC-5E3C-4B23-8B2F-D9CE1ABA698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9E2878-C59C-4910-A21B-C0B3C0E9868D}" type="slidenum">
              <a:rPr lang="en-US" altLang="en-US" smtClean="0"/>
              <a:pPr/>
              <a:t>112</a:t>
            </a:fld>
            <a:endParaRPr lang="en-US" altLang="en-US"/>
          </a:p>
        </p:txBody>
      </p:sp>
      <p:sp>
        <p:nvSpPr>
          <p:cNvPr id="164867" name="Rectangle 2">
            <a:extLst>
              <a:ext uri="{FF2B5EF4-FFF2-40B4-BE49-F238E27FC236}">
                <a16:creationId xmlns:a16="http://schemas.microsoft.com/office/drawing/2014/main" id="{715FFE5D-45EA-D3C0-1E13-927E56ED974C}"/>
              </a:ext>
            </a:extLst>
          </p:cNvPr>
          <p:cNvSpPr>
            <a:spLocks noGrp="1" noRot="1" noChangeAspect="1" noChangeArrowheads="1" noTextEdit="1"/>
          </p:cNvSpPr>
          <p:nvPr>
            <p:ph type="sldImg"/>
          </p:nvPr>
        </p:nvSpPr>
        <p:spPr>
          <a:xfrm>
            <a:off x="1130300" y="688975"/>
            <a:ext cx="4602163" cy="3451225"/>
          </a:xfrm>
          <a:ln/>
        </p:spPr>
      </p:sp>
      <p:sp>
        <p:nvSpPr>
          <p:cNvPr id="164868" name="Rectangle 3">
            <a:extLst>
              <a:ext uri="{FF2B5EF4-FFF2-40B4-BE49-F238E27FC236}">
                <a16:creationId xmlns:a16="http://schemas.microsoft.com/office/drawing/2014/main" id="{85496AC0-A2A9-91B2-F8B9-4BF6014FE99A}"/>
              </a:ext>
            </a:extLst>
          </p:cNvPr>
          <p:cNvSpPr>
            <a:spLocks noGrp="1" noChangeArrowheads="1"/>
          </p:cNvSpPr>
          <p:nvPr>
            <p:ph type="body" idx="1"/>
          </p:nvPr>
        </p:nvSpPr>
        <p:spPr>
          <a:xfrm>
            <a:off x="914400" y="4370388"/>
            <a:ext cx="5029200"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97" tIns="45400" rIns="90797" bIns="45400"/>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9CA13860-BA40-8685-73E6-8FE20767505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D0E796-FAE9-4EFA-A422-617FD4B67C8E}" type="slidenum">
              <a:rPr lang="en-US" altLang="en-US" smtClean="0"/>
              <a:pPr/>
              <a:t>118</a:t>
            </a:fld>
            <a:endParaRPr lang="en-US" altLang="en-US"/>
          </a:p>
        </p:txBody>
      </p:sp>
      <p:sp>
        <p:nvSpPr>
          <p:cNvPr id="172035" name="Rectangle 2">
            <a:extLst>
              <a:ext uri="{FF2B5EF4-FFF2-40B4-BE49-F238E27FC236}">
                <a16:creationId xmlns:a16="http://schemas.microsoft.com/office/drawing/2014/main" id="{58316C2C-2071-E922-1A54-2ADF1C72DE94}"/>
              </a:ext>
            </a:extLst>
          </p:cNvPr>
          <p:cNvSpPr>
            <a:spLocks noGrp="1" noRot="1" noChangeAspect="1" noChangeArrowheads="1" noTextEdit="1"/>
          </p:cNvSpPr>
          <p:nvPr>
            <p:ph type="sldImg"/>
          </p:nvPr>
        </p:nvSpPr>
        <p:spPr>
          <a:xfrm>
            <a:off x="1130300" y="688975"/>
            <a:ext cx="4602163" cy="3451225"/>
          </a:xfrm>
          <a:ln/>
        </p:spPr>
      </p:sp>
      <p:sp>
        <p:nvSpPr>
          <p:cNvPr id="172036" name="Rectangle 3">
            <a:extLst>
              <a:ext uri="{FF2B5EF4-FFF2-40B4-BE49-F238E27FC236}">
                <a16:creationId xmlns:a16="http://schemas.microsoft.com/office/drawing/2014/main" id="{B49CD7E1-690C-6CEC-1A6F-9EF80477E9AE}"/>
              </a:ext>
            </a:extLst>
          </p:cNvPr>
          <p:cNvSpPr>
            <a:spLocks noGrp="1" noChangeArrowheads="1"/>
          </p:cNvSpPr>
          <p:nvPr>
            <p:ph type="body" idx="1"/>
          </p:nvPr>
        </p:nvSpPr>
        <p:spPr>
          <a:xfrm>
            <a:off x="914400" y="4370388"/>
            <a:ext cx="5029200"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97" tIns="45400" rIns="90797" bIns="45400"/>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D03F5C8A-BD17-7C67-1F25-FBAF7BFEC56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D167D4-37B9-42A2-A438-AF17CD099F3A}" type="slidenum">
              <a:rPr lang="en-US" altLang="en-US" smtClean="0"/>
              <a:pPr/>
              <a:t>119</a:t>
            </a:fld>
            <a:endParaRPr lang="en-US" altLang="en-US"/>
          </a:p>
        </p:txBody>
      </p:sp>
      <p:sp>
        <p:nvSpPr>
          <p:cNvPr id="174083" name="Rectangle 2">
            <a:extLst>
              <a:ext uri="{FF2B5EF4-FFF2-40B4-BE49-F238E27FC236}">
                <a16:creationId xmlns:a16="http://schemas.microsoft.com/office/drawing/2014/main" id="{8C724E42-C34E-EBCE-3BFE-66BA4CF894C0}"/>
              </a:ext>
            </a:extLst>
          </p:cNvPr>
          <p:cNvSpPr>
            <a:spLocks noGrp="1" noRot="1" noChangeAspect="1" noChangeArrowheads="1" noTextEdit="1"/>
          </p:cNvSpPr>
          <p:nvPr>
            <p:ph type="sldImg"/>
          </p:nvPr>
        </p:nvSpPr>
        <p:spPr>
          <a:xfrm>
            <a:off x="1130300" y="688975"/>
            <a:ext cx="4602163" cy="3451225"/>
          </a:xfrm>
          <a:ln/>
        </p:spPr>
      </p:sp>
      <p:sp>
        <p:nvSpPr>
          <p:cNvPr id="174084" name="Rectangle 3">
            <a:extLst>
              <a:ext uri="{FF2B5EF4-FFF2-40B4-BE49-F238E27FC236}">
                <a16:creationId xmlns:a16="http://schemas.microsoft.com/office/drawing/2014/main" id="{E5C2BAAB-53FD-F29B-F4B6-AA8F3A79DC73}"/>
              </a:ext>
            </a:extLst>
          </p:cNvPr>
          <p:cNvSpPr>
            <a:spLocks noGrp="1" noChangeArrowheads="1"/>
          </p:cNvSpPr>
          <p:nvPr>
            <p:ph type="body" idx="1"/>
          </p:nvPr>
        </p:nvSpPr>
        <p:spPr>
          <a:xfrm>
            <a:off x="914400" y="4370388"/>
            <a:ext cx="5029200"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97" tIns="45400" rIns="90797" bIns="45400"/>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52EB2BE0-3176-73E6-E3BE-711D1E31ED2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C71157-B867-413A-AD34-6312AA41168F}" type="slidenum">
              <a:rPr lang="en-US" altLang="en-US" smtClean="0"/>
              <a:pPr/>
              <a:t>120</a:t>
            </a:fld>
            <a:endParaRPr lang="en-US" altLang="en-US"/>
          </a:p>
        </p:txBody>
      </p:sp>
      <p:sp>
        <p:nvSpPr>
          <p:cNvPr id="176131" name="Rectangle 2">
            <a:extLst>
              <a:ext uri="{FF2B5EF4-FFF2-40B4-BE49-F238E27FC236}">
                <a16:creationId xmlns:a16="http://schemas.microsoft.com/office/drawing/2014/main" id="{F141C022-DA82-7F66-EF31-25FBBC7E8611}"/>
              </a:ext>
            </a:extLst>
          </p:cNvPr>
          <p:cNvSpPr>
            <a:spLocks noGrp="1" noRot="1" noChangeAspect="1" noChangeArrowheads="1" noTextEdit="1"/>
          </p:cNvSpPr>
          <p:nvPr>
            <p:ph type="sldImg"/>
          </p:nvPr>
        </p:nvSpPr>
        <p:spPr>
          <a:xfrm>
            <a:off x="1130300" y="688975"/>
            <a:ext cx="4602163" cy="3451225"/>
          </a:xfrm>
          <a:ln/>
        </p:spPr>
      </p:sp>
      <p:sp>
        <p:nvSpPr>
          <p:cNvPr id="176132" name="Rectangle 3">
            <a:extLst>
              <a:ext uri="{FF2B5EF4-FFF2-40B4-BE49-F238E27FC236}">
                <a16:creationId xmlns:a16="http://schemas.microsoft.com/office/drawing/2014/main" id="{7E7F9694-5860-D1A8-50E2-9E74F4BD3813}"/>
              </a:ext>
            </a:extLst>
          </p:cNvPr>
          <p:cNvSpPr>
            <a:spLocks noGrp="1" noChangeArrowheads="1"/>
          </p:cNvSpPr>
          <p:nvPr>
            <p:ph type="body" idx="1"/>
          </p:nvPr>
        </p:nvSpPr>
        <p:spPr>
          <a:xfrm>
            <a:off x="914400" y="4370388"/>
            <a:ext cx="5029200"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97" tIns="45400" rIns="90797" bIns="45400"/>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64940EF0-8A17-3C2F-440C-81F6181247C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F905630-85E6-4412-B9CE-960F7CF443AE}" type="slidenum">
              <a:rPr lang="en-US" altLang="en-US" smtClean="0"/>
              <a:pPr/>
              <a:t>15</a:t>
            </a:fld>
            <a:endParaRPr lang="en-US" altLang="en-US"/>
          </a:p>
        </p:txBody>
      </p:sp>
      <p:sp>
        <p:nvSpPr>
          <p:cNvPr id="22531" name="Rectangle 2">
            <a:extLst>
              <a:ext uri="{FF2B5EF4-FFF2-40B4-BE49-F238E27FC236}">
                <a16:creationId xmlns:a16="http://schemas.microsoft.com/office/drawing/2014/main" id="{EA71A513-DC0A-CF74-BF20-CFD8FECB0C34}"/>
              </a:ext>
            </a:extLst>
          </p:cNvPr>
          <p:cNvSpPr>
            <a:spLocks noGrp="1" noRot="1" noChangeAspect="1" noChangeArrowheads="1" noTextEdit="1"/>
          </p:cNvSpPr>
          <p:nvPr>
            <p:ph type="sldImg"/>
          </p:nvPr>
        </p:nvSpPr>
        <p:spPr>
          <a:xfrm>
            <a:off x="1131888" y="690563"/>
            <a:ext cx="4598987" cy="3449637"/>
          </a:xfrm>
          <a:ln/>
        </p:spPr>
      </p:sp>
      <p:sp>
        <p:nvSpPr>
          <p:cNvPr id="22532" name="Rectangle 3">
            <a:extLst>
              <a:ext uri="{FF2B5EF4-FFF2-40B4-BE49-F238E27FC236}">
                <a16:creationId xmlns:a16="http://schemas.microsoft.com/office/drawing/2014/main" id="{C8684FF9-3F60-0169-766B-CFD41ACE2BDF}"/>
              </a:ext>
            </a:extLst>
          </p:cNvPr>
          <p:cNvSpPr>
            <a:spLocks noGrp="1" noChangeArrowheads="1"/>
          </p:cNvSpPr>
          <p:nvPr>
            <p:ph type="body" idx="1"/>
          </p:nvPr>
        </p:nvSpPr>
        <p:spPr>
          <a:xfrm>
            <a:off x="914400" y="4370388"/>
            <a:ext cx="5029200" cy="41386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47CD0951-758A-E267-2F8C-B6343C7C239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5D9010-AF5E-46FD-A66F-8B5AF1D121C6}" type="slidenum">
              <a:rPr lang="en-US" altLang="en-US" smtClean="0"/>
              <a:pPr/>
              <a:t>121</a:t>
            </a:fld>
            <a:endParaRPr lang="en-US" altLang="en-US"/>
          </a:p>
        </p:txBody>
      </p:sp>
      <p:sp>
        <p:nvSpPr>
          <p:cNvPr id="178179" name="Rectangle 2">
            <a:extLst>
              <a:ext uri="{FF2B5EF4-FFF2-40B4-BE49-F238E27FC236}">
                <a16:creationId xmlns:a16="http://schemas.microsoft.com/office/drawing/2014/main" id="{EF6487B5-0688-90C5-1604-493625BDD3D6}"/>
              </a:ext>
            </a:extLst>
          </p:cNvPr>
          <p:cNvSpPr>
            <a:spLocks noGrp="1" noRot="1" noChangeAspect="1" noChangeArrowheads="1" noTextEdit="1"/>
          </p:cNvSpPr>
          <p:nvPr>
            <p:ph type="sldImg"/>
          </p:nvPr>
        </p:nvSpPr>
        <p:spPr>
          <a:xfrm>
            <a:off x="1130300" y="688975"/>
            <a:ext cx="4602163" cy="3451225"/>
          </a:xfrm>
          <a:ln/>
        </p:spPr>
      </p:sp>
      <p:sp>
        <p:nvSpPr>
          <p:cNvPr id="178180" name="Rectangle 3">
            <a:extLst>
              <a:ext uri="{FF2B5EF4-FFF2-40B4-BE49-F238E27FC236}">
                <a16:creationId xmlns:a16="http://schemas.microsoft.com/office/drawing/2014/main" id="{EB39ECDD-8D0A-33D1-4A7D-A0B74426213A}"/>
              </a:ext>
            </a:extLst>
          </p:cNvPr>
          <p:cNvSpPr>
            <a:spLocks noGrp="1" noChangeArrowheads="1"/>
          </p:cNvSpPr>
          <p:nvPr>
            <p:ph type="body" idx="1"/>
          </p:nvPr>
        </p:nvSpPr>
        <p:spPr>
          <a:xfrm>
            <a:off x="914400" y="4370388"/>
            <a:ext cx="5029200"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97" tIns="45400" rIns="90797" bIns="45400"/>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87D2E441-A1D4-BA8B-16F2-5EA9CCB0215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BBBFD5-58C8-4CC8-89A9-BA80215DE072}" type="slidenum">
              <a:rPr lang="en-US" altLang="en-US" smtClean="0"/>
              <a:pPr/>
              <a:t>124</a:t>
            </a:fld>
            <a:endParaRPr lang="en-US" altLang="en-US"/>
          </a:p>
        </p:txBody>
      </p:sp>
      <p:sp>
        <p:nvSpPr>
          <p:cNvPr id="182275" name="Rectangle 2">
            <a:extLst>
              <a:ext uri="{FF2B5EF4-FFF2-40B4-BE49-F238E27FC236}">
                <a16:creationId xmlns:a16="http://schemas.microsoft.com/office/drawing/2014/main" id="{E83A83E1-A9E5-D748-C393-09C3D3C91718}"/>
              </a:ext>
            </a:extLst>
          </p:cNvPr>
          <p:cNvSpPr>
            <a:spLocks noGrp="1" noRot="1" noChangeAspect="1" noChangeArrowheads="1" noTextEdit="1"/>
          </p:cNvSpPr>
          <p:nvPr>
            <p:ph type="sldImg"/>
          </p:nvPr>
        </p:nvSpPr>
        <p:spPr>
          <a:xfrm>
            <a:off x="1130300" y="688975"/>
            <a:ext cx="4602163" cy="3451225"/>
          </a:xfrm>
          <a:ln/>
        </p:spPr>
      </p:sp>
      <p:sp>
        <p:nvSpPr>
          <p:cNvPr id="182276" name="Rectangle 3">
            <a:extLst>
              <a:ext uri="{FF2B5EF4-FFF2-40B4-BE49-F238E27FC236}">
                <a16:creationId xmlns:a16="http://schemas.microsoft.com/office/drawing/2014/main" id="{9C293E49-8F9C-3374-185B-A911F775590D}"/>
              </a:ext>
            </a:extLst>
          </p:cNvPr>
          <p:cNvSpPr>
            <a:spLocks noGrp="1" noChangeArrowheads="1"/>
          </p:cNvSpPr>
          <p:nvPr>
            <p:ph type="body" idx="1"/>
          </p:nvPr>
        </p:nvSpPr>
        <p:spPr>
          <a:xfrm>
            <a:off x="914400" y="4370388"/>
            <a:ext cx="5029200"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97" tIns="45400" rIns="90797" bIns="45400"/>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D1F067AD-747E-10FC-6287-BD31923CAC5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63C949-9D6A-45B9-B8C1-C8DDB5F14108}" type="slidenum">
              <a:rPr lang="en-US" altLang="en-US" smtClean="0"/>
              <a:pPr/>
              <a:t>125</a:t>
            </a:fld>
            <a:endParaRPr lang="en-US" altLang="en-US"/>
          </a:p>
        </p:txBody>
      </p:sp>
      <p:sp>
        <p:nvSpPr>
          <p:cNvPr id="184323" name="Rectangle 2">
            <a:extLst>
              <a:ext uri="{FF2B5EF4-FFF2-40B4-BE49-F238E27FC236}">
                <a16:creationId xmlns:a16="http://schemas.microsoft.com/office/drawing/2014/main" id="{08F15ADB-56C9-940C-DF35-5F9633D09106}"/>
              </a:ext>
            </a:extLst>
          </p:cNvPr>
          <p:cNvSpPr>
            <a:spLocks noGrp="1" noRot="1" noChangeAspect="1" noChangeArrowheads="1" noTextEdit="1"/>
          </p:cNvSpPr>
          <p:nvPr>
            <p:ph type="sldImg"/>
          </p:nvPr>
        </p:nvSpPr>
        <p:spPr>
          <a:xfrm>
            <a:off x="1130300" y="688975"/>
            <a:ext cx="4602163" cy="3451225"/>
          </a:xfrm>
          <a:ln/>
        </p:spPr>
      </p:sp>
      <p:sp>
        <p:nvSpPr>
          <p:cNvPr id="184324" name="Rectangle 3">
            <a:extLst>
              <a:ext uri="{FF2B5EF4-FFF2-40B4-BE49-F238E27FC236}">
                <a16:creationId xmlns:a16="http://schemas.microsoft.com/office/drawing/2014/main" id="{6EB48A62-F0B7-7372-9D7F-9079EA1B171B}"/>
              </a:ext>
            </a:extLst>
          </p:cNvPr>
          <p:cNvSpPr>
            <a:spLocks noGrp="1" noChangeArrowheads="1"/>
          </p:cNvSpPr>
          <p:nvPr>
            <p:ph type="body" idx="1"/>
          </p:nvPr>
        </p:nvSpPr>
        <p:spPr>
          <a:xfrm>
            <a:off x="914400" y="4370388"/>
            <a:ext cx="5029200"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97" tIns="45400" rIns="90797" bIns="45400"/>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15CF592A-2591-703F-9D81-CEE485D6CF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271FB1-FCEA-4660-AEF6-197F33BAF4AB}" type="slidenum">
              <a:rPr lang="en-US" altLang="en-US" smtClean="0"/>
              <a:pPr/>
              <a:t>126</a:t>
            </a:fld>
            <a:endParaRPr lang="en-US" altLang="en-US"/>
          </a:p>
        </p:txBody>
      </p:sp>
      <p:sp>
        <p:nvSpPr>
          <p:cNvPr id="186371" name="Rectangle 2">
            <a:extLst>
              <a:ext uri="{FF2B5EF4-FFF2-40B4-BE49-F238E27FC236}">
                <a16:creationId xmlns:a16="http://schemas.microsoft.com/office/drawing/2014/main" id="{9E15C08B-418B-CCE7-F517-7080D220D842}"/>
              </a:ext>
            </a:extLst>
          </p:cNvPr>
          <p:cNvSpPr>
            <a:spLocks noGrp="1" noRot="1" noChangeAspect="1" noChangeArrowheads="1" noTextEdit="1"/>
          </p:cNvSpPr>
          <p:nvPr>
            <p:ph type="sldImg"/>
          </p:nvPr>
        </p:nvSpPr>
        <p:spPr>
          <a:xfrm>
            <a:off x="1130300" y="688975"/>
            <a:ext cx="4602163" cy="3451225"/>
          </a:xfrm>
          <a:ln/>
        </p:spPr>
      </p:sp>
      <p:sp>
        <p:nvSpPr>
          <p:cNvPr id="186372" name="Rectangle 3">
            <a:extLst>
              <a:ext uri="{FF2B5EF4-FFF2-40B4-BE49-F238E27FC236}">
                <a16:creationId xmlns:a16="http://schemas.microsoft.com/office/drawing/2014/main" id="{7700CBD3-088F-2851-97F4-F14B50473FAA}"/>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1D37266F-E02C-615D-A734-A2FCB566947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2F646E-4F4E-43B3-A725-B7E5A82A0CF8}" type="slidenum">
              <a:rPr lang="en-US" altLang="en-US" smtClean="0"/>
              <a:pPr/>
              <a:t>127</a:t>
            </a:fld>
            <a:endParaRPr lang="en-US" altLang="en-US"/>
          </a:p>
        </p:txBody>
      </p:sp>
      <p:sp>
        <p:nvSpPr>
          <p:cNvPr id="188419" name="Rectangle 2">
            <a:extLst>
              <a:ext uri="{FF2B5EF4-FFF2-40B4-BE49-F238E27FC236}">
                <a16:creationId xmlns:a16="http://schemas.microsoft.com/office/drawing/2014/main" id="{0DFFC59C-99C5-CD1E-440F-FD85B44F9AF3}"/>
              </a:ext>
            </a:extLst>
          </p:cNvPr>
          <p:cNvSpPr>
            <a:spLocks noGrp="1" noRot="1" noChangeAspect="1" noChangeArrowheads="1" noTextEdit="1"/>
          </p:cNvSpPr>
          <p:nvPr>
            <p:ph type="sldImg"/>
          </p:nvPr>
        </p:nvSpPr>
        <p:spPr>
          <a:xfrm>
            <a:off x="1130300" y="688975"/>
            <a:ext cx="4602163" cy="3451225"/>
          </a:xfrm>
          <a:ln/>
        </p:spPr>
      </p:sp>
      <p:sp>
        <p:nvSpPr>
          <p:cNvPr id="188420" name="Rectangle 3">
            <a:extLst>
              <a:ext uri="{FF2B5EF4-FFF2-40B4-BE49-F238E27FC236}">
                <a16:creationId xmlns:a16="http://schemas.microsoft.com/office/drawing/2014/main" id="{546DB836-0231-C2EC-FEB9-6123ECF22279}"/>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5F227F90-3BF9-A2DC-41F0-EEFFC4BA47B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723901-D936-4831-A5A3-2ADAB1197630}" type="slidenum">
              <a:rPr lang="en-US" altLang="en-US" smtClean="0"/>
              <a:pPr/>
              <a:t>128</a:t>
            </a:fld>
            <a:endParaRPr lang="en-US" altLang="en-US"/>
          </a:p>
        </p:txBody>
      </p:sp>
      <p:sp>
        <p:nvSpPr>
          <p:cNvPr id="190467" name="Rectangle 2">
            <a:extLst>
              <a:ext uri="{FF2B5EF4-FFF2-40B4-BE49-F238E27FC236}">
                <a16:creationId xmlns:a16="http://schemas.microsoft.com/office/drawing/2014/main" id="{EB6DEE74-90ED-F820-C761-71A1736F3890}"/>
              </a:ext>
            </a:extLst>
          </p:cNvPr>
          <p:cNvSpPr>
            <a:spLocks noGrp="1" noRot="1" noChangeAspect="1" noChangeArrowheads="1" noTextEdit="1"/>
          </p:cNvSpPr>
          <p:nvPr>
            <p:ph type="sldImg"/>
          </p:nvPr>
        </p:nvSpPr>
        <p:spPr>
          <a:xfrm>
            <a:off x="1130300" y="688975"/>
            <a:ext cx="4602163" cy="3451225"/>
          </a:xfrm>
          <a:ln/>
        </p:spPr>
      </p:sp>
      <p:sp>
        <p:nvSpPr>
          <p:cNvPr id="190468" name="Rectangle 3">
            <a:extLst>
              <a:ext uri="{FF2B5EF4-FFF2-40B4-BE49-F238E27FC236}">
                <a16:creationId xmlns:a16="http://schemas.microsoft.com/office/drawing/2014/main" id="{EE941A0B-54DC-B973-DD78-12A8601BE984}"/>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EADD6BA5-BC74-E7BB-4460-975F725170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1CB70A7-4571-447E-B192-67C6359CF227}" type="slidenum">
              <a:rPr lang="en-US" altLang="en-US" smtClean="0"/>
              <a:pPr/>
              <a:t>130</a:t>
            </a:fld>
            <a:endParaRPr lang="en-US" altLang="en-US"/>
          </a:p>
        </p:txBody>
      </p:sp>
      <p:sp>
        <p:nvSpPr>
          <p:cNvPr id="193539" name="Rectangle 2">
            <a:extLst>
              <a:ext uri="{FF2B5EF4-FFF2-40B4-BE49-F238E27FC236}">
                <a16:creationId xmlns:a16="http://schemas.microsoft.com/office/drawing/2014/main" id="{F295715F-905C-9627-0894-E34157A227BA}"/>
              </a:ext>
            </a:extLst>
          </p:cNvPr>
          <p:cNvSpPr>
            <a:spLocks noGrp="1" noRot="1" noChangeAspect="1" noChangeArrowheads="1" noTextEdit="1"/>
          </p:cNvSpPr>
          <p:nvPr>
            <p:ph type="sldImg"/>
          </p:nvPr>
        </p:nvSpPr>
        <p:spPr>
          <a:xfrm>
            <a:off x="1130300" y="688975"/>
            <a:ext cx="4602163" cy="3451225"/>
          </a:xfrm>
          <a:ln/>
        </p:spPr>
      </p:sp>
      <p:sp>
        <p:nvSpPr>
          <p:cNvPr id="193540" name="Rectangle 3">
            <a:extLst>
              <a:ext uri="{FF2B5EF4-FFF2-40B4-BE49-F238E27FC236}">
                <a16:creationId xmlns:a16="http://schemas.microsoft.com/office/drawing/2014/main" id="{8B105E31-69BF-3D14-9988-C7D3EC76234A}"/>
              </a:ext>
            </a:extLst>
          </p:cNvPr>
          <p:cNvSpPr>
            <a:spLocks noGrp="1" noChangeArrowheads="1"/>
          </p:cNvSpPr>
          <p:nvPr>
            <p:ph type="body" idx="1"/>
          </p:nvPr>
        </p:nvSpPr>
        <p:spPr>
          <a:xfrm>
            <a:off x="914400" y="4370388"/>
            <a:ext cx="5029200"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806" tIns="45404" rIns="90806" bIns="45404"/>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892EB71D-7195-80EA-A9DE-083E7B1A83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045889-F402-489A-BC1B-9A64E9FF8CA4}" type="slidenum">
              <a:rPr lang="en-US" altLang="en-US" smtClean="0"/>
              <a:pPr/>
              <a:t>133</a:t>
            </a:fld>
            <a:endParaRPr lang="en-US" altLang="en-US"/>
          </a:p>
        </p:txBody>
      </p:sp>
      <p:sp>
        <p:nvSpPr>
          <p:cNvPr id="197635" name="Rectangle 2">
            <a:extLst>
              <a:ext uri="{FF2B5EF4-FFF2-40B4-BE49-F238E27FC236}">
                <a16:creationId xmlns:a16="http://schemas.microsoft.com/office/drawing/2014/main" id="{83665DBC-C64C-1B7C-F10C-66DBA02CF827}"/>
              </a:ext>
            </a:extLst>
          </p:cNvPr>
          <p:cNvSpPr>
            <a:spLocks noGrp="1" noRot="1" noChangeAspect="1" noChangeArrowheads="1" noTextEdit="1"/>
          </p:cNvSpPr>
          <p:nvPr>
            <p:ph type="sldImg"/>
          </p:nvPr>
        </p:nvSpPr>
        <p:spPr>
          <a:xfrm>
            <a:off x="1130300" y="688975"/>
            <a:ext cx="4602163" cy="3451225"/>
          </a:xfrm>
          <a:ln/>
        </p:spPr>
      </p:sp>
      <p:sp>
        <p:nvSpPr>
          <p:cNvPr id="197636" name="Rectangle 3">
            <a:extLst>
              <a:ext uri="{FF2B5EF4-FFF2-40B4-BE49-F238E27FC236}">
                <a16:creationId xmlns:a16="http://schemas.microsoft.com/office/drawing/2014/main" id="{DD4E3CD8-ECDA-C187-2BE8-6FEB293D7CB4}"/>
              </a:ext>
            </a:extLst>
          </p:cNvPr>
          <p:cNvSpPr>
            <a:spLocks noGrp="1" noChangeArrowheads="1"/>
          </p:cNvSpPr>
          <p:nvPr>
            <p:ph type="body" idx="1"/>
          </p:nvPr>
        </p:nvSpPr>
        <p:spPr>
          <a:xfrm>
            <a:off x="914400" y="4370388"/>
            <a:ext cx="5029200"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806" tIns="45404" rIns="90806" bIns="45404"/>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F9D6765F-5E02-D9C6-D76E-B067EE255FF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58774F-8F5B-4208-99AC-8DBAD02137D1}" type="slidenum">
              <a:rPr lang="en-US" altLang="en-US" smtClean="0"/>
              <a:pPr/>
              <a:t>134</a:t>
            </a:fld>
            <a:endParaRPr lang="en-US" altLang="en-US"/>
          </a:p>
        </p:txBody>
      </p:sp>
      <p:sp>
        <p:nvSpPr>
          <p:cNvPr id="199683" name="Rectangle 2">
            <a:extLst>
              <a:ext uri="{FF2B5EF4-FFF2-40B4-BE49-F238E27FC236}">
                <a16:creationId xmlns:a16="http://schemas.microsoft.com/office/drawing/2014/main" id="{414CDDAF-A18D-CFDF-C4B5-199C3330BB69}"/>
              </a:ext>
            </a:extLst>
          </p:cNvPr>
          <p:cNvSpPr>
            <a:spLocks noGrp="1" noRot="1" noChangeAspect="1" noChangeArrowheads="1" noTextEdit="1"/>
          </p:cNvSpPr>
          <p:nvPr>
            <p:ph type="sldImg"/>
          </p:nvPr>
        </p:nvSpPr>
        <p:spPr>
          <a:xfrm>
            <a:off x="1130300" y="688975"/>
            <a:ext cx="4602163" cy="3451225"/>
          </a:xfrm>
          <a:ln/>
        </p:spPr>
      </p:sp>
      <p:sp>
        <p:nvSpPr>
          <p:cNvPr id="199684" name="Rectangle 3">
            <a:extLst>
              <a:ext uri="{FF2B5EF4-FFF2-40B4-BE49-F238E27FC236}">
                <a16:creationId xmlns:a16="http://schemas.microsoft.com/office/drawing/2014/main" id="{DB563DEB-DFA9-359D-C44F-F9CEE5008B45}"/>
              </a:ext>
            </a:extLst>
          </p:cNvPr>
          <p:cNvSpPr>
            <a:spLocks noGrp="1" noChangeArrowheads="1"/>
          </p:cNvSpPr>
          <p:nvPr>
            <p:ph type="body" idx="1"/>
          </p:nvPr>
        </p:nvSpPr>
        <p:spPr>
          <a:xfrm>
            <a:off x="914400" y="4370388"/>
            <a:ext cx="5029200"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806" tIns="45404" rIns="90806" bIns="45404"/>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a:extLst>
              <a:ext uri="{FF2B5EF4-FFF2-40B4-BE49-F238E27FC236}">
                <a16:creationId xmlns:a16="http://schemas.microsoft.com/office/drawing/2014/main" id="{158BFAD0-E389-FD89-1A70-74C66CA774E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F2F6C1-5768-4310-A5ED-EAE7997F2171}" type="slidenum">
              <a:rPr lang="en-US" altLang="en-US" smtClean="0"/>
              <a:pPr/>
              <a:t>138</a:t>
            </a:fld>
            <a:endParaRPr lang="en-US" altLang="en-US"/>
          </a:p>
        </p:txBody>
      </p:sp>
      <p:sp>
        <p:nvSpPr>
          <p:cNvPr id="204803" name="Rectangle 2">
            <a:extLst>
              <a:ext uri="{FF2B5EF4-FFF2-40B4-BE49-F238E27FC236}">
                <a16:creationId xmlns:a16="http://schemas.microsoft.com/office/drawing/2014/main" id="{46032CE0-1A0D-A9A5-697B-B2CF1F760326}"/>
              </a:ext>
            </a:extLst>
          </p:cNvPr>
          <p:cNvSpPr>
            <a:spLocks noGrp="1" noRot="1" noChangeAspect="1" noChangeArrowheads="1" noTextEdit="1"/>
          </p:cNvSpPr>
          <p:nvPr>
            <p:ph type="sldImg"/>
          </p:nvPr>
        </p:nvSpPr>
        <p:spPr>
          <a:xfrm>
            <a:off x="1130300" y="688975"/>
            <a:ext cx="4602163" cy="3451225"/>
          </a:xfrm>
          <a:ln/>
        </p:spPr>
      </p:sp>
      <p:sp>
        <p:nvSpPr>
          <p:cNvPr id="204804" name="Rectangle 3">
            <a:extLst>
              <a:ext uri="{FF2B5EF4-FFF2-40B4-BE49-F238E27FC236}">
                <a16:creationId xmlns:a16="http://schemas.microsoft.com/office/drawing/2014/main" id="{1F97C537-5224-E0ED-CCB2-E78DE5CF343E}"/>
              </a:ext>
            </a:extLst>
          </p:cNvPr>
          <p:cNvSpPr>
            <a:spLocks noGrp="1" noChangeArrowheads="1"/>
          </p:cNvSpPr>
          <p:nvPr>
            <p:ph type="body" idx="1"/>
          </p:nvPr>
        </p:nvSpPr>
        <p:spPr>
          <a:xfrm>
            <a:off x="914400" y="4370388"/>
            <a:ext cx="5029200"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806" tIns="45404" rIns="90806" bIns="45404"/>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2801B8A7-6347-4A46-57B3-DC405DAA23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6EC71A-9ABF-4E8C-AD3B-94DA46622C48}" type="slidenum">
              <a:rPr lang="en-US" altLang="en-US" smtClean="0"/>
              <a:pPr/>
              <a:t>16</a:t>
            </a:fld>
            <a:endParaRPr lang="en-US" altLang="en-US"/>
          </a:p>
        </p:txBody>
      </p:sp>
      <p:sp>
        <p:nvSpPr>
          <p:cNvPr id="24579" name="Rectangle 2">
            <a:extLst>
              <a:ext uri="{FF2B5EF4-FFF2-40B4-BE49-F238E27FC236}">
                <a16:creationId xmlns:a16="http://schemas.microsoft.com/office/drawing/2014/main" id="{7B3C17F6-1879-0CA1-4658-CDDFD729629A}"/>
              </a:ext>
            </a:extLst>
          </p:cNvPr>
          <p:cNvSpPr>
            <a:spLocks noGrp="1" noRot="1" noChangeAspect="1" noChangeArrowheads="1" noTextEdit="1"/>
          </p:cNvSpPr>
          <p:nvPr>
            <p:ph type="sldImg"/>
          </p:nvPr>
        </p:nvSpPr>
        <p:spPr>
          <a:xfrm>
            <a:off x="1131888" y="690563"/>
            <a:ext cx="4598987" cy="3449637"/>
          </a:xfrm>
          <a:ln/>
        </p:spPr>
      </p:sp>
      <p:sp>
        <p:nvSpPr>
          <p:cNvPr id="24580" name="Rectangle 3">
            <a:extLst>
              <a:ext uri="{FF2B5EF4-FFF2-40B4-BE49-F238E27FC236}">
                <a16:creationId xmlns:a16="http://schemas.microsoft.com/office/drawing/2014/main" id="{654E30F7-D29F-40B1-2A61-5642225A222F}"/>
              </a:ext>
            </a:extLst>
          </p:cNvPr>
          <p:cNvSpPr>
            <a:spLocks noGrp="1" noChangeArrowheads="1"/>
          </p:cNvSpPr>
          <p:nvPr>
            <p:ph type="body" idx="1"/>
          </p:nvPr>
        </p:nvSpPr>
        <p:spPr>
          <a:xfrm>
            <a:off x="914400" y="4370388"/>
            <a:ext cx="5029200" cy="41386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EBA843E8-DE86-FB0F-D546-2D22DCD36AD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F06CF79-A7CC-4BD9-974D-454ABB3653E2}" type="slidenum">
              <a:rPr lang="en-US" altLang="en-US" smtClean="0"/>
              <a:pPr/>
              <a:t>142</a:t>
            </a:fld>
            <a:endParaRPr lang="en-US" altLang="en-US"/>
          </a:p>
        </p:txBody>
      </p:sp>
      <p:sp>
        <p:nvSpPr>
          <p:cNvPr id="209923" name="Rectangle 2">
            <a:extLst>
              <a:ext uri="{FF2B5EF4-FFF2-40B4-BE49-F238E27FC236}">
                <a16:creationId xmlns:a16="http://schemas.microsoft.com/office/drawing/2014/main" id="{4BCB78D5-D917-B76F-02EC-2E5967247CB1}"/>
              </a:ext>
            </a:extLst>
          </p:cNvPr>
          <p:cNvSpPr>
            <a:spLocks noGrp="1" noRot="1" noChangeAspect="1" noChangeArrowheads="1" noTextEdit="1"/>
          </p:cNvSpPr>
          <p:nvPr>
            <p:ph type="sldImg"/>
          </p:nvPr>
        </p:nvSpPr>
        <p:spPr>
          <a:xfrm>
            <a:off x="1130300" y="688975"/>
            <a:ext cx="4602163" cy="3451225"/>
          </a:xfrm>
          <a:ln/>
        </p:spPr>
      </p:sp>
      <p:sp>
        <p:nvSpPr>
          <p:cNvPr id="209924" name="Rectangle 3">
            <a:extLst>
              <a:ext uri="{FF2B5EF4-FFF2-40B4-BE49-F238E27FC236}">
                <a16:creationId xmlns:a16="http://schemas.microsoft.com/office/drawing/2014/main" id="{1D47C57A-133C-E6F3-719F-A5D66FD8A64D}"/>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18" tIns="46059" rIns="92118" bIns="46059"/>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a:extLst>
              <a:ext uri="{FF2B5EF4-FFF2-40B4-BE49-F238E27FC236}">
                <a16:creationId xmlns:a16="http://schemas.microsoft.com/office/drawing/2014/main" id="{E23D680B-7142-367A-7F9E-7E75CA59409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31BAF4-91B0-4B9E-B3B3-DEAA843F25A1}" type="slidenum">
              <a:rPr lang="en-US" altLang="en-US" smtClean="0"/>
              <a:pPr/>
              <a:t>143</a:t>
            </a:fld>
            <a:endParaRPr lang="en-US" altLang="en-US"/>
          </a:p>
        </p:txBody>
      </p:sp>
      <p:sp>
        <p:nvSpPr>
          <p:cNvPr id="211971" name="Rectangle 2">
            <a:extLst>
              <a:ext uri="{FF2B5EF4-FFF2-40B4-BE49-F238E27FC236}">
                <a16:creationId xmlns:a16="http://schemas.microsoft.com/office/drawing/2014/main" id="{1913B128-B45C-71A3-3DFB-2B3255EB9EB1}"/>
              </a:ext>
            </a:extLst>
          </p:cNvPr>
          <p:cNvSpPr>
            <a:spLocks noGrp="1" noRot="1" noChangeAspect="1" noChangeArrowheads="1" noTextEdit="1"/>
          </p:cNvSpPr>
          <p:nvPr>
            <p:ph type="sldImg"/>
          </p:nvPr>
        </p:nvSpPr>
        <p:spPr>
          <a:xfrm>
            <a:off x="1130300" y="688975"/>
            <a:ext cx="4602163" cy="3451225"/>
          </a:xfrm>
          <a:ln/>
        </p:spPr>
      </p:sp>
      <p:sp>
        <p:nvSpPr>
          <p:cNvPr id="211972" name="Rectangle 3">
            <a:extLst>
              <a:ext uri="{FF2B5EF4-FFF2-40B4-BE49-F238E27FC236}">
                <a16:creationId xmlns:a16="http://schemas.microsoft.com/office/drawing/2014/main" id="{F07B0DC0-A521-D82B-0D0F-8DA802315701}"/>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18" tIns="46059" rIns="92118" bIns="46059"/>
          <a:lstStyle/>
          <a:p>
            <a:pPr eaLnBrk="1" hangingPunct="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90132A0B-F796-9E71-CC2F-695235FF4E8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CA4182-E5EA-4536-B1FA-473C8E0D067E}" type="slidenum">
              <a:rPr lang="en-US" altLang="en-US" smtClean="0"/>
              <a:pPr/>
              <a:t>144</a:t>
            </a:fld>
            <a:endParaRPr lang="en-US" altLang="en-US"/>
          </a:p>
        </p:txBody>
      </p:sp>
      <p:sp>
        <p:nvSpPr>
          <p:cNvPr id="214019" name="Rectangle 2">
            <a:extLst>
              <a:ext uri="{FF2B5EF4-FFF2-40B4-BE49-F238E27FC236}">
                <a16:creationId xmlns:a16="http://schemas.microsoft.com/office/drawing/2014/main" id="{8C650287-6D62-7153-093E-64CE88088BEB}"/>
              </a:ext>
            </a:extLst>
          </p:cNvPr>
          <p:cNvSpPr>
            <a:spLocks noGrp="1" noRot="1" noChangeAspect="1" noChangeArrowheads="1" noTextEdit="1"/>
          </p:cNvSpPr>
          <p:nvPr>
            <p:ph type="sldImg"/>
          </p:nvPr>
        </p:nvSpPr>
        <p:spPr>
          <a:xfrm>
            <a:off x="1130300" y="688975"/>
            <a:ext cx="4602163" cy="3451225"/>
          </a:xfrm>
          <a:ln/>
        </p:spPr>
      </p:sp>
      <p:sp>
        <p:nvSpPr>
          <p:cNvPr id="214020" name="Rectangle 3">
            <a:extLst>
              <a:ext uri="{FF2B5EF4-FFF2-40B4-BE49-F238E27FC236}">
                <a16:creationId xmlns:a16="http://schemas.microsoft.com/office/drawing/2014/main" id="{6262F530-C709-936C-97DF-030E4465EC24}"/>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18" tIns="46059" rIns="92118" bIns="46059"/>
          <a:lstStyle/>
          <a:p>
            <a:pPr eaLnBrk="1" hangingPunct="1"/>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26E50915-3592-9CB9-9043-6BDD84A9389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A5BBE7-5C1B-4924-8410-D04A0E2FF517}" type="slidenum">
              <a:rPr lang="en-US" altLang="en-US" smtClean="0"/>
              <a:pPr/>
              <a:t>146</a:t>
            </a:fld>
            <a:endParaRPr lang="en-US" altLang="en-US"/>
          </a:p>
        </p:txBody>
      </p:sp>
      <p:sp>
        <p:nvSpPr>
          <p:cNvPr id="217091" name="Rectangle 2">
            <a:extLst>
              <a:ext uri="{FF2B5EF4-FFF2-40B4-BE49-F238E27FC236}">
                <a16:creationId xmlns:a16="http://schemas.microsoft.com/office/drawing/2014/main" id="{B5028961-1F6E-50B3-434A-2E44B5CC10C4}"/>
              </a:ext>
            </a:extLst>
          </p:cNvPr>
          <p:cNvSpPr>
            <a:spLocks noGrp="1" noRot="1" noChangeAspect="1" noChangeArrowheads="1" noTextEdit="1"/>
          </p:cNvSpPr>
          <p:nvPr>
            <p:ph type="sldImg"/>
          </p:nvPr>
        </p:nvSpPr>
        <p:spPr>
          <a:xfrm>
            <a:off x="1130300" y="688975"/>
            <a:ext cx="4602163" cy="3451225"/>
          </a:xfrm>
          <a:ln/>
        </p:spPr>
      </p:sp>
      <p:sp>
        <p:nvSpPr>
          <p:cNvPr id="217092" name="Rectangle 3">
            <a:extLst>
              <a:ext uri="{FF2B5EF4-FFF2-40B4-BE49-F238E27FC236}">
                <a16:creationId xmlns:a16="http://schemas.microsoft.com/office/drawing/2014/main" id="{F189028D-E911-A632-7563-F997C7208C9F}"/>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18" tIns="46059" rIns="92118" bIns="46059"/>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CBE9A449-867D-8FA8-E154-3AF8135C41F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9476D4-DF26-4A2E-B4F3-54FF8D3385AB}" type="slidenum">
              <a:rPr lang="en-US" altLang="en-US" smtClean="0"/>
              <a:pPr/>
              <a:t>147</a:t>
            </a:fld>
            <a:endParaRPr lang="en-US" altLang="en-US"/>
          </a:p>
        </p:txBody>
      </p:sp>
      <p:sp>
        <p:nvSpPr>
          <p:cNvPr id="219139" name="Rectangle 2">
            <a:extLst>
              <a:ext uri="{FF2B5EF4-FFF2-40B4-BE49-F238E27FC236}">
                <a16:creationId xmlns:a16="http://schemas.microsoft.com/office/drawing/2014/main" id="{6F1FFEF5-E6F5-3932-362C-3EB462031734}"/>
              </a:ext>
            </a:extLst>
          </p:cNvPr>
          <p:cNvSpPr>
            <a:spLocks noGrp="1" noRot="1" noChangeAspect="1" noChangeArrowheads="1" noTextEdit="1"/>
          </p:cNvSpPr>
          <p:nvPr>
            <p:ph type="sldImg"/>
          </p:nvPr>
        </p:nvSpPr>
        <p:spPr>
          <a:xfrm>
            <a:off x="1130300" y="688975"/>
            <a:ext cx="4602163" cy="3451225"/>
          </a:xfrm>
          <a:ln/>
        </p:spPr>
      </p:sp>
      <p:sp>
        <p:nvSpPr>
          <p:cNvPr id="219140" name="Rectangle 3">
            <a:extLst>
              <a:ext uri="{FF2B5EF4-FFF2-40B4-BE49-F238E27FC236}">
                <a16:creationId xmlns:a16="http://schemas.microsoft.com/office/drawing/2014/main" id="{87C43A1E-F590-7D4C-910B-AFE72495FBC5}"/>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18" tIns="46059" rIns="92118" bIns="46059"/>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EF0FF6A4-933C-9250-4FE0-346F810ACCF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BF1AC5B-7046-456A-BAFF-7E18C025A935}" type="slidenum">
              <a:rPr lang="en-US" altLang="en-US" smtClean="0"/>
              <a:pPr/>
              <a:t>148</a:t>
            </a:fld>
            <a:endParaRPr lang="en-US" altLang="en-US"/>
          </a:p>
        </p:txBody>
      </p:sp>
      <p:sp>
        <p:nvSpPr>
          <p:cNvPr id="221187" name="Rectangle 2">
            <a:extLst>
              <a:ext uri="{FF2B5EF4-FFF2-40B4-BE49-F238E27FC236}">
                <a16:creationId xmlns:a16="http://schemas.microsoft.com/office/drawing/2014/main" id="{CB3A8FD9-C68F-99D2-F1BC-D82E1D33A286}"/>
              </a:ext>
            </a:extLst>
          </p:cNvPr>
          <p:cNvSpPr>
            <a:spLocks noGrp="1" noRot="1" noChangeAspect="1" noChangeArrowheads="1" noTextEdit="1"/>
          </p:cNvSpPr>
          <p:nvPr>
            <p:ph type="sldImg"/>
          </p:nvPr>
        </p:nvSpPr>
        <p:spPr>
          <a:xfrm>
            <a:off x="1130300" y="688975"/>
            <a:ext cx="4602163" cy="3451225"/>
          </a:xfrm>
          <a:ln/>
        </p:spPr>
      </p:sp>
      <p:sp>
        <p:nvSpPr>
          <p:cNvPr id="221188" name="Rectangle 3">
            <a:extLst>
              <a:ext uri="{FF2B5EF4-FFF2-40B4-BE49-F238E27FC236}">
                <a16:creationId xmlns:a16="http://schemas.microsoft.com/office/drawing/2014/main" id="{2A330271-32D5-B7AE-DF3F-954CCEF35385}"/>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18" tIns="46059" rIns="92118" bIns="46059"/>
          <a:lstStyle/>
          <a:p>
            <a:pPr eaLnBrk="1" hangingPunct="1"/>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1C170F3E-F8F5-B4FB-C236-5C1793F2B55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8B9617F-1530-456F-B784-FBC9BA3FC1D8}" type="slidenum">
              <a:rPr lang="en-US" altLang="en-US" smtClean="0"/>
              <a:pPr/>
              <a:t>150</a:t>
            </a:fld>
            <a:endParaRPr lang="en-US" altLang="en-US"/>
          </a:p>
        </p:txBody>
      </p:sp>
      <p:sp>
        <p:nvSpPr>
          <p:cNvPr id="224259" name="Rectangle 2">
            <a:extLst>
              <a:ext uri="{FF2B5EF4-FFF2-40B4-BE49-F238E27FC236}">
                <a16:creationId xmlns:a16="http://schemas.microsoft.com/office/drawing/2014/main" id="{73058F20-A2B9-08F1-94D4-8F391B552178}"/>
              </a:ext>
            </a:extLst>
          </p:cNvPr>
          <p:cNvSpPr>
            <a:spLocks noGrp="1" noRot="1" noChangeAspect="1" noChangeArrowheads="1" noTextEdit="1"/>
          </p:cNvSpPr>
          <p:nvPr>
            <p:ph type="sldImg"/>
          </p:nvPr>
        </p:nvSpPr>
        <p:spPr>
          <a:xfrm>
            <a:off x="1130300" y="688975"/>
            <a:ext cx="4602163" cy="3451225"/>
          </a:xfrm>
          <a:ln/>
        </p:spPr>
      </p:sp>
      <p:sp>
        <p:nvSpPr>
          <p:cNvPr id="224260" name="Rectangle 3">
            <a:extLst>
              <a:ext uri="{FF2B5EF4-FFF2-40B4-BE49-F238E27FC236}">
                <a16:creationId xmlns:a16="http://schemas.microsoft.com/office/drawing/2014/main" id="{CFD2264E-81C3-704D-6CD3-263C6DE1EE69}"/>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17600765-29C3-29DF-B711-2681D0D9B26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1A1D9E6-4420-4442-8E92-E591C8E3C269}" type="slidenum">
              <a:rPr lang="en-US" altLang="en-US" smtClean="0"/>
              <a:pPr/>
              <a:t>152</a:t>
            </a:fld>
            <a:endParaRPr lang="en-US" altLang="en-US"/>
          </a:p>
        </p:txBody>
      </p:sp>
      <p:sp>
        <p:nvSpPr>
          <p:cNvPr id="227331" name="Rectangle 2">
            <a:extLst>
              <a:ext uri="{FF2B5EF4-FFF2-40B4-BE49-F238E27FC236}">
                <a16:creationId xmlns:a16="http://schemas.microsoft.com/office/drawing/2014/main" id="{565DF5E1-1237-F53B-C328-63DB73120924}"/>
              </a:ext>
            </a:extLst>
          </p:cNvPr>
          <p:cNvSpPr>
            <a:spLocks noGrp="1" noRot="1" noChangeAspect="1" noChangeArrowheads="1" noTextEdit="1"/>
          </p:cNvSpPr>
          <p:nvPr>
            <p:ph type="sldImg"/>
          </p:nvPr>
        </p:nvSpPr>
        <p:spPr>
          <a:xfrm>
            <a:off x="1130300" y="688975"/>
            <a:ext cx="4602163" cy="3451225"/>
          </a:xfrm>
          <a:ln/>
        </p:spPr>
      </p:sp>
      <p:sp>
        <p:nvSpPr>
          <p:cNvPr id="227332" name="Rectangle 3">
            <a:extLst>
              <a:ext uri="{FF2B5EF4-FFF2-40B4-BE49-F238E27FC236}">
                <a16:creationId xmlns:a16="http://schemas.microsoft.com/office/drawing/2014/main" id="{FAA15EB3-20AD-B0F9-BF78-491B427FC466}"/>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594CDFB5-7D47-0291-CCEA-6711B66471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500D7C1-4A67-450B-81AB-4BF6124D61E8}" type="slidenum">
              <a:rPr lang="en-US" altLang="en-US" smtClean="0"/>
              <a:pPr/>
              <a:t>153</a:t>
            </a:fld>
            <a:endParaRPr lang="en-US" altLang="en-US"/>
          </a:p>
        </p:txBody>
      </p:sp>
      <p:sp>
        <p:nvSpPr>
          <p:cNvPr id="229379" name="Rectangle 2">
            <a:extLst>
              <a:ext uri="{FF2B5EF4-FFF2-40B4-BE49-F238E27FC236}">
                <a16:creationId xmlns:a16="http://schemas.microsoft.com/office/drawing/2014/main" id="{DC123648-F3E9-5468-6B63-671E03AD4710}"/>
              </a:ext>
            </a:extLst>
          </p:cNvPr>
          <p:cNvSpPr>
            <a:spLocks noGrp="1" noRot="1" noChangeAspect="1" noChangeArrowheads="1" noTextEdit="1"/>
          </p:cNvSpPr>
          <p:nvPr>
            <p:ph type="sldImg"/>
          </p:nvPr>
        </p:nvSpPr>
        <p:spPr>
          <a:xfrm>
            <a:off x="1130300" y="688975"/>
            <a:ext cx="4602163" cy="3451225"/>
          </a:xfrm>
          <a:ln/>
        </p:spPr>
      </p:sp>
      <p:sp>
        <p:nvSpPr>
          <p:cNvPr id="229380" name="Rectangle 3">
            <a:extLst>
              <a:ext uri="{FF2B5EF4-FFF2-40B4-BE49-F238E27FC236}">
                <a16:creationId xmlns:a16="http://schemas.microsoft.com/office/drawing/2014/main" id="{2D0F712C-EC00-D933-9A52-CC1900585DD4}"/>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a:extLst>
              <a:ext uri="{FF2B5EF4-FFF2-40B4-BE49-F238E27FC236}">
                <a16:creationId xmlns:a16="http://schemas.microsoft.com/office/drawing/2014/main" id="{C06F8BA9-C981-61BD-8E0C-79DF2458326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2D2A5C-32D3-4029-A9A8-60268659AF1B}" type="slidenum">
              <a:rPr lang="en-US" altLang="en-US" smtClean="0"/>
              <a:pPr/>
              <a:t>154</a:t>
            </a:fld>
            <a:endParaRPr lang="en-US" altLang="en-US"/>
          </a:p>
        </p:txBody>
      </p:sp>
      <p:sp>
        <p:nvSpPr>
          <p:cNvPr id="231427" name="Rectangle 2">
            <a:extLst>
              <a:ext uri="{FF2B5EF4-FFF2-40B4-BE49-F238E27FC236}">
                <a16:creationId xmlns:a16="http://schemas.microsoft.com/office/drawing/2014/main" id="{9A0F6F1E-405B-A19B-4278-22D572B7B988}"/>
              </a:ext>
            </a:extLst>
          </p:cNvPr>
          <p:cNvSpPr>
            <a:spLocks noGrp="1" noRot="1" noChangeAspect="1" noChangeArrowheads="1" noTextEdit="1"/>
          </p:cNvSpPr>
          <p:nvPr>
            <p:ph type="sldImg"/>
          </p:nvPr>
        </p:nvSpPr>
        <p:spPr>
          <a:xfrm>
            <a:off x="1130300" y="688975"/>
            <a:ext cx="4602163" cy="3451225"/>
          </a:xfrm>
          <a:ln/>
        </p:spPr>
      </p:sp>
      <p:sp>
        <p:nvSpPr>
          <p:cNvPr id="231428" name="Rectangle 3">
            <a:extLst>
              <a:ext uri="{FF2B5EF4-FFF2-40B4-BE49-F238E27FC236}">
                <a16:creationId xmlns:a16="http://schemas.microsoft.com/office/drawing/2014/main" id="{EA98EAA5-D9F5-2331-CE63-B0B0A20C54C6}"/>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27167760-24E9-544C-9355-549AA4D9AF1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BAC667A-073B-486D-BE7E-611DB529377E}" type="slidenum">
              <a:rPr lang="en-US" altLang="en-US" smtClean="0"/>
              <a:pPr/>
              <a:t>20</a:t>
            </a:fld>
            <a:endParaRPr lang="en-US" altLang="en-US"/>
          </a:p>
        </p:txBody>
      </p:sp>
      <p:sp>
        <p:nvSpPr>
          <p:cNvPr id="29699" name="Rectangle 2">
            <a:extLst>
              <a:ext uri="{FF2B5EF4-FFF2-40B4-BE49-F238E27FC236}">
                <a16:creationId xmlns:a16="http://schemas.microsoft.com/office/drawing/2014/main" id="{D162C6D6-2F26-FE68-1330-F8D32ADFFDAF}"/>
              </a:ext>
            </a:extLst>
          </p:cNvPr>
          <p:cNvSpPr>
            <a:spLocks noGrp="1" noRot="1" noChangeAspect="1" noChangeArrowheads="1" noTextEdit="1"/>
          </p:cNvSpPr>
          <p:nvPr>
            <p:ph type="sldImg"/>
          </p:nvPr>
        </p:nvSpPr>
        <p:spPr>
          <a:xfrm>
            <a:off x="1130300" y="688975"/>
            <a:ext cx="4602163" cy="3451225"/>
          </a:xfrm>
          <a:ln/>
        </p:spPr>
      </p:sp>
      <p:sp>
        <p:nvSpPr>
          <p:cNvPr id="29700" name="Rectangle 3">
            <a:extLst>
              <a:ext uri="{FF2B5EF4-FFF2-40B4-BE49-F238E27FC236}">
                <a16:creationId xmlns:a16="http://schemas.microsoft.com/office/drawing/2014/main" id="{4757B84B-1C27-8E9A-12DE-16FE3114200E}"/>
              </a:ext>
            </a:extLst>
          </p:cNvPr>
          <p:cNvSpPr>
            <a:spLocks noGrp="1" noChangeArrowheads="1"/>
          </p:cNvSpPr>
          <p:nvPr>
            <p:ph type="body" idx="1"/>
          </p:nvPr>
        </p:nvSpPr>
        <p:spPr>
          <a:xfrm>
            <a:off x="914400" y="4370388"/>
            <a:ext cx="5029200"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806" tIns="45404" rIns="90806" bIns="45404"/>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a:extLst>
              <a:ext uri="{FF2B5EF4-FFF2-40B4-BE49-F238E27FC236}">
                <a16:creationId xmlns:a16="http://schemas.microsoft.com/office/drawing/2014/main" id="{704462CA-89AD-B8DE-F40C-568B5E30349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B557347-A834-4714-B383-B758428E7336}" type="slidenum">
              <a:rPr lang="en-US" altLang="en-US" smtClean="0"/>
              <a:pPr/>
              <a:t>156</a:t>
            </a:fld>
            <a:endParaRPr lang="en-US" altLang="en-US"/>
          </a:p>
        </p:txBody>
      </p:sp>
      <p:sp>
        <p:nvSpPr>
          <p:cNvPr id="234499" name="Rectangle 2">
            <a:extLst>
              <a:ext uri="{FF2B5EF4-FFF2-40B4-BE49-F238E27FC236}">
                <a16:creationId xmlns:a16="http://schemas.microsoft.com/office/drawing/2014/main" id="{724CE36E-83CE-1DAA-C6F9-14C87BFCF07A}"/>
              </a:ext>
            </a:extLst>
          </p:cNvPr>
          <p:cNvSpPr>
            <a:spLocks noGrp="1" noRot="1" noChangeAspect="1" noChangeArrowheads="1" noTextEdit="1"/>
          </p:cNvSpPr>
          <p:nvPr>
            <p:ph type="sldImg"/>
          </p:nvPr>
        </p:nvSpPr>
        <p:spPr>
          <a:xfrm>
            <a:off x="1130300" y="688975"/>
            <a:ext cx="4602163" cy="3451225"/>
          </a:xfrm>
          <a:ln/>
        </p:spPr>
      </p:sp>
      <p:sp>
        <p:nvSpPr>
          <p:cNvPr id="234500" name="Rectangle 3">
            <a:extLst>
              <a:ext uri="{FF2B5EF4-FFF2-40B4-BE49-F238E27FC236}">
                <a16:creationId xmlns:a16="http://schemas.microsoft.com/office/drawing/2014/main" id="{152E3B06-AD86-14B4-1DA8-D16787BCC6F6}"/>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84" tIns="45742" rIns="91484" bIns="45742"/>
          <a:lstStyle/>
          <a:p>
            <a:pPr eaLnBrk="1" hangingPunct="1"/>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a:extLst>
              <a:ext uri="{FF2B5EF4-FFF2-40B4-BE49-F238E27FC236}">
                <a16:creationId xmlns:a16="http://schemas.microsoft.com/office/drawing/2014/main" id="{43570A4B-F160-D3C1-6EF7-E874A9B5B89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663980-9DB3-4FC1-942D-4CEA4CC94744}" type="slidenum">
              <a:rPr lang="en-US" altLang="en-US" smtClean="0"/>
              <a:pPr/>
              <a:t>160</a:t>
            </a:fld>
            <a:endParaRPr lang="en-US" altLang="en-US"/>
          </a:p>
        </p:txBody>
      </p:sp>
      <p:sp>
        <p:nvSpPr>
          <p:cNvPr id="239619" name="Rectangle 2">
            <a:extLst>
              <a:ext uri="{FF2B5EF4-FFF2-40B4-BE49-F238E27FC236}">
                <a16:creationId xmlns:a16="http://schemas.microsoft.com/office/drawing/2014/main" id="{71748FD0-B4B3-633F-1967-C1FA01C4E597}"/>
              </a:ext>
            </a:extLst>
          </p:cNvPr>
          <p:cNvSpPr>
            <a:spLocks noGrp="1" noRot="1" noChangeAspect="1" noChangeArrowheads="1" noTextEdit="1"/>
          </p:cNvSpPr>
          <p:nvPr>
            <p:ph type="sldImg"/>
          </p:nvPr>
        </p:nvSpPr>
        <p:spPr>
          <a:xfrm>
            <a:off x="1130300" y="688975"/>
            <a:ext cx="4602163" cy="3451225"/>
          </a:xfrm>
          <a:ln/>
        </p:spPr>
      </p:sp>
      <p:sp>
        <p:nvSpPr>
          <p:cNvPr id="239620" name="Rectangle 3">
            <a:extLst>
              <a:ext uri="{FF2B5EF4-FFF2-40B4-BE49-F238E27FC236}">
                <a16:creationId xmlns:a16="http://schemas.microsoft.com/office/drawing/2014/main" id="{1D27546F-A9FC-EFCD-D76B-5D5F59CD221A}"/>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84" tIns="45742" rIns="91484" bIns="45742"/>
          <a:lstStyle/>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a:extLst>
              <a:ext uri="{FF2B5EF4-FFF2-40B4-BE49-F238E27FC236}">
                <a16:creationId xmlns:a16="http://schemas.microsoft.com/office/drawing/2014/main" id="{0CD7B8C4-DE9D-1884-F1E5-6E9555F0E47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0684C1-3BF4-4657-8BA2-94CA88EC5721}" type="slidenum">
              <a:rPr lang="en-US" altLang="en-US" smtClean="0"/>
              <a:pPr/>
              <a:t>161</a:t>
            </a:fld>
            <a:endParaRPr lang="en-US" altLang="en-US"/>
          </a:p>
        </p:txBody>
      </p:sp>
      <p:sp>
        <p:nvSpPr>
          <p:cNvPr id="241667" name="Rectangle 2">
            <a:extLst>
              <a:ext uri="{FF2B5EF4-FFF2-40B4-BE49-F238E27FC236}">
                <a16:creationId xmlns:a16="http://schemas.microsoft.com/office/drawing/2014/main" id="{A4EAC739-30AC-C3EC-BDE9-C3D679649C95}"/>
              </a:ext>
            </a:extLst>
          </p:cNvPr>
          <p:cNvSpPr>
            <a:spLocks noGrp="1" noRot="1" noChangeAspect="1" noChangeArrowheads="1" noTextEdit="1"/>
          </p:cNvSpPr>
          <p:nvPr>
            <p:ph type="sldImg"/>
          </p:nvPr>
        </p:nvSpPr>
        <p:spPr>
          <a:xfrm>
            <a:off x="1130300" y="688975"/>
            <a:ext cx="4602163" cy="3451225"/>
          </a:xfrm>
          <a:ln/>
        </p:spPr>
      </p:sp>
      <p:sp>
        <p:nvSpPr>
          <p:cNvPr id="241668" name="Rectangle 3">
            <a:extLst>
              <a:ext uri="{FF2B5EF4-FFF2-40B4-BE49-F238E27FC236}">
                <a16:creationId xmlns:a16="http://schemas.microsoft.com/office/drawing/2014/main" id="{88D149FA-0365-A47D-825D-D320C772E8CE}"/>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84" tIns="45742" rIns="91484" bIns="45742"/>
          <a:lstStyle/>
          <a:p>
            <a:pPr eaLnBrk="1" hangingPunct="1"/>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9377291F-16E0-75D2-F9D3-6EE9CEEC890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48D340-C4A0-4620-832E-98B20F185BC6}" type="slidenum">
              <a:rPr lang="en-US" altLang="en-US" smtClean="0"/>
              <a:pPr/>
              <a:t>162</a:t>
            </a:fld>
            <a:endParaRPr lang="en-US" altLang="en-US"/>
          </a:p>
        </p:txBody>
      </p:sp>
      <p:sp>
        <p:nvSpPr>
          <p:cNvPr id="243715" name="Rectangle 2">
            <a:extLst>
              <a:ext uri="{FF2B5EF4-FFF2-40B4-BE49-F238E27FC236}">
                <a16:creationId xmlns:a16="http://schemas.microsoft.com/office/drawing/2014/main" id="{908C9A84-CE60-7E71-9C76-CE8E69E2C3B5}"/>
              </a:ext>
            </a:extLst>
          </p:cNvPr>
          <p:cNvSpPr>
            <a:spLocks noGrp="1" noRot="1" noChangeAspect="1" noChangeArrowheads="1" noTextEdit="1"/>
          </p:cNvSpPr>
          <p:nvPr>
            <p:ph type="sldImg"/>
          </p:nvPr>
        </p:nvSpPr>
        <p:spPr>
          <a:xfrm>
            <a:off x="1130300" y="688975"/>
            <a:ext cx="4602163" cy="3451225"/>
          </a:xfrm>
          <a:ln/>
        </p:spPr>
      </p:sp>
      <p:sp>
        <p:nvSpPr>
          <p:cNvPr id="243716" name="Rectangle 3">
            <a:extLst>
              <a:ext uri="{FF2B5EF4-FFF2-40B4-BE49-F238E27FC236}">
                <a16:creationId xmlns:a16="http://schemas.microsoft.com/office/drawing/2014/main" id="{7C6A2572-76A0-12CD-0D7F-8F125AF63D68}"/>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84" tIns="45742" rIns="91484" bIns="45742"/>
          <a:lstStyle/>
          <a:p>
            <a:pPr eaLnBrk="1" hangingPunct="1"/>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7D8D5A3D-FFBE-811F-F124-58F4FE70792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5892900-5A06-4021-8744-AA462BE9471F}" type="slidenum">
              <a:rPr lang="en-US" altLang="en-US" smtClean="0"/>
              <a:pPr/>
              <a:t>164</a:t>
            </a:fld>
            <a:endParaRPr lang="en-US" altLang="en-US"/>
          </a:p>
        </p:txBody>
      </p:sp>
      <p:sp>
        <p:nvSpPr>
          <p:cNvPr id="246787" name="Rectangle 2">
            <a:extLst>
              <a:ext uri="{FF2B5EF4-FFF2-40B4-BE49-F238E27FC236}">
                <a16:creationId xmlns:a16="http://schemas.microsoft.com/office/drawing/2014/main" id="{F3DEAACA-79CB-06AD-E394-5C85A4B35409}"/>
              </a:ext>
            </a:extLst>
          </p:cNvPr>
          <p:cNvSpPr>
            <a:spLocks noGrp="1" noRot="1" noChangeAspect="1" noChangeArrowheads="1" noTextEdit="1"/>
          </p:cNvSpPr>
          <p:nvPr>
            <p:ph type="sldImg"/>
          </p:nvPr>
        </p:nvSpPr>
        <p:spPr>
          <a:xfrm>
            <a:off x="1130300" y="688975"/>
            <a:ext cx="4602163" cy="3451225"/>
          </a:xfrm>
          <a:ln/>
        </p:spPr>
      </p:sp>
      <p:sp>
        <p:nvSpPr>
          <p:cNvPr id="246788" name="Rectangle 3">
            <a:extLst>
              <a:ext uri="{FF2B5EF4-FFF2-40B4-BE49-F238E27FC236}">
                <a16:creationId xmlns:a16="http://schemas.microsoft.com/office/drawing/2014/main" id="{2FBEC30B-9552-6099-6B9D-CF57614C0F1E}"/>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84" tIns="45742" rIns="91484" bIns="45742"/>
          <a:lstStyle/>
          <a:p>
            <a:pPr eaLnBrk="1" hangingPunct="1"/>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a:extLst>
              <a:ext uri="{FF2B5EF4-FFF2-40B4-BE49-F238E27FC236}">
                <a16:creationId xmlns:a16="http://schemas.microsoft.com/office/drawing/2014/main" id="{826C6504-2098-DFE3-4588-AACE3E48DEB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840BC6D-534A-4A08-9440-16B1BB4B1F40}" type="slidenum">
              <a:rPr lang="en-US" altLang="en-US" smtClean="0"/>
              <a:pPr/>
              <a:t>165</a:t>
            </a:fld>
            <a:endParaRPr lang="en-US" altLang="en-US"/>
          </a:p>
        </p:txBody>
      </p:sp>
      <p:sp>
        <p:nvSpPr>
          <p:cNvPr id="248835" name="Rectangle 2">
            <a:extLst>
              <a:ext uri="{FF2B5EF4-FFF2-40B4-BE49-F238E27FC236}">
                <a16:creationId xmlns:a16="http://schemas.microsoft.com/office/drawing/2014/main" id="{797B5A30-72B0-FC93-E222-81EB05694AE0}"/>
              </a:ext>
            </a:extLst>
          </p:cNvPr>
          <p:cNvSpPr>
            <a:spLocks noGrp="1" noRot="1" noChangeAspect="1" noChangeArrowheads="1" noTextEdit="1"/>
          </p:cNvSpPr>
          <p:nvPr>
            <p:ph type="sldImg"/>
          </p:nvPr>
        </p:nvSpPr>
        <p:spPr>
          <a:xfrm>
            <a:off x="1130300" y="688975"/>
            <a:ext cx="4602163" cy="3451225"/>
          </a:xfrm>
          <a:ln/>
        </p:spPr>
      </p:sp>
      <p:sp>
        <p:nvSpPr>
          <p:cNvPr id="248836" name="Rectangle 3">
            <a:extLst>
              <a:ext uri="{FF2B5EF4-FFF2-40B4-BE49-F238E27FC236}">
                <a16:creationId xmlns:a16="http://schemas.microsoft.com/office/drawing/2014/main" id="{A25EE324-B270-9F9F-7917-8915394FA3F7}"/>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84" tIns="45742" rIns="91484" bIns="45742"/>
          <a:lstStyle/>
          <a:p>
            <a:pPr eaLnBrk="1" hangingPunct="1"/>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a:extLst>
              <a:ext uri="{FF2B5EF4-FFF2-40B4-BE49-F238E27FC236}">
                <a16:creationId xmlns:a16="http://schemas.microsoft.com/office/drawing/2014/main" id="{CA658FC0-2FCD-FD65-8E9C-6F12BCFD93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BA881B-0321-4A2A-A5B3-4BE572A3367B}" type="slidenum">
              <a:rPr lang="en-US" altLang="en-US" smtClean="0"/>
              <a:pPr/>
              <a:t>167</a:t>
            </a:fld>
            <a:endParaRPr lang="en-US" altLang="en-US"/>
          </a:p>
        </p:txBody>
      </p:sp>
      <p:sp>
        <p:nvSpPr>
          <p:cNvPr id="251907" name="Rectangle 2">
            <a:extLst>
              <a:ext uri="{FF2B5EF4-FFF2-40B4-BE49-F238E27FC236}">
                <a16:creationId xmlns:a16="http://schemas.microsoft.com/office/drawing/2014/main" id="{8FF19415-88EE-69F2-76B5-269C62AEE20F}"/>
              </a:ext>
            </a:extLst>
          </p:cNvPr>
          <p:cNvSpPr>
            <a:spLocks noGrp="1" noRot="1" noChangeAspect="1" noChangeArrowheads="1" noTextEdit="1"/>
          </p:cNvSpPr>
          <p:nvPr>
            <p:ph type="sldImg"/>
          </p:nvPr>
        </p:nvSpPr>
        <p:spPr>
          <a:xfrm>
            <a:off x="1130300" y="688975"/>
            <a:ext cx="4602163" cy="3451225"/>
          </a:xfrm>
          <a:ln/>
        </p:spPr>
      </p:sp>
      <p:sp>
        <p:nvSpPr>
          <p:cNvPr id="251908" name="Rectangle 3">
            <a:extLst>
              <a:ext uri="{FF2B5EF4-FFF2-40B4-BE49-F238E27FC236}">
                <a16:creationId xmlns:a16="http://schemas.microsoft.com/office/drawing/2014/main" id="{6450ABDC-0810-C980-584B-53F04C32EB15}"/>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a:extLst>
              <a:ext uri="{FF2B5EF4-FFF2-40B4-BE49-F238E27FC236}">
                <a16:creationId xmlns:a16="http://schemas.microsoft.com/office/drawing/2014/main" id="{FA7B051A-7E5E-17FF-8641-95D6F8BA96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7C396E-E9CF-4779-A372-83F40FF719F1}" type="slidenum">
              <a:rPr lang="en-US" altLang="en-US" smtClean="0"/>
              <a:pPr/>
              <a:t>168</a:t>
            </a:fld>
            <a:endParaRPr lang="en-US" altLang="en-US"/>
          </a:p>
        </p:txBody>
      </p:sp>
      <p:sp>
        <p:nvSpPr>
          <p:cNvPr id="253955" name="Rectangle 2">
            <a:extLst>
              <a:ext uri="{FF2B5EF4-FFF2-40B4-BE49-F238E27FC236}">
                <a16:creationId xmlns:a16="http://schemas.microsoft.com/office/drawing/2014/main" id="{2E1E2ECA-7D8F-275D-AD4A-A31880A71750}"/>
              </a:ext>
            </a:extLst>
          </p:cNvPr>
          <p:cNvSpPr>
            <a:spLocks noGrp="1" noRot="1" noChangeAspect="1" noChangeArrowheads="1" noTextEdit="1"/>
          </p:cNvSpPr>
          <p:nvPr>
            <p:ph type="sldImg"/>
          </p:nvPr>
        </p:nvSpPr>
        <p:spPr>
          <a:xfrm>
            <a:off x="1130300" y="688975"/>
            <a:ext cx="4602163" cy="3451225"/>
          </a:xfrm>
          <a:ln/>
        </p:spPr>
      </p:sp>
      <p:sp>
        <p:nvSpPr>
          <p:cNvPr id="253956" name="Rectangle 3">
            <a:extLst>
              <a:ext uri="{FF2B5EF4-FFF2-40B4-BE49-F238E27FC236}">
                <a16:creationId xmlns:a16="http://schemas.microsoft.com/office/drawing/2014/main" id="{E0F8C7F0-76F4-7B2E-0297-7F4ACE13471B}"/>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a:extLst>
              <a:ext uri="{FF2B5EF4-FFF2-40B4-BE49-F238E27FC236}">
                <a16:creationId xmlns:a16="http://schemas.microsoft.com/office/drawing/2014/main" id="{4FAACB57-E302-6288-4241-D9804B981C6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E31FD9-63D0-49A4-B4CE-E16FB4A3FE33}" type="slidenum">
              <a:rPr lang="en-US" altLang="en-US" smtClean="0"/>
              <a:pPr/>
              <a:t>169</a:t>
            </a:fld>
            <a:endParaRPr lang="en-US" altLang="en-US"/>
          </a:p>
        </p:txBody>
      </p:sp>
      <p:sp>
        <p:nvSpPr>
          <p:cNvPr id="256003" name="Rectangle 2">
            <a:extLst>
              <a:ext uri="{FF2B5EF4-FFF2-40B4-BE49-F238E27FC236}">
                <a16:creationId xmlns:a16="http://schemas.microsoft.com/office/drawing/2014/main" id="{D0C344B7-F7E3-92D9-02D6-76586AB3D64D}"/>
              </a:ext>
            </a:extLst>
          </p:cNvPr>
          <p:cNvSpPr>
            <a:spLocks noGrp="1" noRot="1" noChangeAspect="1" noChangeArrowheads="1" noTextEdit="1"/>
          </p:cNvSpPr>
          <p:nvPr>
            <p:ph type="sldImg"/>
          </p:nvPr>
        </p:nvSpPr>
        <p:spPr>
          <a:xfrm>
            <a:off x="1130300" y="688975"/>
            <a:ext cx="4602163" cy="3451225"/>
          </a:xfrm>
          <a:ln/>
        </p:spPr>
      </p:sp>
      <p:sp>
        <p:nvSpPr>
          <p:cNvPr id="256004" name="Rectangle 3">
            <a:extLst>
              <a:ext uri="{FF2B5EF4-FFF2-40B4-BE49-F238E27FC236}">
                <a16:creationId xmlns:a16="http://schemas.microsoft.com/office/drawing/2014/main" id="{27F8446F-6F9E-20F7-3FB6-22428984340A}"/>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a:extLst>
              <a:ext uri="{FF2B5EF4-FFF2-40B4-BE49-F238E27FC236}">
                <a16:creationId xmlns:a16="http://schemas.microsoft.com/office/drawing/2014/main" id="{BD471935-4B81-C09F-5799-E216784E249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01715D-AD8D-49BD-8524-531F65047CE8}" type="slidenum">
              <a:rPr lang="en-US" altLang="en-US" smtClean="0"/>
              <a:pPr/>
              <a:t>171</a:t>
            </a:fld>
            <a:endParaRPr lang="en-US" altLang="en-US"/>
          </a:p>
        </p:txBody>
      </p:sp>
      <p:sp>
        <p:nvSpPr>
          <p:cNvPr id="259075" name="Rectangle 2">
            <a:extLst>
              <a:ext uri="{FF2B5EF4-FFF2-40B4-BE49-F238E27FC236}">
                <a16:creationId xmlns:a16="http://schemas.microsoft.com/office/drawing/2014/main" id="{983DE156-2724-CBB8-17A1-709295A03228}"/>
              </a:ext>
            </a:extLst>
          </p:cNvPr>
          <p:cNvSpPr>
            <a:spLocks noGrp="1" noRot="1" noChangeAspect="1" noChangeArrowheads="1" noTextEdit="1"/>
          </p:cNvSpPr>
          <p:nvPr>
            <p:ph type="sldImg"/>
          </p:nvPr>
        </p:nvSpPr>
        <p:spPr>
          <a:xfrm>
            <a:off x="1128713" y="688975"/>
            <a:ext cx="4602162" cy="3451225"/>
          </a:xfrm>
          <a:ln/>
        </p:spPr>
      </p:sp>
      <p:sp>
        <p:nvSpPr>
          <p:cNvPr id="259076" name="Rectangle 3">
            <a:extLst>
              <a:ext uri="{FF2B5EF4-FFF2-40B4-BE49-F238E27FC236}">
                <a16:creationId xmlns:a16="http://schemas.microsoft.com/office/drawing/2014/main" id="{0F8C8272-72F1-B040-4907-BF4C5452D5E5}"/>
              </a:ext>
            </a:extLst>
          </p:cNvPr>
          <p:cNvSpPr>
            <a:spLocks noGrp="1" noChangeArrowheads="1"/>
          </p:cNvSpPr>
          <p:nvPr>
            <p:ph type="body" idx="1"/>
          </p:nvPr>
        </p:nvSpPr>
        <p:spPr>
          <a:xfrm>
            <a:off x="685800" y="4370388"/>
            <a:ext cx="5486400"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D9073D69-AD5F-50C1-9296-0CD07341249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8A6394-0692-43DF-8652-E0A1C54CBA14}" type="slidenum">
              <a:rPr lang="en-US" altLang="en-US" smtClean="0"/>
              <a:pPr/>
              <a:t>22</a:t>
            </a:fld>
            <a:endParaRPr lang="en-US" altLang="en-US"/>
          </a:p>
        </p:txBody>
      </p:sp>
      <p:sp>
        <p:nvSpPr>
          <p:cNvPr id="32771" name="Rectangle 2">
            <a:extLst>
              <a:ext uri="{FF2B5EF4-FFF2-40B4-BE49-F238E27FC236}">
                <a16:creationId xmlns:a16="http://schemas.microsoft.com/office/drawing/2014/main" id="{4F89DA66-37D9-0DCD-41E0-8950A7180B80}"/>
              </a:ext>
            </a:extLst>
          </p:cNvPr>
          <p:cNvSpPr>
            <a:spLocks noGrp="1" noRot="1" noChangeAspect="1" noChangeArrowheads="1" noTextEdit="1"/>
          </p:cNvSpPr>
          <p:nvPr>
            <p:ph type="sldImg"/>
          </p:nvPr>
        </p:nvSpPr>
        <p:spPr>
          <a:xfrm>
            <a:off x="1133475" y="690563"/>
            <a:ext cx="4598988" cy="3449637"/>
          </a:xfrm>
          <a:ln/>
        </p:spPr>
      </p:sp>
      <p:sp>
        <p:nvSpPr>
          <p:cNvPr id="32772" name="Rectangle 3">
            <a:extLst>
              <a:ext uri="{FF2B5EF4-FFF2-40B4-BE49-F238E27FC236}">
                <a16:creationId xmlns:a16="http://schemas.microsoft.com/office/drawing/2014/main" id="{F61CD5FA-86D9-92CE-5938-942364ACC960}"/>
              </a:ext>
            </a:extLst>
          </p:cNvPr>
          <p:cNvSpPr>
            <a:spLocks noGrp="1" noChangeArrowheads="1"/>
          </p:cNvSpPr>
          <p:nvPr>
            <p:ph type="body" idx="1"/>
          </p:nvPr>
        </p:nvSpPr>
        <p:spPr>
          <a:xfrm>
            <a:off x="914400" y="4370388"/>
            <a:ext cx="5029200" cy="41386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2" tIns="45241" rIns="90482" bIns="45241"/>
          <a:lstStyle/>
          <a:p>
            <a:pPr eaLnBrk="1" hangingPunct="1"/>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a:extLst>
              <a:ext uri="{FF2B5EF4-FFF2-40B4-BE49-F238E27FC236}">
                <a16:creationId xmlns:a16="http://schemas.microsoft.com/office/drawing/2014/main" id="{736FB57D-8DE6-5641-18C7-CDE5372EA10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2BC918-9929-4AB6-8E1C-B41E91FE72C0}" type="slidenum">
              <a:rPr lang="en-US" altLang="en-US" smtClean="0"/>
              <a:pPr/>
              <a:t>177</a:t>
            </a:fld>
            <a:endParaRPr lang="en-US" altLang="en-US"/>
          </a:p>
        </p:txBody>
      </p:sp>
      <p:sp>
        <p:nvSpPr>
          <p:cNvPr id="266243" name="Rectangle 2">
            <a:extLst>
              <a:ext uri="{FF2B5EF4-FFF2-40B4-BE49-F238E27FC236}">
                <a16:creationId xmlns:a16="http://schemas.microsoft.com/office/drawing/2014/main" id="{FBCB124B-7E77-A044-F3A6-E5FDE3071353}"/>
              </a:ext>
            </a:extLst>
          </p:cNvPr>
          <p:cNvSpPr>
            <a:spLocks noGrp="1" noRot="1" noChangeAspect="1" noChangeArrowheads="1" noTextEdit="1"/>
          </p:cNvSpPr>
          <p:nvPr>
            <p:ph type="sldImg"/>
          </p:nvPr>
        </p:nvSpPr>
        <p:spPr>
          <a:xfrm>
            <a:off x="1130300" y="688975"/>
            <a:ext cx="4602163" cy="3451225"/>
          </a:xfrm>
          <a:ln/>
        </p:spPr>
      </p:sp>
      <p:sp>
        <p:nvSpPr>
          <p:cNvPr id="266244" name="Rectangle 3">
            <a:extLst>
              <a:ext uri="{FF2B5EF4-FFF2-40B4-BE49-F238E27FC236}">
                <a16:creationId xmlns:a16="http://schemas.microsoft.com/office/drawing/2014/main" id="{8930C897-84DC-D8EA-88C7-0DD601D30D86}"/>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a:extLst>
              <a:ext uri="{FF2B5EF4-FFF2-40B4-BE49-F238E27FC236}">
                <a16:creationId xmlns:a16="http://schemas.microsoft.com/office/drawing/2014/main" id="{E8EC1940-2CA9-E844-1045-5346A541DEC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1699FB-6A06-4166-97AB-7707D5CD2141}" type="slidenum">
              <a:rPr lang="en-US" altLang="en-US" smtClean="0"/>
              <a:pPr/>
              <a:t>178</a:t>
            </a:fld>
            <a:endParaRPr lang="en-US" altLang="en-US"/>
          </a:p>
        </p:txBody>
      </p:sp>
      <p:sp>
        <p:nvSpPr>
          <p:cNvPr id="268291" name="Rectangle 2">
            <a:extLst>
              <a:ext uri="{FF2B5EF4-FFF2-40B4-BE49-F238E27FC236}">
                <a16:creationId xmlns:a16="http://schemas.microsoft.com/office/drawing/2014/main" id="{A0A858BE-52DF-2FB6-9B52-325A1B587C40}"/>
              </a:ext>
            </a:extLst>
          </p:cNvPr>
          <p:cNvSpPr>
            <a:spLocks noGrp="1" noRot="1" noChangeAspect="1" noChangeArrowheads="1" noTextEdit="1"/>
          </p:cNvSpPr>
          <p:nvPr>
            <p:ph type="sldImg"/>
          </p:nvPr>
        </p:nvSpPr>
        <p:spPr>
          <a:xfrm>
            <a:off x="1130300" y="688975"/>
            <a:ext cx="4602163" cy="3451225"/>
          </a:xfrm>
          <a:ln/>
        </p:spPr>
      </p:sp>
      <p:sp>
        <p:nvSpPr>
          <p:cNvPr id="268292" name="Rectangle 3">
            <a:extLst>
              <a:ext uri="{FF2B5EF4-FFF2-40B4-BE49-F238E27FC236}">
                <a16:creationId xmlns:a16="http://schemas.microsoft.com/office/drawing/2014/main" id="{8611B7D4-C38B-227B-D75B-1CA7C29B0E7E}"/>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a:extLst>
              <a:ext uri="{FF2B5EF4-FFF2-40B4-BE49-F238E27FC236}">
                <a16:creationId xmlns:a16="http://schemas.microsoft.com/office/drawing/2014/main" id="{3AB64F5A-5AD7-8B16-C852-474000365A6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F10B919-809E-459E-992C-B84B6607A50C}" type="slidenum">
              <a:rPr lang="en-US" altLang="en-US" smtClean="0"/>
              <a:pPr/>
              <a:t>181</a:t>
            </a:fld>
            <a:endParaRPr lang="en-US" altLang="en-US"/>
          </a:p>
        </p:txBody>
      </p:sp>
      <p:sp>
        <p:nvSpPr>
          <p:cNvPr id="272387" name="Rectangle 2">
            <a:extLst>
              <a:ext uri="{FF2B5EF4-FFF2-40B4-BE49-F238E27FC236}">
                <a16:creationId xmlns:a16="http://schemas.microsoft.com/office/drawing/2014/main" id="{09F18FE4-76AB-71B8-A865-8A7156F308D0}"/>
              </a:ext>
            </a:extLst>
          </p:cNvPr>
          <p:cNvSpPr>
            <a:spLocks noGrp="1" noRot="1" noChangeAspect="1" noChangeArrowheads="1" noTextEdit="1"/>
          </p:cNvSpPr>
          <p:nvPr>
            <p:ph type="sldImg"/>
          </p:nvPr>
        </p:nvSpPr>
        <p:spPr>
          <a:xfrm>
            <a:off x="1130300" y="688975"/>
            <a:ext cx="4602163" cy="3451225"/>
          </a:xfrm>
          <a:ln/>
        </p:spPr>
      </p:sp>
      <p:sp>
        <p:nvSpPr>
          <p:cNvPr id="272388" name="Rectangle 3">
            <a:extLst>
              <a:ext uri="{FF2B5EF4-FFF2-40B4-BE49-F238E27FC236}">
                <a16:creationId xmlns:a16="http://schemas.microsoft.com/office/drawing/2014/main" id="{84327AB2-AF2D-BFEB-92BB-438F1FACC586}"/>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a:extLst>
              <a:ext uri="{FF2B5EF4-FFF2-40B4-BE49-F238E27FC236}">
                <a16:creationId xmlns:a16="http://schemas.microsoft.com/office/drawing/2014/main" id="{159594FD-90F2-1916-0715-22FD68552BD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932D3C-D2FC-4451-AD25-E36CFFE9E80E}" type="slidenum">
              <a:rPr lang="en-US" altLang="en-US" smtClean="0"/>
              <a:pPr/>
              <a:t>182</a:t>
            </a:fld>
            <a:endParaRPr lang="en-US" altLang="en-US"/>
          </a:p>
        </p:txBody>
      </p:sp>
      <p:sp>
        <p:nvSpPr>
          <p:cNvPr id="274435" name="Rectangle 2">
            <a:extLst>
              <a:ext uri="{FF2B5EF4-FFF2-40B4-BE49-F238E27FC236}">
                <a16:creationId xmlns:a16="http://schemas.microsoft.com/office/drawing/2014/main" id="{F99B4166-B7AF-1022-F924-BD113356CC8F}"/>
              </a:ext>
            </a:extLst>
          </p:cNvPr>
          <p:cNvSpPr>
            <a:spLocks noGrp="1" noRot="1" noChangeAspect="1" noChangeArrowheads="1" noTextEdit="1"/>
          </p:cNvSpPr>
          <p:nvPr>
            <p:ph type="sldImg"/>
          </p:nvPr>
        </p:nvSpPr>
        <p:spPr>
          <a:xfrm>
            <a:off x="1130300" y="688975"/>
            <a:ext cx="4602163" cy="3451225"/>
          </a:xfrm>
          <a:ln/>
        </p:spPr>
      </p:sp>
      <p:sp>
        <p:nvSpPr>
          <p:cNvPr id="274436" name="Rectangle 3">
            <a:extLst>
              <a:ext uri="{FF2B5EF4-FFF2-40B4-BE49-F238E27FC236}">
                <a16:creationId xmlns:a16="http://schemas.microsoft.com/office/drawing/2014/main" id="{6978626D-1693-4E6B-ADFE-8A2DDE24880C}"/>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a:extLst>
              <a:ext uri="{FF2B5EF4-FFF2-40B4-BE49-F238E27FC236}">
                <a16:creationId xmlns:a16="http://schemas.microsoft.com/office/drawing/2014/main" id="{5EB695FD-9554-981D-61F5-54411D5ECD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85C9013-BC8C-479C-8ADF-2AC3EA6B8B18}" type="slidenum">
              <a:rPr lang="en-US" altLang="en-US" smtClean="0"/>
              <a:pPr/>
              <a:t>190</a:t>
            </a:fld>
            <a:endParaRPr lang="en-US" altLang="en-US"/>
          </a:p>
        </p:txBody>
      </p:sp>
      <p:sp>
        <p:nvSpPr>
          <p:cNvPr id="283651" name="Rectangle 2">
            <a:extLst>
              <a:ext uri="{FF2B5EF4-FFF2-40B4-BE49-F238E27FC236}">
                <a16:creationId xmlns:a16="http://schemas.microsoft.com/office/drawing/2014/main" id="{780CFC64-D2E3-7FBF-C399-FD2201FF09CC}"/>
              </a:ext>
            </a:extLst>
          </p:cNvPr>
          <p:cNvSpPr>
            <a:spLocks noGrp="1" noRot="1" noChangeAspect="1" noChangeArrowheads="1" noTextEdit="1"/>
          </p:cNvSpPr>
          <p:nvPr>
            <p:ph type="sldImg"/>
          </p:nvPr>
        </p:nvSpPr>
        <p:spPr>
          <a:xfrm>
            <a:off x="1130300" y="688975"/>
            <a:ext cx="4602163" cy="3451225"/>
          </a:xfrm>
          <a:ln/>
        </p:spPr>
      </p:sp>
      <p:sp>
        <p:nvSpPr>
          <p:cNvPr id="283652" name="Rectangle 3">
            <a:extLst>
              <a:ext uri="{FF2B5EF4-FFF2-40B4-BE49-F238E27FC236}">
                <a16:creationId xmlns:a16="http://schemas.microsoft.com/office/drawing/2014/main" id="{10594C63-EE53-E6A9-88DD-9E6E7288810A}"/>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BB43B062-4448-B21B-26C5-DD3C355BCCE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D721BE-0322-4F84-95BC-C417522F732E}" type="slidenum">
              <a:rPr lang="en-US" altLang="en-US" smtClean="0"/>
              <a:pPr/>
              <a:t>192</a:t>
            </a:fld>
            <a:endParaRPr lang="en-US" altLang="en-US"/>
          </a:p>
        </p:txBody>
      </p:sp>
      <p:sp>
        <p:nvSpPr>
          <p:cNvPr id="286723" name="Rectangle 2">
            <a:extLst>
              <a:ext uri="{FF2B5EF4-FFF2-40B4-BE49-F238E27FC236}">
                <a16:creationId xmlns:a16="http://schemas.microsoft.com/office/drawing/2014/main" id="{6B95F48E-A688-14A5-3FB5-3437780B16E1}"/>
              </a:ext>
            </a:extLst>
          </p:cNvPr>
          <p:cNvSpPr>
            <a:spLocks noGrp="1" noRot="1" noChangeAspect="1" noChangeArrowheads="1" noTextEdit="1"/>
          </p:cNvSpPr>
          <p:nvPr>
            <p:ph type="sldImg"/>
          </p:nvPr>
        </p:nvSpPr>
        <p:spPr>
          <a:xfrm>
            <a:off x="1130300" y="688975"/>
            <a:ext cx="4602163" cy="3451225"/>
          </a:xfrm>
          <a:ln/>
        </p:spPr>
      </p:sp>
      <p:sp>
        <p:nvSpPr>
          <p:cNvPr id="286724" name="Rectangle 3">
            <a:extLst>
              <a:ext uri="{FF2B5EF4-FFF2-40B4-BE49-F238E27FC236}">
                <a16:creationId xmlns:a16="http://schemas.microsoft.com/office/drawing/2014/main" id="{CA36182B-7CF9-3E08-E17B-3C9C89A3AD60}"/>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a:extLst>
              <a:ext uri="{FF2B5EF4-FFF2-40B4-BE49-F238E27FC236}">
                <a16:creationId xmlns:a16="http://schemas.microsoft.com/office/drawing/2014/main" id="{62F89736-C798-CAE4-A05E-FBE73DCF350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782DBE-58E8-4C0A-8E11-A6C9F3B2E785}" type="slidenum">
              <a:rPr lang="en-US" altLang="en-US" smtClean="0"/>
              <a:pPr/>
              <a:t>197</a:t>
            </a:fld>
            <a:endParaRPr lang="en-US" altLang="en-US"/>
          </a:p>
        </p:txBody>
      </p:sp>
      <p:sp>
        <p:nvSpPr>
          <p:cNvPr id="293891" name="Rectangle 2">
            <a:extLst>
              <a:ext uri="{FF2B5EF4-FFF2-40B4-BE49-F238E27FC236}">
                <a16:creationId xmlns:a16="http://schemas.microsoft.com/office/drawing/2014/main" id="{1A4C31E6-FF66-6C99-65C6-07EB898A42BD}"/>
              </a:ext>
            </a:extLst>
          </p:cNvPr>
          <p:cNvSpPr>
            <a:spLocks noGrp="1" noRot="1" noChangeAspect="1" noChangeArrowheads="1" noTextEdit="1"/>
          </p:cNvSpPr>
          <p:nvPr>
            <p:ph type="sldImg"/>
          </p:nvPr>
        </p:nvSpPr>
        <p:spPr>
          <a:xfrm>
            <a:off x="1130300" y="688975"/>
            <a:ext cx="4602163" cy="3451225"/>
          </a:xfrm>
          <a:ln/>
        </p:spPr>
      </p:sp>
      <p:sp>
        <p:nvSpPr>
          <p:cNvPr id="293892" name="Rectangle 3">
            <a:extLst>
              <a:ext uri="{FF2B5EF4-FFF2-40B4-BE49-F238E27FC236}">
                <a16:creationId xmlns:a16="http://schemas.microsoft.com/office/drawing/2014/main" id="{E05A3C8E-7AD7-2E78-C155-B638B2E40098}"/>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a:extLst>
              <a:ext uri="{FF2B5EF4-FFF2-40B4-BE49-F238E27FC236}">
                <a16:creationId xmlns:a16="http://schemas.microsoft.com/office/drawing/2014/main" id="{DDE96314-D74C-6D85-3D50-CB0BDAB4CDB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837648-CC2A-4F7F-919B-C7E775FA43E9}" type="slidenum">
              <a:rPr lang="en-US" altLang="en-US" smtClean="0"/>
              <a:pPr/>
              <a:t>202</a:t>
            </a:fld>
            <a:endParaRPr lang="en-US" altLang="en-US"/>
          </a:p>
        </p:txBody>
      </p:sp>
      <p:sp>
        <p:nvSpPr>
          <p:cNvPr id="300035" name="Rectangle 2">
            <a:extLst>
              <a:ext uri="{FF2B5EF4-FFF2-40B4-BE49-F238E27FC236}">
                <a16:creationId xmlns:a16="http://schemas.microsoft.com/office/drawing/2014/main" id="{5430670B-F3B9-9ED2-6012-043FD82F07A3}"/>
              </a:ext>
            </a:extLst>
          </p:cNvPr>
          <p:cNvSpPr>
            <a:spLocks noGrp="1" noRot="1" noChangeAspect="1" noChangeArrowheads="1" noTextEdit="1"/>
          </p:cNvSpPr>
          <p:nvPr>
            <p:ph type="sldImg"/>
          </p:nvPr>
        </p:nvSpPr>
        <p:spPr>
          <a:xfrm>
            <a:off x="1130300" y="688975"/>
            <a:ext cx="4602163" cy="3451225"/>
          </a:xfrm>
          <a:ln/>
        </p:spPr>
      </p:sp>
      <p:sp>
        <p:nvSpPr>
          <p:cNvPr id="300036" name="Rectangle 3">
            <a:extLst>
              <a:ext uri="{FF2B5EF4-FFF2-40B4-BE49-F238E27FC236}">
                <a16:creationId xmlns:a16="http://schemas.microsoft.com/office/drawing/2014/main" id="{59B18F9F-A5EA-DCFB-48C1-BFE8628BDB7F}"/>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a:extLst>
              <a:ext uri="{FF2B5EF4-FFF2-40B4-BE49-F238E27FC236}">
                <a16:creationId xmlns:a16="http://schemas.microsoft.com/office/drawing/2014/main" id="{84264C1A-B6F4-81B5-5DE8-E9306D35C9B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A816A4-AB7E-4F2A-B5F3-BFC033FF4785}" type="slidenum">
              <a:rPr lang="en-US" altLang="en-US" smtClean="0"/>
              <a:pPr/>
              <a:t>203</a:t>
            </a:fld>
            <a:endParaRPr lang="en-US" altLang="en-US"/>
          </a:p>
        </p:txBody>
      </p:sp>
      <p:sp>
        <p:nvSpPr>
          <p:cNvPr id="302083" name="Rectangle 2">
            <a:extLst>
              <a:ext uri="{FF2B5EF4-FFF2-40B4-BE49-F238E27FC236}">
                <a16:creationId xmlns:a16="http://schemas.microsoft.com/office/drawing/2014/main" id="{914D19CD-D226-D0C1-29D8-B1804BEDAE6F}"/>
              </a:ext>
            </a:extLst>
          </p:cNvPr>
          <p:cNvSpPr>
            <a:spLocks noGrp="1" noRot="1" noChangeAspect="1" noChangeArrowheads="1" noTextEdit="1"/>
          </p:cNvSpPr>
          <p:nvPr>
            <p:ph type="sldImg"/>
          </p:nvPr>
        </p:nvSpPr>
        <p:spPr>
          <a:xfrm>
            <a:off x="1130300" y="688975"/>
            <a:ext cx="4602163" cy="3451225"/>
          </a:xfrm>
          <a:ln/>
        </p:spPr>
      </p:sp>
      <p:sp>
        <p:nvSpPr>
          <p:cNvPr id="302084" name="Rectangle 3">
            <a:extLst>
              <a:ext uri="{FF2B5EF4-FFF2-40B4-BE49-F238E27FC236}">
                <a16:creationId xmlns:a16="http://schemas.microsoft.com/office/drawing/2014/main" id="{221CC188-5528-CD8A-2BD8-E716E626AFC5}"/>
              </a:ext>
            </a:extLst>
          </p:cNvPr>
          <p:cNvSpPr>
            <a:spLocks noGrp="1" noChangeArrowheads="1"/>
          </p:cNvSpPr>
          <p:nvPr>
            <p:ph type="body" idx="1"/>
          </p:nvPr>
        </p:nvSpPr>
        <p:spPr>
          <a:xfrm>
            <a:off x="912813" y="4370388"/>
            <a:ext cx="5032375" cy="414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D4F1BA6C-2153-0D7A-0DA4-075D515157D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8BEE1A-41D5-4C4F-8AA6-B6B9F1511234}" type="slidenum">
              <a:rPr lang="en-US" altLang="en-US" smtClean="0"/>
              <a:pPr/>
              <a:t>23</a:t>
            </a:fld>
            <a:endParaRPr lang="en-US" altLang="en-US"/>
          </a:p>
        </p:txBody>
      </p:sp>
      <p:sp>
        <p:nvSpPr>
          <p:cNvPr id="34819" name="Rectangle 2">
            <a:extLst>
              <a:ext uri="{FF2B5EF4-FFF2-40B4-BE49-F238E27FC236}">
                <a16:creationId xmlns:a16="http://schemas.microsoft.com/office/drawing/2014/main" id="{F5AA8211-A3EA-4060-0A1D-483158C75CD7}"/>
              </a:ext>
            </a:extLst>
          </p:cNvPr>
          <p:cNvSpPr>
            <a:spLocks noGrp="1" noRot="1" noChangeAspect="1" noChangeArrowheads="1" noTextEdit="1"/>
          </p:cNvSpPr>
          <p:nvPr>
            <p:ph type="sldImg"/>
          </p:nvPr>
        </p:nvSpPr>
        <p:spPr>
          <a:xfrm>
            <a:off x="1133475" y="690563"/>
            <a:ext cx="4598988" cy="3449637"/>
          </a:xfrm>
          <a:ln/>
        </p:spPr>
      </p:sp>
      <p:sp>
        <p:nvSpPr>
          <p:cNvPr id="34820" name="Rectangle 3">
            <a:extLst>
              <a:ext uri="{FF2B5EF4-FFF2-40B4-BE49-F238E27FC236}">
                <a16:creationId xmlns:a16="http://schemas.microsoft.com/office/drawing/2014/main" id="{B03BE3B2-103B-D12D-E8A4-6572E6950979}"/>
              </a:ext>
            </a:extLst>
          </p:cNvPr>
          <p:cNvSpPr>
            <a:spLocks noGrp="1" noChangeArrowheads="1"/>
          </p:cNvSpPr>
          <p:nvPr>
            <p:ph type="body" idx="1"/>
          </p:nvPr>
        </p:nvSpPr>
        <p:spPr>
          <a:xfrm>
            <a:off x="914400" y="4370388"/>
            <a:ext cx="5029200" cy="41386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2" tIns="45241" rIns="90482" bIns="45241"/>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Rectangle 2">
            <a:extLst>
              <a:ext uri="{FF2B5EF4-FFF2-40B4-BE49-F238E27FC236}">
                <a16:creationId xmlns:a16="http://schemas.microsoft.com/office/drawing/2014/main" id="{079124F0-B6E0-A6B7-C7EC-5934BB8FE58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5C8EB242-243E-BCF8-9027-F3726DB7C0C3}"/>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894775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IN"/>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2">
            <a:extLst>
              <a:ext uri="{FF2B5EF4-FFF2-40B4-BE49-F238E27FC236}">
                <a16:creationId xmlns:a16="http://schemas.microsoft.com/office/drawing/2014/main" id="{7516A94A-2050-5BC6-5B01-FC2DC3FD2E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475B2567-EF9E-9B91-6A5D-CC32624BECEF}"/>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018672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2">
            <a:extLst>
              <a:ext uri="{FF2B5EF4-FFF2-40B4-BE49-F238E27FC236}">
                <a16:creationId xmlns:a16="http://schemas.microsoft.com/office/drawing/2014/main" id="{2625C990-B10D-E8AC-CC47-04423324F1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AB689677-6C6A-9DB7-B456-1CE5BE9A0BCB}"/>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355692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IN"/>
          </a:p>
        </p:txBody>
      </p:sp>
      <p:sp>
        <p:nvSpPr>
          <p:cNvPr id="3" name="Text Placeholder 2"/>
          <p:cNvSpPr>
            <a:spLocks noGrp="1"/>
          </p:cNvSpPr>
          <p:nvPr>
            <p:ph type="body"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2">
            <a:extLst>
              <a:ext uri="{FF2B5EF4-FFF2-40B4-BE49-F238E27FC236}">
                <a16:creationId xmlns:a16="http://schemas.microsoft.com/office/drawing/2014/main" id="{58E075D2-C9E8-949E-A584-FAC041203D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DD17F081-78F2-83D7-B006-AE06AE7E7966}"/>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06884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IN"/>
          </a:p>
        </p:txBody>
      </p:sp>
      <p:sp>
        <p:nvSpPr>
          <p:cNvPr id="3" name="Text Placeholder 2"/>
          <p:cNvSpPr>
            <a:spLocks noGrp="1"/>
          </p:cNvSpPr>
          <p:nvPr>
            <p:ph type="body"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Online Image Placeholder 3"/>
          <p:cNvSpPr>
            <a:spLocks noGrp="1"/>
          </p:cNvSpPr>
          <p:nvPr>
            <p:ph type="clipArt" sz="half" idx="2"/>
          </p:nvPr>
        </p:nvSpPr>
        <p:spPr>
          <a:xfrm>
            <a:off x="4648200" y="1825625"/>
            <a:ext cx="3867150" cy="4351338"/>
          </a:xfrm>
          <a:prstGeom prst="rect">
            <a:avLst/>
          </a:prstGeom>
        </p:spPr>
        <p:txBody>
          <a:bodyPr/>
          <a:lstStyle/>
          <a:p>
            <a:pPr lvl="0"/>
            <a:endParaRPr lang="en-IN" noProof="0"/>
          </a:p>
        </p:txBody>
      </p:sp>
      <p:sp>
        <p:nvSpPr>
          <p:cNvPr id="5" name="Rectangle 2">
            <a:extLst>
              <a:ext uri="{FF2B5EF4-FFF2-40B4-BE49-F238E27FC236}">
                <a16:creationId xmlns:a16="http://schemas.microsoft.com/office/drawing/2014/main" id="{D087A6B9-3299-DDFE-B51F-07BE926B906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0D6A0ACC-4AF6-C505-7F8F-59E4A79BF78D}"/>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515653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3" name="Rectangle 2">
            <a:extLst>
              <a:ext uri="{FF2B5EF4-FFF2-40B4-BE49-F238E27FC236}">
                <a16:creationId xmlns:a16="http://schemas.microsoft.com/office/drawing/2014/main" id="{98F8F2B4-5986-A54C-5698-6B8023FB493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3">
            <a:extLst>
              <a:ext uri="{FF2B5EF4-FFF2-40B4-BE49-F238E27FC236}">
                <a16:creationId xmlns:a16="http://schemas.microsoft.com/office/drawing/2014/main" id="{EA80FCE0-D469-72C4-6544-33717563A54A}"/>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793584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IN"/>
          </a:p>
        </p:txBody>
      </p:sp>
      <p:sp>
        <p:nvSpPr>
          <p:cNvPr id="3" name="Online Image Placeholder 2"/>
          <p:cNvSpPr>
            <a:spLocks noGrp="1"/>
          </p:cNvSpPr>
          <p:nvPr>
            <p:ph type="clipArt" sz="half" idx="1"/>
          </p:nvPr>
        </p:nvSpPr>
        <p:spPr>
          <a:xfrm>
            <a:off x="628650" y="1825625"/>
            <a:ext cx="3867150" cy="4351338"/>
          </a:xfrm>
          <a:prstGeom prst="rect">
            <a:avLst/>
          </a:prstGeom>
        </p:spPr>
        <p:txBody>
          <a:bodyPr/>
          <a:lstStyle/>
          <a:p>
            <a:pPr lvl="0"/>
            <a:endParaRPr lang="en-IN" noProof="0"/>
          </a:p>
        </p:txBody>
      </p:sp>
      <p:sp>
        <p:nvSpPr>
          <p:cNvPr id="4" name="Text Placeholder 3"/>
          <p:cNvSpPr>
            <a:spLocks noGrp="1"/>
          </p:cNvSpPr>
          <p:nvPr>
            <p:ph type="body"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2">
            <a:extLst>
              <a:ext uri="{FF2B5EF4-FFF2-40B4-BE49-F238E27FC236}">
                <a16:creationId xmlns:a16="http://schemas.microsoft.com/office/drawing/2014/main" id="{36FDA4D9-8470-8054-A16F-D976E4C7F9B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66470143-4700-3436-8916-F4CC9CF51229}"/>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778736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IN"/>
          </a:p>
        </p:txBody>
      </p:sp>
      <p:sp>
        <p:nvSpPr>
          <p:cNvPr id="3" name="Text Placeholder 2"/>
          <p:cNvSpPr>
            <a:spLocks noGrp="1"/>
          </p:cNvSpPr>
          <p:nvPr>
            <p:ph type="body"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825625"/>
            <a:ext cx="3867150" cy="2098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4648200" y="4076700"/>
            <a:ext cx="3867150" cy="21002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Rectangle 2">
            <a:extLst>
              <a:ext uri="{FF2B5EF4-FFF2-40B4-BE49-F238E27FC236}">
                <a16:creationId xmlns:a16="http://schemas.microsoft.com/office/drawing/2014/main" id="{9A417963-BAB1-B301-B966-32737767E3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3">
            <a:extLst>
              <a:ext uri="{FF2B5EF4-FFF2-40B4-BE49-F238E27FC236}">
                <a16:creationId xmlns:a16="http://schemas.microsoft.com/office/drawing/2014/main" id="{029BFE5A-0D2C-8D02-B091-B72A0D06ED54}"/>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783514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IN"/>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2">
            <a:extLst>
              <a:ext uri="{FF2B5EF4-FFF2-40B4-BE49-F238E27FC236}">
                <a16:creationId xmlns:a16="http://schemas.microsoft.com/office/drawing/2014/main" id="{8EDF6DFE-668F-FED7-AAB2-6F1765A1167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A232D3FB-DB86-75E1-C6E3-7EBDE4FBBA1C}"/>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303130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
            <a:extLst>
              <a:ext uri="{FF2B5EF4-FFF2-40B4-BE49-F238E27FC236}">
                <a16:creationId xmlns:a16="http://schemas.microsoft.com/office/drawing/2014/main" id="{EFB34259-5A38-0609-9ECC-9CC292FC9B7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C77A52D5-0418-0EB3-33E5-3E9157D95954}"/>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85477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IN"/>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2">
            <a:extLst>
              <a:ext uri="{FF2B5EF4-FFF2-40B4-BE49-F238E27FC236}">
                <a16:creationId xmlns:a16="http://schemas.microsoft.com/office/drawing/2014/main" id="{ACDC1E6A-9ADE-F5E8-A513-8763B2F88D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707AE4CE-881D-2A44-85E5-68D31DDC5B8C}"/>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510942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a:t>Click to edit Master title style</a:t>
            </a:r>
            <a:endParaRPr lang="en-IN"/>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2">
            <a:extLst>
              <a:ext uri="{FF2B5EF4-FFF2-40B4-BE49-F238E27FC236}">
                <a16:creationId xmlns:a16="http://schemas.microsoft.com/office/drawing/2014/main" id="{87426F22-E610-81D5-F7BF-BEEC38CB4D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3">
            <a:extLst>
              <a:ext uri="{FF2B5EF4-FFF2-40B4-BE49-F238E27FC236}">
                <a16:creationId xmlns:a16="http://schemas.microsoft.com/office/drawing/2014/main" id="{9818E7DE-FFCA-3E10-2DB6-A98EA3858390}"/>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325896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IN"/>
          </a:p>
        </p:txBody>
      </p:sp>
      <p:sp>
        <p:nvSpPr>
          <p:cNvPr id="3" name="Rectangle 2">
            <a:extLst>
              <a:ext uri="{FF2B5EF4-FFF2-40B4-BE49-F238E27FC236}">
                <a16:creationId xmlns:a16="http://schemas.microsoft.com/office/drawing/2014/main" id="{F9C0F3D7-863D-E547-AF3A-C761409AA7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3">
            <a:extLst>
              <a:ext uri="{FF2B5EF4-FFF2-40B4-BE49-F238E27FC236}">
                <a16:creationId xmlns:a16="http://schemas.microsoft.com/office/drawing/2014/main" id="{BB9DBF8E-C183-79E6-EB67-49DDD4E73907}"/>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915247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6CAD1D6-5CDE-609E-7261-3F409BC37FA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3">
            <a:extLst>
              <a:ext uri="{FF2B5EF4-FFF2-40B4-BE49-F238E27FC236}">
                <a16:creationId xmlns:a16="http://schemas.microsoft.com/office/drawing/2014/main" id="{917B6F49-10E6-367F-0E25-F5D1543AAD46}"/>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134118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15779FCC-C63A-76E6-66B8-C2C430C0FDE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C9A46CA1-FE90-EEF8-1B0F-B0A46495A550}"/>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771020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06AF9312-640B-510F-AE16-35520048976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D5527E0D-8DB1-0474-C136-26C123DE5484}"/>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860199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311B6353-4FCB-1F43-5575-08658D68B320}"/>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94211" name="Rectangle 3">
            <a:extLst>
              <a:ext uri="{FF2B5EF4-FFF2-40B4-BE49-F238E27FC236}">
                <a16:creationId xmlns:a16="http://schemas.microsoft.com/office/drawing/2014/main" id="{B605CFEA-BA36-ABDE-BF64-4C88C1B3A5E9}"/>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94212" name="Rectangle 4">
            <a:extLst>
              <a:ext uri="{FF2B5EF4-FFF2-40B4-BE49-F238E27FC236}">
                <a16:creationId xmlns:a16="http://schemas.microsoft.com/office/drawing/2014/main" id="{6043A510-FB7C-72C3-C17E-9469E57B5542}"/>
              </a:ext>
            </a:extLst>
          </p:cNvPr>
          <p:cNvSpPr>
            <a:spLocks noChangeArrowheads="1"/>
          </p:cNvSpPr>
          <p:nvPr/>
        </p:nvSpPr>
        <p:spPr bwMode="auto">
          <a:xfrm>
            <a:off x="685800" y="609600"/>
            <a:ext cx="7772400" cy="1143000"/>
          </a:xfrm>
          <a:prstGeom prst="rect">
            <a:avLst/>
          </a:prstGeom>
          <a:noFill/>
          <a:ln>
            <a:noFill/>
          </a:ln>
          <a:effectLst/>
        </p:spPr>
        <p:txBody>
          <a:bodyPr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4400">
              <a:solidFill>
                <a:schemeClr val="tx2"/>
              </a:solidFill>
            </a:endParaRPr>
          </a:p>
        </p:txBody>
      </p:sp>
      <p:sp>
        <p:nvSpPr>
          <p:cNvPr id="94213" name="Rectangle 5">
            <a:extLst>
              <a:ext uri="{FF2B5EF4-FFF2-40B4-BE49-F238E27FC236}">
                <a16:creationId xmlns:a16="http://schemas.microsoft.com/office/drawing/2014/main" id="{8879FF9C-DDFF-B3E7-5368-3A2CFDA782AB}"/>
              </a:ext>
            </a:extLst>
          </p:cNvPr>
          <p:cNvSpPr>
            <a:spLocks noChangeArrowheads="1"/>
          </p:cNvSpPr>
          <p:nvPr/>
        </p:nvSpPr>
        <p:spPr bwMode="auto">
          <a:xfrm>
            <a:off x="685800" y="1981200"/>
            <a:ext cx="7772400" cy="4114800"/>
          </a:xfrm>
          <a:prstGeom prst="rect">
            <a:avLst/>
          </a:prstGeom>
          <a:noFill/>
          <a:ln>
            <a:noFill/>
          </a:ln>
          <a:effec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20000"/>
              </a:spcBef>
              <a:defRPr/>
            </a:pPr>
            <a:endParaRPr lang="en-US" altLang="en-US" sz="2400"/>
          </a:p>
        </p:txBody>
      </p:sp>
      <p:sp>
        <p:nvSpPr>
          <p:cNvPr id="1030" name="Rectangle 6">
            <a:extLst>
              <a:ext uri="{FF2B5EF4-FFF2-40B4-BE49-F238E27FC236}">
                <a16:creationId xmlns:a16="http://schemas.microsoft.com/office/drawing/2014/main" id="{D6D8238E-282C-2F4E-3309-6163D1A07B6C}"/>
              </a:ext>
            </a:extLst>
          </p:cNvPr>
          <p:cNvSpPr>
            <a:spLocks noChangeArrowheads="1"/>
          </p:cNvSpPr>
          <p:nvPr userDrawn="1"/>
        </p:nvSpPr>
        <p:spPr bwMode="auto">
          <a:xfrm>
            <a:off x="3619500" y="6477000"/>
            <a:ext cx="1905000" cy="152400"/>
          </a:xfrm>
          <a:prstGeom prst="rect">
            <a:avLst/>
          </a:prstGeom>
          <a:noFill/>
          <a:ln>
            <a:noFill/>
          </a:ln>
          <a:effec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1000"/>
              <a:t>Page </a:t>
            </a:r>
            <a:fld id="{9DF2F774-30B7-485C-8F70-DE4963D23E60}" type="slidenum">
              <a:rPr lang="en-US" altLang="en-US" sz="1000" smtClean="0"/>
              <a:pPr algn="ctr" eaLnBrk="1" hangingPunct="1">
                <a:defRPr/>
              </a:pPr>
              <a:t>‹#›</a:t>
            </a:fld>
            <a:endParaRPr lang="en-US" altLang="en-US" sz="1000"/>
          </a:p>
        </p:txBody>
      </p:sp>
      <p:sp>
        <p:nvSpPr>
          <p:cNvPr id="1031" name="Text Box 7">
            <a:extLst>
              <a:ext uri="{FF2B5EF4-FFF2-40B4-BE49-F238E27FC236}">
                <a16:creationId xmlns:a16="http://schemas.microsoft.com/office/drawing/2014/main" id="{CFF61BB7-985F-6F76-C9AF-496761BEA15F}"/>
              </a:ext>
            </a:extLst>
          </p:cNvPr>
          <p:cNvSpPr txBox="1">
            <a:spLocks noChangeArrowheads="1"/>
          </p:cNvSpPr>
          <p:nvPr userDrawn="1"/>
        </p:nvSpPr>
        <p:spPr bwMode="auto">
          <a:xfrm>
            <a:off x="381000" y="6434138"/>
            <a:ext cx="2590800" cy="274637"/>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b="1" i="1">
                <a:solidFill>
                  <a:srgbClr val="333399"/>
                </a:solidFill>
              </a:rPr>
              <a:t>Rig</a:t>
            </a:r>
            <a:r>
              <a:rPr lang="en-US" altLang="en-US" sz="1200" b="1">
                <a:solidFill>
                  <a:srgbClr val="333399"/>
                </a:solidFill>
              </a:rPr>
              <a:t>Learning for the Roustabout</a:t>
            </a:r>
          </a:p>
        </p:txBody>
      </p:sp>
      <p:sp>
        <p:nvSpPr>
          <p:cNvPr id="1032" name="Rectangle 8">
            <a:extLst>
              <a:ext uri="{FF2B5EF4-FFF2-40B4-BE49-F238E27FC236}">
                <a16:creationId xmlns:a16="http://schemas.microsoft.com/office/drawing/2014/main" id="{12FA42D7-D449-2C9B-5C5E-18CFE1DAB365}"/>
              </a:ext>
            </a:extLst>
          </p:cNvPr>
          <p:cNvSpPr>
            <a:spLocks noChangeArrowheads="1"/>
          </p:cNvSpPr>
          <p:nvPr userDrawn="1"/>
        </p:nvSpPr>
        <p:spPr bwMode="auto">
          <a:xfrm>
            <a:off x="0" y="0"/>
            <a:ext cx="9144000" cy="76200"/>
          </a:xfrm>
          <a:prstGeom prst="rect">
            <a:avLst/>
          </a:prstGeom>
          <a:solidFill>
            <a:srgbClr val="333399"/>
          </a:solidFill>
          <a:ln w="9525">
            <a:solidFill>
              <a:srgbClr val="000000"/>
            </a:solid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IN" altLang="en-US"/>
          </a:p>
        </p:txBody>
      </p:sp>
      <p:sp>
        <p:nvSpPr>
          <p:cNvPr id="1033" name="Rectangle 9">
            <a:extLst>
              <a:ext uri="{FF2B5EF4-FFF2-40B4-BE49-F238E27FC236}">
                <a16:creationId xmlns:a16="http://schemas.microsoft.com/office/drawing/2014/main" id="{AA7D8CD4-A003-E894-A656-F202B64C258D}"/>
              </a:ext>
            </a:extLst>
          </p:cNvPr>
          <p:cNvSpPr>
            <a:spLocks noChangeArrowheads="1"/>
          </p:cNvSpPr>
          <p:nvPr userDrawn="1"/>
        </p:nvSpPr>
        <p:spPr bwMode="auto">
          <a:xfrm>
            <a:off x="0" y="622300"/>
            <a:ext cx="9144000" cy="76200"/>
          </a:xfrm>
          <a:prstGeom prst="rect">
            <a:avLst/>
          </a:prstGeom>
          <a:solidFill>
            <a:srgbClr val="333399"/>
          </a:solidFill>
          <a:ln w="9525">
            <a:solidFill>
              <a:srgbClr val="333399"/>
            </a:solid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000">
              <a:solidFill>
                <a:srgbClr val="0000CC"/>
              </a:solidFill>
            </a:endParaRPr>
          </a:p>
        </p:txBody>
      </p:sp>
      <p:pic>
        <p:nvPicPr>
          <p:cNvPr id="3" name="Picture 2">
            <a:extLst>
              <a:ext uri="{FF2B5EF4-FFF2-40B4-BE49-F238E27FC236}">
                <a16:creationId xmlns:a16="http://schemas.microsoft.com/office/drawing/2014/main" id="{BFADDF24-59BD-C874-7113-FAC354AC83D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848600" y="6235700"/>
            <a:ext cx="609600" cy="609600"/>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99.jpeg"/><Relationship Id="rId7"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302.jpeg"/><Relationship Id="rId5" Type="http://schemas.openxmlformats.org/officeDocument/2006/relationships/image" Target="../media/image301.jpeg"/><Relationship Id="rId4" Type="http://schemas.openxmlformats.org/officeDocument/2006/relationships/image" Target="../media/image300.jpeg"/></Relationships>
</file>

<file path=ppt/slides/_rels/slide101.xml.rels><?xml version="1.0" encoding="UTF-8" standalone="yes"?>
<Relationships xmlns="http://schemas.openxmlformats.org/package/2006/relationships"><Relationship Id="rId3" Type="http://schemas.openxmlformats.org/officeDocument/2006/relationships/image" Target="../media/image303.jpeg"/><Relationship Id="rId7"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306.png"/><Relationship Id="rId5" Type="http://schemas.openxmlformats.org/officeDocument/2006/relationships/image" Target="../media/image305.png"/><Relationship Id="rId4" Type="http://schemas.openxmlformats.org/officeDocument/2006/relationships/image" Target="../media/image304.png"/></Relationships>
</file>

<file path=ppt/slides/_rels/slide102.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image" Target="../media/image307.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10.jpeg"/><Relationship Id="rId4" Type="http://schemas.openxmlformats.org/officeDocument/2006/relationships/image" Target="../media/image309.jpeg"/></Relationships>
</file>

<file path=ppt/slides/_rels/slide103.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12.jpeg"/></Relationships>
</file>

<file path=ppt/slides/_rels/slide104.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14.jpeg"/></Relationships>
</file>

<file path=ppt/slides/_rels/slide105.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image" Target="../media/image31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17.jpeg"/></Relationships>
</file>

<file path=ppt/slides/_rels/slide106.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image" Target="../media/image318.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20.jpeg"/></Relationships>
</file>

<file path=ppt/slides/_rels/slide107.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3.jpeg"/><Relationship Id="rId4" Type="http://schemas.openxmlformats.org/officeDocument/2006/relationships/image" Target="../media/image322.jpeg"/></Relationships>
</file>

<file path=ppt/slides/_rels/slide108.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6.jpeg"/><Relationship Id="rId4" Type="http://schemas.openxmlformats.org/officeDocument/2006/relationships/image" Target="../media/image325.jpeg"/></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10.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29.jpeg"/></Relationships>
</file>

<file path=ppt/slides/_rels/slide111.xml.rels><?xml version="1.0" encoding="UTF-8" standalone="yes"?>
<Relationships xmlns="http://schemas.openxmlformats.org/package/2006/relationships"><Relationship Id="rId8" Type="http://schemas.openxmlformats.org/officeDocument/2006/relationships/image" Target="../media/image335.jpeg"/><Relationship Id="rId3" Type="http://schemas.openxmlformats.org/officeDocument/2006/relationships/image" Target="../media/image330.jpeg"/><Relationship Id="rId7" Type="http://schemas.openxmlformats.org/officeDocument/2006/relationships/image" Target="../media/image33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33.jpeg"/><Relationship Id="rId5" Type="http://schemas.openxmlformats.org/officeDocument/2006/relationships/image" Target="../media/image332.jpeg"/><Relationship Id="rId4" Type="http://schemas.openxmlformats.org/officeDocument/2006/relationships/image" Target="../media/image331.jpe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9.jpe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338.jpeg"/><Relationship Id="rId5" Type="http://schemas.openxmlformats.org/officeDocument/2006/relationships/image" Target="../media/image337.jpeg"/><Relationship Id="rId4" Type="http://schemas.openxmlformats.org/officeDocument/2006/relationships/image" Target="../media/image336.jpeg"/></Relationships>
</file>

<file path=ppt/slides/_rels/slide113.xml.rels><?xml version="1.0" encoding="UTF-8" standalone="yes"?>
<Relationships xmlns="http://schemas.openxmlformats.org/package/2006/relationships"><Relationship Id="rId3" Type="http://schemas.openxmlformats.org/officeDocument/2006/relationships/image" Target="../media/image340.jpeg"/><Relationship Id="rId7" Type="http://schemas.openxmlformats.org/officeDocument/2006/relationships/image" Target="../media/image344.jpe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343.jpeg"/><Relationship Id="rId5" Type="http://schemas.openxmlformats.org/officeDocument/2006/relationships/image" Target="../media/image342.jpeg"/><Relationship Id="rId4" Type="http://schemas.openxmlformats.org/officeDocument/2006/relationships/image" Target="../media/image341.jpeg"/></Relationships>
</file>

<file path=ppt/slides/_rels/slide114.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image" Target="../media/image345.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48.jpeg"/><Relationship Id="rId4" Type="http://schemas.openxmlformats.org/officeDocument/2006/relationships/image" Target="../media/image347.jpeg"/></Relationships>
</file>

<file path=ppt/slides/_rels/slide115.xml.rels><?xml version="1.0" encoding="UTF-8" standalone="yes"?>
<Relationships xmlns="http://schemas.openxmlformats.org/package/2006/relationships"><Relationship Id="rId3" Type="http://schemas.openxmlformats.org/officeDocument/2006/relationships/image" Target="../media/image350.jpeg"/><Relationship Id="rId7" Type="http://schemas.openxmlformats.org/officeDocument/2006/relationships/image" Target="../media/image4.png"/><Relationship Id="rId2" Type="http://schemas.openxmlformats.org/officeDocument/2006/relationships/image" Target="../media/image349.jpeg"/><Relationship Id="rId1" Type="http://schemas.openxmlformats.org/officeDocument/2006/relationships/slideLayout" Target="../slideLayouts/slideLayout13.xml"/><Relationship Id="rId6" Type="http://schemas.openxmlformats.org/officeDocument/2006/relationships/image" Target="../media/image353.jpeg"/><Relationship Id="rId5" Type="http://schemas.openxmlformats.org/officeDocument/2006/relationships/image" Target="../media/image352.jpeg"/><Relationship Id="rId4" Type="http://schemas.openxmlformats.org/officeDocument/2006/relationships/image" Target="../media/image351.jpeg"/></Relationships>
</file>

<file path=ppt/slides/_rels/slide116.xml.rels><?xml version="1.0" encoding="UTF-8" standalone="yes"?>
<Relationships xmlns="http://schemas.openxmlformats.org/package/2006/relationships"><Relationship Id="rId3" Type="http://schemas.openxmlformats.org/officeDocument/2006/relationships/image" Target="../media/image354.jpe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357.jpeg"/><Relationship Id="rId5" Type="http://schemas.openxmlformats.org/officeDocument/2006/relationships/image" Target="../media/image356.jpeg"/><Relationship Id="rId4" Type="http://schemas.openxmlformats.org/officeDocument/2006/relationships/image" Target="../media/image355.jpeg"/></Relationships>
</file>

<file path=ppt/slides/_rels/slide117.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image" Target="../media/image35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361.jpeg"/><Relationship Id="rId4" Type="http://schemas.openxmlformats.org/officeDocument/2006/relationships/image" Target="../media/image360.jpeg"/></Relationships>
</file>

<file path=ppt/slides/_rels/slide119.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63.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20.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65.jpeg"/></Relationships>
</file>

<file path=ppt/slides/_rels/slide121.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68.jpeg"/><Relationship Id="rId4" Type="http://schemas.openxmlformats.org/officeDocument/2006/relationships/image" Target="../media/image367.jpeg"/></Relationships>
</file>

<file path=ppt/slides/_rels/slide122.xml.rels><?xml version="1.0" encoding="UTF-8" standalone="yes"?>
<Relationships xmlns="http://schemas.openxmlformats.org/package/2006/relationships"><Relationship Id="rId3" Type="http://schemas.openxmlformats.org/officeDocument/2006/relationships/image" Target="../media/image369.jpe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372.jpeg"/><Relationship Id="rId5" Type="http://schemas.openxmlformats.org/officeDocument/2006/relationships/image" Target="../media/image371.jpeg"/><Relationship Id="rId4" Type="http://schemas.openxmlformats.org/officeDocument/2006/relationships/image" Target="../media/image370.jpeg"/></Relationships>
</file>

<file path=ppt/slides/_rels/slide123.xml.rels><?xml version="1.0" encoding="UTF-8" standalone="yes"?>
<Relationships xmlns="http://schemas.openxmlformats.org/package/2006/relationships"><Relationship Id="rId8" Type="http://schemas.openxmlformats.org/officeDocument/2006/relationships/image" Target="../media/image379.jpeg"/><Relationship Id="rId3" Type="http://schemas.openxmlformats.org/officeDocument/2006/relationships/image" Target="../media/image374.jpeg"/><Relationship Id="rId7" Type="http://schemas.openxmlformats.org/officeDocument/2006/relationships/image" Target="../media/image378.jpeg"/><Relationship Id="rId2" Type="http://schemas.openxmlformats.org/officeDocument/2006/relationships/image" Target="../media/image373.jpeg"/><Relationship Id="rId1" Type="http://schemas.openxmlformats.org/officeDocument/2006/relationships/slideLayout" Target="../slideLayouts/slideLayout7.xml"/><Relationship Id="rId6" Type="http://schemas.openxmlformats.org/officeDocument/2006/relationships/image" Target="../media/image377.jpeg"/><Relationship Id="rId5" Type="http://schemas.openxmlformats.org/officeDocument/2006/relationships/image" Target="../media/image376.jpeg"/><Relationship Id="rId4" Type="http://schemas.openxmlformats.org/officeDocument/2006/relationships/image" Target="../media/image375.jpeg"/><Relationship Id="rId9" Type="http://schemas.openxmlformats.org/officeDocument/2006/relationships/image" Target="../media/image4.png"/></Relationships>
</file>

<file path=ppt/slides/_rels/slide124.xml.rels><?xml version="1.0" encoding="UTF-8" standalone="yes"?>
<Relationships xmlns="http://schemas.openxmlformats.org/package/2006/relationships"><Relationship Id="rId3" Type="http://schemas.openxmlformats.org/officeDocument/2006/relationships/image" Target="../media/image380.jpe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82.jpeg"/><Relationship Id="rId4" Type="http://schemas.openxmlformats.org/officeDocument/2006/relationships/image" Target="../media/image381.jpeg"/></Relationships>
</file>

<file path=ppt/slides/_rels/slide125.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85.jpeg"/><Relationship Id="rId4" Type="http://schemas.openxmlformats.org/officeDocument/2006/relationships/image" Target="../media/image384.jpeg"/></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388.jpeg"/><Relationship Id="rId5" Type="http://schemas.openxmlformats.org/officeDocument/2006/relationships/image" Target="../media/image387.jpeg"/><Relationship Id="rId4" Type="http://schemas.openxmlformats.org/officeDocument/2006/relationships/image" Target="../media/image386.jpeg"/></Relationships>
</file>

<file path=ppt/slides/_rels/slide127.xml.rels><?xml version="1.0" encoding="UTF-8" standalone="yes"?>
<Relationships xmlns="http://schemas.openxmlformats.org/package/2006/relationships"><Relationship Id="rId3" Type="http://schemas.openxmlformats.org/officeDocument/2006/relationships/image" Target="../media/image389.jpeg"/><Relationship Id="rId7"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391.jpeg"/><Relationship Id="rId5" Type="http://schemas.openxmlformats.org/officeDocument/2006/relationships/image" Target="../media/image383.jpeg"/><Relationship Id="rId4" Type="http://schemas.openxmlformats.org/officeDocument/2006/relationships/image" Target="../media/image390.jpeg"/></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394.jpeg"/><Relationship Id="rId5" Type="http://schemas.openxmlformats.org/officeDocument/2006/relationships/image" Target="../media/image393.jpeg"/><Relationship Id="rId4" Type="http://schemas.openxmlformats.org/officeDocument/2006/relationships/image" Target="../media/image392.jpeg"/></Relationships>
</file>

<file path=ppt/slides/_rels/slide129.xml.rels><?xml version="1.0" encoding="UTF-8" standalone="yes"?>
<Relationships xmlns="http://schemas.openxmlformats.org/package/2006/relationships"><Relationship Id="rId3" Type="http://schemas.openxmlformats.org/officeDocument/2006/relationships/image" Target="../media/image39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97.jpeg"/><Relationship Id="rId4" Type="http://schemas.openxmlformats.org/officeDocument/2006/relationships/image" Target="../media/image396.jpeg"/></Relationships>
</file>

<file path=ppt/slides/_rels/slide1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4.png"/><Relationship Id="rId7"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400.jpeg"/><Relationship Id="rId5" Type="http://schemas.openxmlformats.org/officeDocument/2006/relationships/image" Target="../media/image399.jpeg"/><Relationship Id="rId4" Type="http://schemas.openxmlformats.org/officeDocument/2006/relationships/image" Target="../media/image398.jpeg"/></Relationships>
</file>

<file path=ppt/slides/_rels/slide131.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05.jpeg"/><Relationship Id="rId5" Type="http://schemas.openxmlformats.org/officeDocument/2006/relationships/image" Target="../media/image404.jpeg"/><Relationship Id="rId4" Type="http://schemas.openxmlformats.org/officeDocument/2006/relationships/image" Target="../media/image403.jpeg"/></Relationships>
</file>

<file path=ppt/slides/_rels/slide133.xml.rels><?xml version="1.0" encoding="UTF-8" standalone="yes"?>
<Relationships xmlns="http://schemas.openxmlformats.org/package/2006/relationships"><Relationship Id="rId8" Type="http://schemas.openxmlformats.org/officeDocument/2006/relationships/image" Target="../media/image410.jpeg"/><Relationship Id="rId3" Type="http://schemas.openxmlformats.org/officeDocument/2006/relationships/image" Target="../media/image4.png"/><Relationship Id="rId7" Type="http://schemas.openxmlformats.org/officeDocument/2006/relationships/image" Target="../media/image409.jpe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408.jpeg"/><Relationship Id="rId5" Type="http://schemas.openxmlformats.org/officeDocument/2006/relationships/image" Target="../media/image407.jpeg"/><Relationship Id="rId4" Type="http://schemas.openxmlformats.org/officeDocument/2006/relationships/image" Target="../media/image406.jpeg"/></Relationships>
</file>

<file path=ppt/slides/_rels/slide134.xml.rels><?xml version="1.0" encoding="UTF-8" standalone="yes"?>
<Relationships xmlns="http://schemas.openxmlformats.org/package/2006/relationships"><Relationship Id="rId8" Type="http://schemas.openxmlformats.org/officeDocument/2006/relationships/image" Target="../media/image415.jpeg"/><Relationship Id="rId3" Type="http://schemas.openxmlformats.org/officeDocument/2006/relationships/image" Target="../media/image4.png"/><Relationship Id="rId7" Type="http://schemas.openxmlformats.org/officeDocument/2006/relationships/image" Target="../media/image414.jpe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413.jpeg"/><Relationship Id="rId11" Type="http://schemas.openxmlformats.org/officeDocument/2006/relationships/image" Target="../media/image418.jpeg"/><Relationship Id="rId5" Type="http://schemas.openxmlformats.org/officeDocument/2006/relationships/image" Target="../media/image412.jpeg"/><Relationship Id="rId10" Type="http://schemas.openxmlformats.org/officeDocument/2006/relationships/image" Target="../media/image417.jpeg"/><Relationship Id="rId4" Type="http://schemas.openxmlformats.org/officeDocument/2006/relationships/image" Target="../media/image411.jpeg"/><Relationship Id="rId9" Type="http://schemas.openxmlformats.org/officeDocument/2006/relationships/image" Target="../media/image416.jpeg"/></Relationships>
</file>

<file path=ppt/slides/_rels/slide135.xml.rels><?xml version="1.0" encoding="UTF-8" standalone="yes"?>
<Relationships xmlns="http://schemas.openxmlformats.org/package/2006/relationships"><Relationship Id="rId3" Type="http://schemas.openxmlformats.org/officeDocument/2006/relationships/image" Target="../media/image41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22.jpeg"/><Relationship Id="rId5" Type="http://schemas.openxmlformats.org/officeDocument/2006/relationships/image" Target="../media/image421.jpeg"/><Relationship Id="rId4" Type="http://schemas.openxmlformats.org/officeDocument/2006/relationships/image" Target="../media/image420.jpeg"/></Relationships>
</file>

<file path=ppt/slides/_rels/slide136.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26.jpeg"/><Relationship Id="rId5" Type="http://schemas.openxmlformats.org/officeDocument/2006/relationships/image" Target="../media/image425.png"/><Relationship Id="rId4" Type="http://schemas.openxmlformats.org/officeDocument/2006/relationships/image" Target="../media/image424.jpeg"/></Relationships>
</file>

<file path=ppt/slides/_rels/slide1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28.jpeg"/><Relationship Id="rId7" Type="http://schemas.openxmlformats.org/officeDocument/2006/relationships/image" Target="../media/image432.jpeg"/><Relationship Id="rId2" Type="http://schemas.openxmlformats.org/officeDocument/2006/relationships/image" Target="../media/image427.jpeg"/><Relationship Id="rId1" Type="http://schemas.openxmlformats.org/officeDocument/2006/relationships/slideLayout" Target="../slideLayouts/slideLayout7.xml"/><Relationship Id="rId6" Type="http://schemas.openxmlformats.org/officeDocument/2006/relationships/image" Target="../media/image431.jpeg"/><Relationship Id="rId5" Type="http://schemas.openxmlformats.org/officeDocument/2006/relationships/image" Target="../media/image430.jpeg"/><Relationship Id="rId4" Type="http://schemas.openxmlformats.org/officeDocument/2006/relationships/image" Target="../media/image429.jpeg"/></Relationships>
</file>

<file path=ppt/slides/_rels/slide138.xml.rels><?xml version="1.0" encoding="UTF-8" standalone="yes"?>
<Relationships xmlns="http://schemas.openxmlformats.org/package/2006/relationships"><Relationship Id="rId8" Type="http://schemas.openxmlformats.org/officeDocument/2006/relationships/image" Target="../media/image438.jpeg"/><Relationship Id="rId3" Type="http://schemas.openxmlformats.org/officeDocument/2006/relationships/image" Target="../media/image433.jpeg"/><Relationship Id="rId7" Type="http://schemas.openxmlformats.org/officeDocument/2006/relationships/image" Target="../media/image437.jpe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436.jpeg"/><Relationship Id="rId5" Type="http://schemas.openxmlformats.org/officeDocument/2006/relationships/image" Target="../media/image435.jpeg"/><Relationship Id="rId10" Type="http://schemas.openxmlformats.org/officeDocument/2006/relationships/image" Target="../media/image4.png"/><Relationship Id="rId4" Type="http://schemas.openxmlformats.org/officeDocument/2006/relationships/image" Target="../media/image434.jpeg"/><Relationship Id="rId9" Type="http://schemas.openxmlformats.org/officeDocument/2006/relationships/image" Target="../media/image439.jpeg"/></Relationships>
</file>

<file path=ppt/slides/_rels/slide139.xml.rels><?xml version="1.0" encoding="UTF-8" standalone="yes"?>
<Relationships xmlns="http://schemas.openxmlformats.org/package/2006/relationships"><Relationship Id="rId3" Type="http://schemas.openxmlformats.org/officeDocument/2006/relationships/image" Target="../media/image441.jpeg"/><Relationship Id="rId2" Type="http://schemas.openxmlformats.org/officeDocument/2006/relationships/image" Target="../media/image440.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410.jpeg"/><Relationship Id="rId4" Type="http://schemas.openxmlformats.org/officeDocument/2006/relationships/image" Target="../media/image442.jpeg"/></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68.jpeg"/></Relationships>
</file>

<file path=ppt/slides/_rels/slide140.xml.rels><?xml version="1.0" encoding="UTF-8" standalone="yes"?>
<Relationships xmlns="http://schemas.openxmlformats.org/package/2006/relationships"><Relationship Id="rId3" Type="http://schemas.openxmlformats.org/officeDocument/2006/relationships/image" Target="../media/image443.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45.jpeg"/><Relationship Id="rId4" Type="http://schemas.openxmlformats.org/officeDocument/2006/relationships/image" Target="../media/image444.jpeg"/></Relationships>
</file>

<file path=ppt/slides/_rels/slide141.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48.jpeg"/><Relationship Id="rId4" Type="http://schemas.openxmlformats.org/officeDocument/2006/relationships/image" Target="../media/image447.jpeg"/></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52.jpe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451.jpeg"/><Relationship Id="rId5" Type="http://schemas.openxmlformats.org/officeDocument/2006/relationships/image" Target="../media/image450.jpeg"/><Relationship Id="rId4" Type="http://schemas.openxmlformats.org/officeDocument/2006/relationships/image" Target="../media/image449.jpeg"/></Relationships>
</file>

<file path=ppt/slides/_rels/slide1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53.jpeg"/><Relationship Id="rId7" Type="http://schemas.openxmlformats.org/officeDocument/2006/relationships/image" Target="../media/image457.jpe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456.jpeg"/><Relationship Id="rId5" Type="http://schemas.openxmlformats.org/officeDocument/2006/relationships/image" Target="../media/image455.jpeg"/><Relationship Id="rId4" Type="http://schemas.openxmlformats.org/officeDocument/2006/relationships/image" Target="../media/image454.jpeg"/></Relationships>
</file>

<file path=ppt/slides/_rels/slide144.xml.rels><?xml version="1.0" encoding="UTF-8" standalone="yes"?>
<Relationships xmlns="http://schemas.openxmlformats.org/package/2006/relationships"><Relationship Id="rId8" Type="http://schemas.openxmlformats.org/officeDocument/2006/relationships/image" Target="../media/image462.jpeg"/><Relationship Id="rId3" Type="http://schemas.openxmlformats.org/officeDocument/2006/relationships/image" Target="../media/image4.png"/><Relationship Id="rId7" Type="http://schemas.openxmlformats.org/officeDocument/2006/relationships/image" Target="../media/image461.jpe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460.jpeg"/><Relationship Id="rId5" Type="http://schemas.openxmlformats.org/officeDocument/2006/relationships/image" Target="../media/image459.jpeg"/><Relationship Id="rId4" Type="http://schemas.openxmlformats.org/officeDocument/2006/relationships/image" Target="../media/image458.jpeg"/></Relationships>
</file>

<file path=ppt/slides/_rels/slide145.xml.rels><?xml version="1.0" encoding="UTF-8" standalone="yes"?>
<Relationships xmlns="http://schemas.openxmlformats.org/package/2006/relationships"><Relationship Id="rId3" Type="http://schemas.openxmlformats.org/officeDocument/2006/relationships/image" Target="../media/image464.jpeg"/><Relationship Id="rId2" Type="http://schemas.openxmlformats.org/officeDocument/2006/relationships/image" Target="../media/image463.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47.jpeg"/><Relationship Id="rId4" Type="http://schemas.openxmlformats.org/officeDocument/2006/relationships/image" Target="../media/image465.jpeg"/></Relationships>
</file>

<file path=ppt/slides/_rels/slide146.xml.rels><?xml version="1.0" encoding="UTF-8" standalone="yes"?>
<Relationships xmlns="http://schemas.openxmlformats.org/package/2006/relationships"><Relationship Id="rId8" Type="http://schemas.openxmlformats.org/officeDocument/2006/relationships/image" Target="../media/image468.jpeg"/><Relationship Id="rId3" Type="http://schemas.openxmlformats.org/officeDocument/2006/relationships/image" Target="../media/image4.png"/><Relationship Id="rId7" Type="http://schemas.openxmlformats.org/officeDocument/2006/relationships/image" Target="../media/image453.jpe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413.jpeg"/><Relationship Id="rId5" Type="http://schemas.openxmlformats.org/officeDocument/2006/relationships/image" Target="../media/image467.jpeg"/><Relationship Id="rId10" Type="http://schemas.openxmlformats.org/officeDocument/2006/relationships/image" Target="../media/image470.jpeg"/><Relationship Id="rId4" Type="http://schemas.openxmlformats.org/officeDocument/2006/relationships/image" Target="../media/image466.jpeg"/><Relationship Id="rId9" Type="http://schemas.openxmlformats.org/officeDocument/2006/relationships/image" Target="../media/image469.jpeg"/></Relationships>
</file>

<file path=ppt/slides/_rels/slide14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71.jpeg"/><Relationship Id="rId7" Type="http://schemas.openxmlformats.org/officeDocument/2006/relationships/image" Target="../media/image475.jpe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474.jpeg"/><Relationship Id="rId5" Type="http://schemas.openxmlformats.org/officeDocument/2006/relationships/image" Target="../media/image473.jpeg"/><Relationship Id="rId4" Type="http://schemas.openxmlformats.org/officeDocument/2006/relationships/image" Target="../media/image472.jpeg"/></Relationships>
</file>

<file path=ppt/slides/_rels/slide148.xml.rels><?xml version="1.0" encoding="UTF-8" standalone="yes"?>
<Relationships xmlns="http://schemas.openxmlformats.org/package/2006/relationships"><Relationship Id="rId8" Type="http://schemas.openxmlformats.org/officeDocument/2006/relationships/image" Target="../media/image480.jpeg"/><Relationship Id="rId3" Type="http://schemas.openxmlformats.org/officeDocument/2006/relationships/image" Target="../media/image476.jpeg"/><Relationship Id="rId7" Type="http://schemas.openxmlformats.org/officeDocument/2006/relationships/image" Target="../media/image479.jpeg"/><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image" Target="../media/image478.png"/><Relationship Id="rId5" Type="http://schemas.openxmlformats.org/officeDocument/2006/relationships/oleObject" Target="../embeddings/oleObject2.bin"/><Relationship Id="rId4" Type="http://schemas.openxmlformats.org/officeDocument/2006/relationships/image" Target="../media/image477.jpeg"/><Relationship Id="rId9" Type="http://schemas.openxmlformats.org/officeDocument/2006/relationships/image" Target="../media/image4.png"/></Relationships>
</file>

<file path=ppt/slides/_rels/slide149.xml.rels><?xml version="1.0" encoding="UTF-8" standalone="yes"?>
<Relationships xmlns="http://schemas.openxmlformats.org/package/2006/relationships"><Relationship Id="rId8" Type="http://schemas.openxmlformats.org/officeDocument/2006/relationships/image" Target="../media/image486.jpeg"/><Relationship Id="rId3" Type="http://schemas.openxmlformats.org/officeDocument/2006/relationships/image" Target="../media/image481.jpeg"/><Relationship Id="rId7" Type="http://schemas.openxmlformats.org/officeDocument/2006/relationships/image" Target="../media/image48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84.jpeg"/><Relationship Id="rId5" Type="http://schemas.openxmlformats.org/officeDocument/2006/relationships/image" Target="../media/image483.jpeg"/><Relationship Id="rId4" Type="http://schemas.openxmlformats.org/officeDocument/2006/relationships/image" Target="../media/image482.jpeg"/></Relationships>
</file>

<file path=ppt/slides/_rels/slide1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4.png"/><Relationship Id="rId7" Type="http://schemas.openxmlformats.org/officeDocument/2006/relationships/image" Target="../media/image7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s>
</file>

<file path=ppt/slides/_rels/slide150.xml.rels><?xml version="1.0" encoding="UTF-8" standalone="yes"?>
<Relationships xmlns="http://schemas.openxmlformats.org/package/2006/relationships"><Relationship Id="rId3" Type="http://schemas.openxmlformats.org/officeDocument/2006/relationships/image" Target="../media/image487.jpeg"/><Relationship Id="rId2" Type="http://schemas.openxmlformats.org/officeDocument/2006/relationships/notesSlide" Target="../notesSlides/notesSlide66.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488.jpeg"/></Relationships>
</file>

<file path=ppt/slides/_rels/slide151.xml.rels><?xml version="1.0" encoding="UTF-8" standalone="yes"?>
<Relationships xmlns="http://schemas.openxmlformats.org/package/2006/relationships"><Relationship Id="rId8" Type="http://schemas.openxmlformats.org/officeDocument/2006/relationships/image" Target="../media/image495.jpeg"/><Relationship Id="rId13" Type="http://schemas.openxmlformats.org/officeDocument/2006/relationships/image" Target="../media/image500.jpeg"/><Relationship Id="rId3" Type="http://schemas.openxmlformats.org/officeDocument/2006/relationships/image" Target="../media/image490.jpeg"/><Relationship Id="rId7" Type="http://schemas.openxmlformats.org/officeDocument/2006/relationships/image" Target="../media/image494.jpeg"/><Relationship Id="rId12" Type="http://schemas.openxmlformats.org/officeDocument/2006/relationships/image" Target="../media/image499.jpeg"/><Relationship Id="rId2" Type="http://schemas.openxmlformats.org/officeDocument/2006/relationships/image" Target="../media/image489.jpeg"/><Relationship Id="rId1" Type="http://schemas.openxmlformats.org/officeDocument/2006/relationships/slideLayout" Target="../slideLayouts/slideLayout13.xml"/><Relationship Id="rId6" Type="http://schemas.openxmlformats.org/officeDocument/2006/relationships/image" Target="../media/image493.jpeg"/><Relationship Id="rId11" Type="http://schemas.openxmlformats.org/officeDocument/2006/relationships/image" Target="../media/image498.jpeg"/><Relationship Id="rId5" Type="http://schemas.openxmlformats.org/officeDocument/2006/relationships/image" Target="../media/image492.jpeg"/><Relationship Id="rId10" Type="http://schemas.openxmlformats.org/officeDocument/2006/relationships/image" Target="../media/image497.jpeg"/><Relationship Id="rId4" Type="http://schemas.openxmlformats.org/officeDocument/2006/relationships/image" Target="../media/image491.jpeg"/><Relationship Id="rId9" Type="http://schemas.openxmlformats.org/officeDocument/2006/relationships/image" Target="../media/image496.jpeg"/><Relationship Id="rId14" Type="http://schemas.openxmlformats.org/officeDocument/2006/relationships/image" Target="../media/image4.png"/></Relationships>
</file>

<file path=ppt/slides/_rels/slide15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01.jpeg"/><Relationship Id="rId7" Type="http://schemas.openxmlformats.org/officeDocument/2006/relationships/image" Target="../media/image505.jpeg"/><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image" Target="../media/image504.jpeg"/><Relationship Id="rId5" Type="http://schemas.openxmlformats.org/officeDocument/2006/relationships/image" Target="../media/image503.jpeg"/><Relationship Id="rId4" Type="http://schemas.openxmlformats.org/officeDocument/2006/relationships/image" Target="../media/image502.jpeg"/></Relationships>
</file>

<file path=ppt/slides/_rels/slide153.xml.rels><?xml version="1.0" encoding="UTF-8" standalone="yes"?>
<Relationships xmlns="http://schemas.openxmlformats.org/package/2006/relationships"><Relationship Id="rId8" Type="http://schemas.openxmlformats.org/officeDocument/2006/relationships/image" Target="../media/image509.jpeg"/><Relationship Id="rId3" Type="http://schemas.openxmlformats.org/officeDocument/2006/relationships/image" Target="../media/image4.png"/><Relationship Id="rId7" Type="http://schemas.openxmlformats.org/officeDocument/2006/relationships/image" Target="../media/image488.jpe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508.jpeg"/><Relationship Id="rId5" Type="http://schemas.openxmlformats.org/officeDocument/2006/relationships/image" Target="../media/image507.jpeg"/><Relationship Id="rId4" Type="http://schemas.openxmlformats.org/officeDocument/2006/relationships/image" Target="../media/image506.jpeg"/></Relationships>
</file>

<file path=ppt/slides/_rels/slide154.xml.rels><?xml version="1.0" encoding="UTF-8" standalone="yes"?>
<Relationships xmlns="http://schemas.openxmlformats.org/package/2006/relationships"><Relationship Id="rId8" Type="http://schemas.openxmlformats.org/officeDocument/2006/relationships/image" Target="../media/image514.jpeg"/><Relationship Id="rId3" Type="http://schemas.openxmlformats.org/officeDocument/2006/relationships/image" Target="../media/image4.png"/><Relationship Id="rId7" Type="http://schemas.openxmlformats.org/officeDocument/2006/relationships/image" Target="../media/image513.jpe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512.jpeg"/><Relationship Id="rId5" Type="http://schemas.openxmlformats.org/officeDocument/2006/relationships/image" Target="../media/image511.jpeg"/><Relationship Id="rId4" Type="http://schemas.openxmlformats.org/officeDocument/2006/relationships/image" Target="../media/image510.jpeg"/></Relationships>
</file>

<file path=ppt/slides/_rels/slide155.xml.rels><?xml version="1.0" encoding="UTF-8" standalone="yes"?>
<Relationships xmlns="http://schemas.openxmlformats.org/package/2006/relationships"><Relationship Id="rId3" Type="http://schemas.openxmlformats.org/officeDocument/2006/relationships/image" Target="../media/image516.jpeg"/><Relationship Id="rId2" Type="http://schemas.openxmlformats.org/officeDocument/2006/relationships/image" Target="../media/image515.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0.jpe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519.jpeg"/><Relationship Id="rId5" Type="http://schemas.openxmlformats.org/officeDocument/2006/relationships/image" Target="../media/image518.jpeg"/><Relationship Id="rId4" Type="http://schemas.openxmlformats.org/officeDocument/2006/relationships/image" Target="../media/image517.jpeg"/></Relationships>
</file>

<file path=ppt/slides/_rels/slide157.xml.rels><?xml version="1.0" encoding="UTF-8" standalone="yes"?>
<Relationships xmlns="http://schemas.openxmlformats.org/package/2006/relationships"><Relationship Id="rId3" Type="http://schemas.openxmlformats.org/officeDocument/2006/relationships/image" Target="../media/image521.jpe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524.jpeg"/><Relationship Id="rId5" Type="http://schemas.openxmlformats.org/officeDocument/2006/relationships/image" Target="../media/image523.jpeg"/><Relationship Id="rId4" Type="http://schemas.openxmlformats.org/officeDocument/2006/relationships/image" Target="../media/image522.jpeg"/></Relationships>
</file>

<file path=ppt/slides/_rels/slide158.xml.rels><?xml version="1.0" encoding="UTF-8" standalone="yes"?>
<Relationships xmlns="http://schemas.openxmlformats.org/package/2006/relationships"><Relationship Id="rId3" Type="http://schemas.openxmlformats.org/officeDocument/2006/relationships/image" Target="../media/image525.jpe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526.jpeg"/></Relationships>
</file>

<file path=ppt/slides/_rels/slide159.xml.rels><?xml version="1.0" encoding="UTF-8" standalone="yes"?>
<Relationships xmlns="http://schemas.openxmlformats.org/package/2006/relationships"><Relationship Id="rId3" Type="http://schemas.openxmlformats.org/officeDocument/2006/relationships/image" Target="../media/image528.jpeg"/><Relationship Id="rId2" Type="http://schemas.openxmlformats.org/officeDocument/2006/relationships/image" Target="../media/image527.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80.jpeg"/></Relationships>
</file>

<file path=ppt/slides/_rels/slide1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4.png"/><Relationship Id="rId7"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16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29.jpeg"/><Relationship Id="rId7" Type="http://schemas.openxmlformats.org/officeDocument/2006/relationships/image" Target="../media/image533.jpeg"/><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image" Target="../media/image532.jpeg"/><Relationship Id="rId5" Type="http://schemas.openxmlformats.org/officeDocument/2006/relationships/image" Target="../media/image531.jpeg"/><Relationship Id="rId4" Type="http://schemas.openxmlformats.org/officeDocument/2006/relationships/image" Target="../media/image530.jpeg"/></Relationships>
</file>

<file path=ppt/slides/_rels/slide161.xml.rels><?xml version="1.0" encoding="UTF-8" standalone="yes"?>
<Relationships xmlns="http://schemas.openxmlformats.org/package/2006/relationships"><Relationship Id="rId8" Type="http://schemas.openxmlformats.org/officeDocument/2006/relationships/image" Target="../media/image538.jpeg"/><Relationship Id="rId3" Type="http://schemas.openxmlformats.org/officeDocument/2006/relationships/image" Target="../media/image4.png"/><Relationship Id="rId7" Type="http://schemas.openxmlformats.org/officeDocument/2006/relationships/image" Target="../media/image537.jpeg"/><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536.jpeg"/><Relationship Id="rId5" Type="http://schemas.openxmlformats.org/officeDocument/2006/relationships/image" Target="../media/image535.jpeg"/><Relationship Id="rId4" Type="http://schemas.openxmlformats.org/officeDocument/2006/relationships/image" Target="../media/image534.jpeg"/><Relationship Id="rId9" Type="http://schemas.openxmlformats.org/officeDocument/2006/relationships/image" Target="../media/image539.jpeg"/></Relationships>
</file>

<file path=ppt/slides/_rels/slide162.xml.rels><?xml version="1.0" encoding="UTF-8" standalone="yes"?>
<Relationships xmlns="http://schemas.openxmlformats.org/package/2006/relationships"><Relationship Id="rId8" Type="http://schemas.openxmlformats.org/officeDocument/2006/relationships/image" Target="../media/image542.jpeg"/><Relationship Id="rId3" Type="http://schemas.openxmlformats.org/officeDocument/2006/relationships/image" Target="../media/image4.png"/><Relationship Id="rId7" Type="http://schemas.openxmlformats.org/officeDocument/2006/relationships/image" Target="../media/image532.jpeg"/><Relationship Id="rId12" Type="http://schemas.openxmlformats.org/officeDocument/2006/relationships/image" Target="../media/image546.jpeg"/><Relationship Id="rId2" Type="http://schemas.openxmlformats.org/officeDocument/2006/relationships/notesSlide" Target="../notesSlides/notesSlide73.xml"/><Relationship Id="rId1" Type="http://schemas.openxmlformats.org/officeDocument/2006/relationships/slideLayout" Target="../slideLayouts/slideLayout13.xml"/><Relationship Id="rId6" Type="http://schemas.openxmlformats.org/officeDocument/2006/relationships/image" Target="../media/image537.jpeg"/><Relationship Id="rId11" Type="http://schemas.openxmlformats.org/officeDocument/2006/relationships/image" Target="../media/image545.jpeg"/><Relationship Id="rId5" Type="http://schemas.openxmlformats.org/officeDocument/2006/relationships/image" Target="../media/image541.jpeg"/><Relationship Id="rId10" Type="http://schemas.openxmlformats.org/officeDocument/2006/relationships/image" Target="../media/image544.jpeg"/><Relationship Id="rId4" Type="http://schemas.openxmlformats.org/officeDocument/2006/relationships/image" Target="../media/image540.jpeg"/><Relationship Id="rId9" Type="http://schemas.openxmlformats.org/officeDocument/2006/relationships/image" Target="../media/image543.jpeg"/></Relationships>
</file>

<file path=ppt/slides/_rels/slide163.xml.rels><?xml version="1.0" encoding="UTF-8" standalone="yes"?>
<Relationships xmlns="http://schemas.openxmlformats.org/package/2006/relationships"><Relationship Id="rId8" Type="http://schemas.openxmlformats.org/officeDocument/2006/relationships/image" Target="../media/image552.jpeg"/><Relationship Id="rId3" Type="http://schemas.openxmlformats.org/officeDocument/2006/relationships/image" Target="../media/image547.jpeg"/><Relationship Id="rId7" Type="http://schemas.openxmlformats.org/officeDocument/2006/relationships/image" Target="../media/image551.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50.jpeg"/><Relationship Id="rId5" Type="http://schemas.openxmlformats.org/officeDocument/2006/relationships/image" Target="../media/image549.jpeg"/><Relationship Id="rId10" Type="http://schemas.openxmlformats.org/officeDocument/2006/relationships/image" Target="../media/image554.jpeg"/><Relationship Id="rId4" Type="http://schemas.openxmlformats.org/officeDocument/2006/relationships/image" Target="../media/image548.jpeg"/><Relationship Id="rId9" Type="http://schemas.openxmlformats.org/officeDocument/2006/relationships/image" Target="../media/image553.jpeg"/></Relationships>
</file>

<file path=ppt/slides/_rels/slide164.xml.rels><?xml version="1.0" encoding="UTF-8" standalone="yes"?>
<Relationships xmlns="http://schemas.openxmlformats.org/package/2006/relationships"><Relationship Id="rId8" Type="http://schemas.openxmlformats.org/officeDocument/2006/relationships/image" Target="../media/image559.jpeg"/><Relationship Id="rId3" Type="http://schemas.openxmlformats.org/officeDocument/2006/relationships/image" Target="../media/image4.png"/><Relationship Id="rId7" Type="http://schemas.openxmlformats.org/officeDocument/2006/relationships/image" Target="../media/image558.jpe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557.jpeg"/><Relationship Id="rId5" Type="http://schemas.openxmlformats.org/officeDocument/2006/relationships/image" Target="../media/image556.jpeg"/><Relationship Id="rId10" Type="http://schemas.openxmlformats.org/officeDocument/2006/relationships/image" Target="../media/image561.jpeg"/><Relationship Id="rId4" Type="http://schemas.openxmlformats.org/officeDocument/2006/relationships/image" Target="../media/image555.jpeg"/><Relationship Id="rId9" Type="http://schemas.openxmlformats.org/officeDocument/2006/relationships/image" Target="../media/image560.jpeg"/></Relationships>
</file>

<file path=ppt/slides/_rels/slide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image" Target="../media/image564.jpeg"/><Relationship Id="rId5" Type="http://schemas.openxmlformats.org/officeDocument/2006/relationships/image" Target="../media/image563.jpeg"/><Relationship Id="rId4" Type="http://schemas.openxmlformats.org/officeDocument/2006/relationships/image" Target="../media/image562.jpeg"/></Relationships>
</file>

<file path=ppt/slides/_rels/slide166.xml.rels><?xml version="1.0" encoding="UTF-8" standalone="yes"?>
<Relationships xmlns="http://schemas.openxmlformats.org/package/2006/relationships"><Relationship Id="rId3" Type="http://schemas.openxmlformats.org/officeDocument/2006/relationships/image" Target="../media/image56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66.jpeg"/></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69.jpe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479.jpeg"/><Relationship Id="rId5" Type="http://schemas.openxmlformats.org/officeDocument/2006/relationships/image" Target="../media/image568.jpeg"/><Relationship Id="rId4" Type="http://schemas.openxmlformats.org/officeDocument/2006/relationships/image" Target="../media/image567.jpeg"/></Relationships>
</file>

<file path=ppt/slides/_rels/slide168.xml.rels><?xml version="1.0" encoding="UTF-8" standalone="yes"?>
<Relationships xmlns="http://schemas.openxmlformats.org/package/2006/relationships"><Relationship Id="rId3" Type="http://schemas.openxmlformats.org/officeDocument/2006/relationships/image" Target="../media/image570.jpeg"/><Relationship Id="rId2" Type="http://schemas.openxmlformats.org/officeDocument/2006/relationships/notesSlide" Target="../notesSlides/notesSlide77.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72.jpeg"/><Relationship Id="rId4" Type="http://schemas.openxmlformats.org/officeDocument/2006/relationships/image" Target="../media/image571.jpeg"/></Relationships>
</file>

<file path=ppt/slides/_rels/slide16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76.jpeg"/><Relationship Id="rId2" Type="http://schemas.openxmlformats.org/officeDocument/2006/relationships/notesSlide" Target="../notesSlides/notesSlide78.xml"/><Relationship Id="rId1" Type="http://schemas.openxmlformats.org/officeDocument/2006/relationships/slideLayout" Target="../slideLayouts/slideLayout13.xml"/><Relationship Id="rId6" Type="http://schemas.openxmlformats.org/officeDocument/2006/relationships/image" Target="../media/image575.jpeg"/><Relationship Id="rId5" Type="http://schemas.openxmlformats.org/officeDocument/2006/relationships/image" Target="../media/image574.jpeg"/><Relationship Id="rId4" Type="http://schemas.openxmlformats.org/officeDocument/2006/relationships/image" Target="../media/image573.jpeg"/></Relationships>
</file>

<file path=ppt/slides/_rels/slide17.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90.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70.xml.rels><?xml version="1.0" encoding="UTF-8" standalone="yes"?>
<Relationships xmlns="http://schemas.openxmlformats.org/package/2006/relationships"><Relationship Id="rId3" Type="http://schemas.openxmlformats.org/officeDocument/2006/relationships/image" Target="../media/image578.jpeg"/><Relationship Id="rId2" Type="http://schemas.openxmlformats.org/officeDocument/2006/relationships/image" Target="../media/image577.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79.jpeg"/></Relationships>
</file>

<file path=ppt/slides/_rels/slide171.xml.rels><?xml version="1.0" encoding="UTF-8" standalone="yes"?>
<Relationships xmlns="http://schemas.openxmlformats.org/package/2006/relationships"><Relationship Id="rId3" Type="http://schemas.openxmlformats.org/officeDocument/2006/relationships/image" Target="../media/image580.jpe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81.jpeg"/></Relationships>
</file>

<file path=ppt/slides/_rels/slide172.xml.rels><?xml version="1.0" encoding="UTF-8" standalone="yes"?>
<Relationships xmlns="http://schemas.openxmlformats.org/package/2006/relationships"><Relationship Id="rId3" Type="http://schemas.openxmlformats.org/officeDocument/2006/relationships/image" Target="../media/image583.jpeg"/><Relationship Id="rId2" Type="http://schemas.openxmlformats.org/officeDocument/2006/relationships/image" Target="../media/image58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3.xml.rels><?xml version="1.0" encoding="UTF-8" standalone="yes"?>
<Relationships xmlns="http://schemas.openxmlformats.org/package/2006/relationships"><Relationship Id="rId3" Type="http://schemas.openxmlformats.org/officeDocument/2006/relationships/image" Target="../media/image584.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85.jpeg"/></Relationships>
</file>

<file path=ppt/slides/_rels/slide174.xml.rels><?xml version="1.0" encoding="UTF-8" standalone="yes"?>
<Relationships xmlns="http://schemas.openxmlformats.org/package/2006/relationships"><Relationship Id="rId3" Type="http://schemas.openxmlformats.org/officeDocument/2006/relationships/image" Target="../media/image586.jpeg"/><Relationship Id="rId7" Type="http://schemas.openxmlformats.org/officeDocument/2006/relationships/image" Target="../media/image590.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89.jpeg"/><Relationship Id="rId5" Type="http://schemas.openxmlformats.org/officeDocument/2006/relationships/image" Target="../media/image588.jpeg"/><Relationship Id="rId4" Type="http://schemas.openxmlformats.org/officeDocument/2006/relationships/image" Target="../media/image587.jpeg"/></Relationships>
</file>

<file path=ppt/slides/_rels/slide175.xml.rels><?xml version="1.0" encoding="UTF-8" standalone="yes"?>
<Relationships xmlns="http://schemas.openxmlformats.org/package/2006/relationships"><Relationship Id="rId3" Type="http://schemas.openxmlformats.org/officeDocument/2006/relationships/image" Target="../media/image592.wmf"/><Relationship Id="rId2" Type="http://schemas.openxmlformats.org/officeDocument/2006/relationships/image" Target="../media/image59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93.jpeg"/></Relationships>
</file>

<file path=ppt/slides/_rels/slide176.xml.rels><?xml version="1.0" encoding="UTF-8" standalone="yes"?>
<Relationships xmlns="http://schemas.openxmlformats.org/package/2006/relationships"><Relationship Id="rId3" Type="http://schemas.openxmlformats.org/officeDocument/2006/relationships/image" Target="../media/image595.jpeg"/><Relationship Id="rId2" Type="http://schemas.openxmlformats.org/officeDocument/2006/relationships/image" Target="../media/image594.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96.jpeg"/></Relationships>
</file>

<file path=ppt/slides/_rels/slide17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00.jpeg"/><Relationship Id="rId2" Type="http://schemas.openxmlformats.org/officeDocument/2006/relationships/notesSlide" Target="../notesSlides/notesSlide80.xml"/><Relationship Id="rId1" Type="http://schemas.openxmlformats.org/officeDocument/2006/relationships/slideLayout" Target="../slideLayouts/slideLayout13.xml"/><Relationship Id="rId6" Type="http://schemas.openxmlformats.org/officeDocument/2006/relationships/image" Target="../media/image599.jpeg"/><Relationship Id="rId5" Type="http://schemas.openxmlformats.org/officeDocument/2006/relationships/image" Target="../media/image598.jpeg"/><Relationship Id="rId4" Type="http://schemas.openxmlformats.org/officeDocument/2006/relationships/image" Target="../media/image597.jpeg"/></Relationships>
</file>

<file path=ppt/slides/_rels/slide17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04.jpeg"/><Relationship Id="rId2" Type="http://schemas.openxmlformats.org/officeDocument/2006/relationships/notesSlide" Target="../notesSlides/notesSlide81.xml"/><Relationship Id="rId1" Type="http://schemas.openxmlformats.org/officeDocument/2006/relationships/slideLayout" Target="../slideLayouts/slideLayout16.xml"/><Relationship Id="rId6" Type="http://schemas.openxmlformats.org/officeDocument/2006/relationships/image" Target="../media/image603.jpeg"/><Relationship Id="rId5" Type="http://schemas.openxmlformats.org/officeDocument/2006/relationships/image" Target="../media/image602.jpeg"/><Relationship Id="rId4" Type="http://schemas.openxmlformats.org/officeDocument/2006/relationships/image" Target="../media/image601.jpeg"/></Relationships>
</file>

<file path=ppt/slides/_rels/slide179.xml.rels><?xml version="1.0" encoding="UTF-8" standalone="yes"?>
<Relationships xmlns="http://schemas.openxmlformats.org/package/2006/relationships"><Relationship Id="rId3" Type="http://schemas.openxmlformats.org/officeDocument/2006/relationships/image" Target="../media/image606.jpeg"/><Relationship Id="rId2" Type="http://schemas.openxmlformats.org/officeDocument/2006/relationships/image" Target="../media/image60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07.jpeg"/></Relationships>
</file>

<file path=ppt/slides/_rels/slide1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180.xml.rels><?xml version="1.0" encoding="UTF-8" standalone="yes"?>
<Relationships xmlns="http://schemas.openxmlformats.org/package/2006/relationships"><Relationship Id="rId3" Type="http://schemas.openxmlformats.org/officeDocument/2006/relationships/image" Target="../media/image609.jpeg"/><Relationship Id="rId2" Type="http://schemas.openxmlformats.org/officeDocument/2006/relationships/image" Target="../media/image608.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10.jpeg"/></Relationships>
</file>

<file path=ppt/slides/_rels/slide181.xml.rels><?xml version="1.0" encoding="UTF-8" standalone="yes"?>
<Relationships xmlns="http://schemas.openxmlformats.org/package/2006/relationships"><Relationship Id="rId8" Type="http://schemas.openxmlformats.org/officeDocument/2006/relationships/image" Target="../media/image615.jpeg"/><Relationship Id="rId3" Type="http://schemas.openxmlformats.org/officeDocument/2006/relationships/image" Target="../media/image605.jpeg"/><Relationship Id="rId7" Type="http://schemas.openxmlformats.org/officeDocument/2006/relationships/image" Target="../media/image614.jpeg"/><Relationship Id="rId2" Type="http://schemas.openxmlformats.org/officeDocument/2006/relationships/notesSlide" Target="../notesSlides/notesSlide82.xml"/><Relationship Id="rId1" Type="http://schemas.openxmlformats.org/officeDocument/2006/relationships/slideLayout" Target="../slideLayouts/slideLayout13.xml"/><Relationship Id="rId6" Type="http://schemas.openxmlformats.org/officeDocument/2006/relationships/image" Target="../media/image613.jpeg"/><Relationship Id="rId5" Type="http://schemas.openxmlformats.org/officeDocument/2006/relationships/image" Target="../media/image612.jpeg"/><Relationship Id="rId4" Type="http://schemas.openxmlformats.org/officeDocument/2006/relationships/image" Target="../media/image611.jpeg"/><Relationship Id="rId9" Type="http://schemas.openxmlformats.org/officeDocument/2006/relationships/image" Target="../media/image4.png"/></Relationships>
</file>

<file path=ppt/slides/_rels/slide18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16.jpeg"/><Relationship Id="rId7" Type="http://schemas.openxmlformats.org/officeDocument/2006/relationships/image" Target="../media/image620.jpeg"/><Relationship Id="rId2" Type="http://schemas.openxmlformats.org/officeDocument/2006/relationships/notesSlide" Target="../notesSlides/notesSlide83.xml"/><Relationship Id="rId1" Type="http://schemas.openxmlformats.org/officeDocument/2006/relationships/slideLayout" Target="../slideLayouts/slideLayout13.xml"/><Relationship Id="rId6" Type="http://schemas.openxmlformats.org/officeDocument/2006/relationships/image" Target="../media/image619.jpeg"/><Relationship Id="rId5" Type="http://schemas.openxmlformats.org/officeDocument/2006/relationships/image" Target="../media/image618.jpeg"/><Relationship Id="rId4" Type="http://schemas.openxmlformats.org/officeDocument/2006/relationships/image" Target="../media/image617.jpeg"/></Relationships>
</file>

<file path=ppt/slides/_rels/slide183.xml.rels><?xml version="1.0" encoding="UTF-8" standalone="yes"?>
<Relationships xmlns="http://schemas.openxmlformats.org/package/2006/relationships"><Relationship Id="rId3" Type="http://schemas.openxmlformats.org/officeDocument/2006/relationships/image" Target="../media/image622.jpeg"/><Relationship Id="rId2" Type="http://schemas.openxmlformats.org/officeDocument/2006/relationships/image" Target="../media/image621.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624.jpeg"/><Relationship Id="rId4" Type="http://schemas.openxmlformats.org/officeDocument/2006/relationships/image" Target="../media/image623.jpeg"/></Relationships>
</file>

<file path=ppt/slides/_rels/slide184.xml.rels><?xml version="1.0" encoding="UTF-8" standalone="yes"?>
<Relationships xmlns="http://schemas.openxmlformats.org/package/2006/relationships"><Relationship Id="rId3" Type="http://schemas.openxmlformats.org/officeDocument/2006/relationships/image" Target="../media/image62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26.jpeg"/></Relationships>
</file>

<file path=ppt/slides/_rels/slide185.xml.rels><?xml version="1.0" encoding="UTF-8" standalone="yes"?>
<Relationships xmlns="http://schemas.openxmlformats.org/package/2006/relationships"><Relationship Id="rId3" Type="http://schemas.openxmlformats.org/officeDocument/2006/relationships/image" Target="../media/image627.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30.jpeg"/><Relationship Id="rId5" Type="http://schemas.openxmlformats.org/officeDocument/2006/relationships/image" Target="../media/image629.jpeg"/><Relationship Id="rId4" Type="http://schemas.openxmlformats.org/officeDocument/2006/relationships/image" Target="../media/image628.jpeg"/></Relationships>
</file>

<file path=ppt/slides/_rels/slide186.xml.rels><?xml version="1.0" encoding="UTF-8" standalone="yes"?>
<Relationships xmlns="http://schemas.openxmlformats.org/package/2006/relationships"><Relationship Id="rId3" Type="http://schemas.openxmlformats.org/officeDocument/2006/relationships/image" Target="../media/image631.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32.jpeg"/></Relationships>
</file>

<file path=ppt/slides/_rels/slide187.xml.rels><?xml version="1.0" encoding="UTF-8" standalone="yes"?>
<Relationships xmlns="http://schemas.openxmlformats.org/package/2006/relationships"><Relationship Id="rId3" Type="http://schemas.openxmlformats.org/officeDocument/2006/relationships/image" Target="../media/image63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36.jpeg"/><Relationship Id="rId5" Type="http://schemas.openxmlformats.org/officeDocument/2006/relationships/image" Target="../media/image635.jpeg"/><Relationship Id="rId4" Type="http://schemas.openxmlformats.org/officeDocument/2006/relationships/image" Target="../media/image634.jpeg"/></Relationships>
</file>

<file path=ppt/slides/_rels/slide188.xml.rels><?xml version="1.0" encoding="UTF-8" standalone="yes"?>
<Relationships xmlns="http://schemas.openxmlformats.org/package/2006/relationships"><Relationship Id="rId3" Type="http://schemas.openxmlformats.org/officeDocument/2006/relationships/image" Target="../media/image638.jpeg"/><Relationship Id="rId2" Type="http://schemas.openxmlformats.org/officeDocument/2006/relationships/image" Target="../media/image637.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39.jpeg"/></Relationships>
</file>

<file path=ppt/slides/_rels/slide189.xml.rels><?xml version="1.0" encoding="UTF-8" standalone="yes"?>
<Relationships xmlns="http://schemas.openxmlformats.org/package/2006/relationships"><Relationship Id="rId8" Type="http://schemas.openxmlformats.org/officeDocument/2006/relationships/image" Target="../media/image645.jpeg"/><Relationship Id="rId3" Type="http://schemas.openxmlformats.org/officeDocument/2006/relationships/image" Target="../media/image640.jpeg"/><Relationship Id="rId7" Type="http://schemas.openxmlformats.org/officeDocument/2006/relationships/image" Target="../media/image64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43.jpeg"/><Relationship Id="rId5" Type="http://schemas.openxmlformats.org/officeDocument/2006/relationships/image" Target="../media/image642.jpeg"/><Relationship Id="rId4" Type="http://schemas.openxmlformats.org/officeDocument/2006/relationships/image" Target="../media/image641.jpeg"/><Relationship Id="rId9" Type="http://schemas.openxmlformats.org/officeDocument/2006/relationships/image" Target="../media/image646.jpeg"/></Relationships>
</file>

<file path=ppt/slides/_rels/slide1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190.xml.rels><?xml version="1.0" encoding="UTF-8" standalone="yes"?>
<Relationships xmlns="http://schemas.openxmlformats.org/package/2006/relationships"><Relationship Id="rId8" Type="http://schemas.openxmlformats.org/officeDocument/2006/relationships/image" Target="../media/image651.jpeg"/><Relationship Id="rId3" Type="http://schemas.openxmlformats.org/officeDocument/2006/relationships/image" Target="../media/image4.png"/><Relationship Id="rId7" Type="http://schemas.openxmlformats.org/officeDocument/2006/relationships/image" Target="../media/image650.jpeg"/><Relationship Id="rId2" Type="http://schemas.openxmlformats.org/officeDocument/2006/relationships/notesSlide" Target="../notesSlides/notesSlide84.xml"/><Relationship Id="rId1" Type="http://schemas.openxmlformats.org/officeDocument/2006/relationships/slideLayout" Target="../slideLayouts/slideLayout13.xml"/><Relationship Id="rId6" Type="http://schemas.openxmlformats.org/officeDocument/2006/relationships/image" Target="../media/image649.jpeg"/><Relationship Id="rId5" Type="http://schemas.openxmlformats.org/officeDocument/2006/relationships/image" Target="../media/image648.jpeg"/><Relationship Id="rId4" Type="http://schemas.openxmlformats.org/officeDocument/2006/relationships/image" Target="../media/image647.jpeg"/></Relationships>
</file>

<file path=ppt/slides/_rels/slide191.xml.rels><?xml version="1.0" encoding="UTF-8" standalone="yes"?>
<Relationships xmlns="http://schemas.openxmlformats.org/package/2006/relationships"><Relationship Id="rId3" Type="http://schemas.openxmlformats.org/officeDocument/2006/relationships/image" Target="../media/image65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54.jpeg"/><Relationship Id="rId4" Type="http://schemas.openxmlformats.org/officeDocument/2006/relationships/image" Target="../media/image653.jpeg"/></Relationships>
</file>

<file path=ppt/slides/_rels/slide19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58.jpeg"/><Relationship Id="rId2" Type="http://schemas.openxmlformats.org/officeDocument/2006/relationships/notesSlide" Target="../notesSlides/notesSlide85.xml"/><Relationship Id="rId1" Type="http://schemas.openxmlformats.org/officeDocument/2006/relationships/slideLayout" Target="../slideLayouts/slideLayout13.xml"/><Relationship Id="rId6" Type="http://schemas.openxmlformats.org/officeDocument/2006/relationships/image" Target="../media/image657.jpeg"/><Relationship Id="rId5" Type="http://schemas.openxmlformats.org/officeDocument/2006/relationships/image" Target="../media/image656.jpeg"/><Relationship Id="rId4" Type="http://schemas.openxmlformats.org/officeDocument/2006/relationships/image" Target="../media/image655.jpeg"/></Relationships>
</file>

<file path=ppt/slides/_rels/slide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9.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0.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661.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66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64.jpeg"/><Relationship Id="rId4" Type="http://schemas.openxmlformats.org/officeDocument/2006/relationships/image" Target="../media/image663.jpeg"/></Relationships>
</file>

<file path=ppt/slides/_rels/slide197.xml.rels><?xml version="1.0" encoding="UTF-8" standalone="yes"?>
<Relationships xmlns="http://schemas.openxmlformats.org/package/2006/relationships"><Relationship Id="rId8" Type="http://schemas.openxmlformats.org/officeDocument/2006/relationships/image" Target="../media/image669.jpeg"/><Relationship Id="rId3" Type="http://schemas.openxmlformats.org/officeDocument/2006/relationships/image" Target="../media/image4.png"/><Relationship Id="rId7" Type="http://schemas.openxmlformats.org/officeDocument/2006/relationships/image" Target="../media/image668.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667.png"/><Relationship Id="rId5" Type="http://schemas.openxmlformats.org/officeDocument/2006/relationships/image" Target="../media/image666.png"/><Relationship Id="rId4" Type="http://schemas.openxmlformats.org/officeDocument/2006/relationships/image" Target="../media/image665.jpeg"/><Relationship Id="rId9" Type="http://schemas.openxmlformats.org/officeDocument/2006/relationships/image" Target="../media/image670.jpeg"/></Relationships>
</file>

<file path=ppt/slides/_rels/slide198.xml.rels><?xml version="1.0" encoding="UTF-8" standalone="yes"?>
<Relationships xmlns="http://schemas.openxmlformats.org/package/2006/relationships"><Relationship Id="rId3" Type="http://schemas.openxmlformats.org/officeDocument/2006/relationships/image" Target="../media/image671.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73.jpeg"/><Relationship Id="rId4" Type="http://schemas.openxmlformats.org/officeDocument/2006/relationships/image" Target="../media/image672.jpeg"/></Relationships>
</file>

<file path=ppt/slides/_rels/slide199.xml.rels><?xml version="1.0" encoding="UTF-8" standalone="yes"?>
<Relationships xmlns="http://schemas.openxmlformats.org/package/2006/relationships"><Relationship Id="rId3" Type="http://schemas.openxmlformats.org/officeDocument/2006/relationships/image" Target="../media/image675.jpeg"/><Relationship Id="rId2" Type="http://schemas.openxmlformats.org/officeDocument/2006/relationships/image" Target="../media/image674.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4.png"/><Relationship Id="rId7" Type="http://schemas.openxmlformats.org/officeDocument/2006/relationships/image" Target="../media/image103.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02.jpeg"/><Relationship Id="rId5" Type="http://schemas.openxmlformats.org/officeDocument/2006/relationships/image" Target="../media/image10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s>
</file>

<file path=ppt/slides/_rels/slide200.xml.rels><?xml version="1.0" encoding="UTF-8" standalone="yes"?>
<Relationships xmlns="http://schemas.openxmlformats.org/package/2006/relationships"><Relationship Id="rId3" Type="http://schemas.openxmlformats.org/officeDocument/2006/relationships/image" Target="../media/image677.jpeg"/><Relationship Id="rId2" Type="http://schemas.openxmlformats.org/officeDocument/2006/relationships/image" Target="../media/image676.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78.jpeg"/></Relationships>
</file>

<file path=ppt/slides/_rels/slide201.xml.rels><?xml version="1.0" encoding="UTF-8" standalone="yes"?>
<Relationships xmlns="http://schemas.openxmlformats.org/package/2006/relationships"><Relationship Id="rId3" Type="http://schemas.openxmlformats.org/officeDocument/2006/relationships/image" Target="../media/image67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82.jpeg"/><Relationship Id="rId5" Type="http://schemas.openxmlformats.org/officeDocument/2006/relationships/image" Target="../media/image681.jpeg"/><Relationship Id="rId4" Type="http://schemas.openxmlformats.org/officeDocument/2006/relationships/image" Target="../media/image680.jpeg"/></Relationships>
</file>

<file path=ppt/slides/_rels/slide2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13.xml"/><Relationship Id="rId6" Type="http://schemas.openxmlformats.org/officeDocument/2006/relationships/image" Target="../media/image685.jpeg"/><Relationship Id="rId5" Type="http://schemas.openxmlformats.org/officeDocument/2006/relationships/image" Target="../media/image684.jpeg"/><Relationship Id="rId4" Type="http://schemas.openxmlformats.org/officeDocument/2006/relationships/image" Target="../media/image683.jpeg"/></Relationships>
</file>

<file path=ppt/slides/_rels/slide203.xml.rels><?xml version="1.0" encoding="UTF-8" standalone="yes"?>
<Relationships xmlns="http://schemas.openxmlformats.org/package/2006/relationships"><Relationship Id="rId3" Type="http://schemas.openxmlformats.org/officeDocument/2006/relationships/image" Target="../media/image686.jpeg"/><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09.jpeg"/><Relationship Id="rId4" Type="http://schemas.openxmlformats.org/officeDocument/2006/relationships/image" Target="../media/image108.jpeg"/></Relationships>
</file>

<file path=ppt/slides/_rels/slide2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110.jpeg"/></Relationships>
</file>

<file path=ppt/slides/_rels/slide2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115.jpeg"/><Relationship Id="rId4" Type="http://schemas.openxmlformats.org/officeDocument/2006/relationships/image" Target="../media/image114.jpeg"/></Relationships>
</file>

<file path=ppt/slides/_rels/slide26.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12.jpeg"/><Relationship Id="rId7" Type="http://schemas.openxmlformats.org/officeDocument/2006/relationships/image" Target="../media/image113.jpeg"/><Relationship Id="rId12" Type="http://schemas.openxmlformats.org/officeDocument/2006/relationships/image" Target="../media/image4.png"/><Relationship Id="rId2" Type="http://schemas.openxmlformats.org/officeDocument/2006/relationships/image" Target="../media/image116.jpeg"/><Relationship Id="rId1" Type="http://schemas.openxmlformats.org/officeDocument/2006/relationships/slideLayout" Target="../slideLayouts/slideLayout13.xml"/><Relationship Id="rId6" Type="http://schemas.openxmlformats.org/officeDocument/2006/relationships/image" Target="../media/image118.jpeg"/><Relationship Id="rId11" Type="http://schemas.openxmlformats.org/officeDocument/2006/relationships/image" Target="../media/image121.jpeg"/><Relationship Id="rId5" Type="http://schemas.openxmlformats.org/officeDocument/2006/relationships/image" Target="../media/image117.jpeg"/><Relationship Id="rId10" Type="http://schemas.openxmlformats.org/officeDocument/2006/relationships/image" Target="../media/image120.jpeg"/><Relationship Id="rId4" Type="http://schemas.openxmlformats.org/officeDocument/2006/relationships/image" Target="../media/image115.jpeg"/><Relationship Id="rId9" Type="http://schemas.openxmlformats.org/officeDocument/2006/relationships/image" Target="../media/image119.jpeg"/></Relationships>
</file>

<file path=ppt/slides/_rels/slide27.xml.rels><?xml version="1.0" encoding="UTF-8" standalone="yes"?>
<Relationships xmlns="http://schemas.openxmlformats.org/package/2006/relationships"><Relationship Id="rId3" Type="http://schemas.openxmlformats.org/officeDocument/2006/relationships/hyperlink" Target="http://images.google.com.co/imgres?imgurl=http://www.mcfp.co.uk/images/body_images/alarm.jpg&amp;imgrefurl=http://www.mcfp.co.uk/alarms.html&amp;h=206&amp;w=200&amp;sz=23&amp;tbnid=YSwLEmrSTewJ:&amp;tbnh=100&amp;tbnw=97&amp;hl=es&amp;start=3&amp;prev=/images%3Fq%3Dalarms%26svnum%3D10%26hl%3Des%26lr%3D%26sa%3D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23.jpeg"/><Relationship Id="rId4" Type="http://schemas.openxmlformats.org/officeDocument/2006/relationships/image" Target="../media/image122.jpeg"/></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27.png"/><Relationship Id="rId4" Type="http://schemas.openxmlformats.org/officeDocument/2006/relationships/image" Target="../media/image126.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2.wmf"/><Relationship Id="rId5" Type="http://schemas.openxmlformats.org/officeDocument/2006/relationships/image" Target="../media/image131.png"/><Relationship Id="rId4" Type="http://schemas.openxmlformats.org/officeDocument/2006/relationships/image" Target="../media/image130.png"/></Relationships>
</file>

<file path=ppt/slides/_rels/slide3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6.jpe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128.jpeg"/></Relationships>
</file>

<file path=ppt/slides/_rels/slide3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3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39.png"/></Relationships>
</file>

<file path=ppt/slides/_rels/slide3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4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7.jpeg"/><Relationship Id="rId4" Type="http://schemas.openxmlformats.org/officeDocument/2006/relationships/image" Target="../media/image1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0.jpeg"/><Relationship Id="rId4" Type="http://schemas.openxmlformats.org/officeDocument/2006/relationships/image" Target="../media/image149.png"/></Relationships>
</file>

<file path=ppt/slides/_rels/slide45.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4.png"/><Relationship Id="rId2" Type="http://schemas.openxmlformats.org/officeDocument/2006/relationships/image" Target="../media/image151.jpeg"/><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jpeg"/><Relationship Id="rId4" Type="http://schemas.openxmlformats.org/officeDocument/2006/relationships/image" Target="../media/image153.jpeg"/></Relationships>
</file>

<file path=ppt/slides/_rels/slide4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4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6.wmf"/><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0.jpe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74.jpeg"/></Relationships>
</file>

<file path=ppt/slides/_rels/slide5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77.jpeg"/><Relationship Id="rId4" Type="http://schemas.openxmlformats.org/officeDocument/2006/relationships/image" Target="../media/image176.jpeg"/></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181.wmf"/><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83.wmf"/><Relationship Id="rId4" Type="http://schemas.openxmlformats.org/officeDocument/2006/relationships/image" Target="../media/image182.wmf"/></Relationships>
</file>

<file path=ppt/slides/_rels/slide6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187.jpe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8.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90.jpeg"/><Relationship Id="rId7" Type="http://schemas.openxmlformats.org/officeDocument/2006/relationships/image" Target="../media/image4.png"/><Relationship Id="rId2" Type="http://schemas.openxmlformats.org/officeDocument/2006/relationships/image" Target="../media/image189.jpeg"/><Relationship Id="rId1" Type="http://schemas.openxmlformats.org/officeDocument/2006/relationships/slideLayout" Target="../slideLayouts/slideLayout2.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96.jpeg"/><Relationship Id="rId7" Type="http://schemas.openxmlformats.org/officeDocument/2006/relationships/image" Target="../media/image200.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jpeg"/></Relationships>
</file>

<file path=ppt/slides/_rels/slide6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03.jpeg"/></Relationships>
</file>

<file path=ppt/slides/_rels/slide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7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5.jpeg"/></Relationships>
</file>

<file path=ppt/slides/_rels/slide7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08.jpeg"/></Relationships>
</file>

<file path=ppt/slides/_rels/slide7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eg"/></Relationships>
</file>

<file path=ppt/slides/_rels/slide7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4.jpeg"/><Relationship Id="rId7" Type="http://schemas.openxmlformats.org/officeDocument/2006/relationships/image" Target="../media/image218.jpeg"/><Relationship Id="rId2" Type="http://schemas.openxmlformats.org/officeDocument/2006/relationships/image" Target="../media/image213.jpeg"/><Relationship Id="rId1" Type="http://schemas.openxmlformats.org/officeDocument/2006/relationships/slideLayout" Target="../slideLayouts/slideLayout7.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7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221.jpeg"/><Relationship Id="rId4" Type="http://schemas.openxmlformats.org/officeDocument/2006/relationships/image" Target="../media/image220.png"/></Relationships>
</file>

<file path=ppt/slides/_rels/slide7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23.jpe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25.jpeg"/><Relationship Id="rId4" Type="http://schemas.openxmlformats.org/officeDocument/2006/relationships/image" Target="../media/image224.jpe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2.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png"/></Relationships>
</file>

<file path=ppt/slides/_rels/slide78.xml.rels><?xml version="1.0" encoding="UTF-8" standalone="yes"?>
<Relationships xmlns="http://schemas.openxmlformats.org/package/2006/relationships"><Relationship Id="rId3" Type="http://schemas.openxmlformats.org/officeDocument/2006/relationships/image" Target="../media/image229.w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31.jpeg"/><Relationship Id="rId4" Type="http://schemas.openxmlformats.org/officeDocument/2006/relationships/image" Target="../media/image230.jpe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34.jpeg"/><Relationship Id="rId5" Type="http://schemas.openxmlformats.org/officeDocument/2006/relationships/image" Target="../media/image233.jpeg"/><Relationship Id="rId4" Type="http://schemas.openxmlformats.org/officeDocument/2006/relationships/image" Target="../media/image232.wmf"/></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80.xml.rels><?xml version="1.0" encoding="UTF-8" standalone="yes"?>
<Relationships xmlns="http://schemas.openxmlformats.org/package/2006/relationships"><Relationship Id="rId8" Type="http://schemas.openxmlformats.org/officeDocument/2006/relationships/image" Target="../media/image239.jpeg"/><Relationship Id="rId3" Type="http://schemas.openxmlformats.org/officeDocument/2006/relationships/image" Target="../media/image4.png"/><Relationship Id="rId7" Type="http://schemas.openxmlformats.org/officeDocument/2006/relationships/image" Target="../media/image238.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37.wmf"/><Relationship Id="rId5" Type="http://schemas.openxmlformats.org/officeDocument/2006/relationships/image" Target="../media/image236.wmf"/><Relationship Id="rId4" Type="http://schemas.openxmlformats.org/officeDocument/2006/relationships/image" Target="../media/image235.wmf"/></Relationships>
</file>

<file path=ppt/slides/_rels/slide81.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241.png"/><Relationship Id="rId4" Type="http://schemas.openxmlformats.org/officeDocument/2006/relationships/oleObject" Target="../embeddings/oleObject1.bin"/></Relationships>
</file>

<file path=ppt/slides/_rels/slide82.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43.wmf"/><Relationship Id="rId7" Type="http://schemas.openxmlformats.org/officeDocument/2006/relationships/image" Target="../media/image247.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246.wmf"/><Relationship Id="rId5" Type="http://schemas.openxmlformats.org/officeDocument/2006/relationships/image" Target="../media/image245.wmf"/><Relationship Id="rId4" Type="http://schemas.openxmlformats.org/officeDocument/2006/relationships/image" Target="../media/image244.wmf"/></Relationships>
</file>

<file path=ppt/slides/_rels/slide84.xml.rels><?xml version="1.0" encoding="UTF-8" standalone="yes"?>
<Relationships xmlns="http://schemas.openxmlformats.org/package/2006/relationships"><Relationship Id="rId3" Type="http://schemas.openxmlformats.org/officeDocument/2006/relationships/image" Target="../media/image248.jpeg"/><Relationship Id="rId7"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254.jpeg"/><Relationship Id="rId5" Type="http://schemas.openxmlformats.org/officeDocument/2006/relationships/image" Target="../media/image253.jpeg"/><Relationship Id="rId4" Type="http://schemas.openxmlformats.org/officeDocument/2006/relationships/image" Target="../media/image252.jpe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4.png"/><Relationship Id="rId1" Type="http://schemas.openxmlformats.org/officeDocument/2006/relationships/slideLayout" Target="../slideLayouts/slideLayout15.xml"/><Relationship Id="rId5" Type="http://schemas.openxmlformats.org/officeDocument/2006/relationships/image" Target="../media/image239.jpeg"/><Relationship Id="rId4" Type="http://schemas.openxmlformats.org/officeDocument/2006/relationships/image" Target="../media/image257.jpeg"/></Relationships>
</file>

<file path=ppt/slides/_rels/slide88.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261.jpeg"/><Relationship Id="rId4" Type="http://schemas.openxmlformats.org/officeDocument/2006/relationships/image" Target="../media/image260.jpeg"/></Relationships>
</file>

<file path=ppt/slides/_rels/slide89.xml.rels><?xml version="1.0" encoding="UTF-8" standalone="yes"?>
<Relationships xmlns="http://schemas.openxmlformats.org/package/2006/relationships"><Relationship Id="rId8" Type="http://schemas.openxmlformats.org/officeDocument/2006/relationships/image" Target="../media/image267.jpeg"/><Relationship Id="rId3" Type="http://schemas.openxmlformats.org/officeDocument/2006/relationships/image" Target="../media/image262.jpeg"/><Relationship Id="rId7" Type="http://schemas.openxmlformats.org/officeDocument/2006/relationships/image" Target="../media/image266.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265.jpeg"/><Relationship Id="rId5" Type="http://schemas.openxmlformats.org/officeDocument/2006/relationships/image" Target="../media/image264.jpeg"/><Relationship Id="rId10" Type="http://schemas.openxmlformats.org/officeDocument/2006/relationships/image" Target="../media/image4.png"/><Relationship Id="rId4" Type="http://schemas.openxmlformats.org/officeDocument/2006/relationships/image" Target="../media/image263.jpeg"/><Relationship Id="rId9" Type="http://schemas.openxmlformats.org/officeDocument/2006/relationships/image" Target="../media/image268.jpe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90.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71.jpeg"/></Relationships>
</file>

<file path=ppt/slides/_rels/slide91.xml.rels><?xml version="1.0" encoding="UTF-8" standalone="yes"?>
<Relationships xmlns="http://schemas.openxmlformats.org/package/2006/relationships"><Relationship Id="rId3" Type="http://schemas.openxmlformats.org/officeDocument/2006/relationships/image" Target="../media/image272.jpeg"/><Relationship Id="rId7"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275.jpeg"/><Relationship Id="rId5" Type="http://schemas.openxmlformats.org/officeDocument/2006/relationships/image" Target="../media/image274.jpeg"/><Relationship Id="rId4" Type="http://schemas.openxmlformats.org/officeDocument/2006/relationships/image" Target="../media/image273.jpeg"/></Relationships>
</file>

<file path=ppt/slides/_rels/slide92.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277.jpe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1.jpe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280.jpeg"/><Relationship Id="rId5" Type="http://schemas.openxmlformats.org/officeDocument/2006/relationships/image" Target="../media/image279.jpeg"/><Relationship Id="rId4" Type="http://schemas.openxmlformats.org/officeDocument/2006/relationships/image" Target="../media/image278.jpeg"/></Relationships>
</file>

<file path=ppt/slides/_rels/slide94.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284.jpeg"/><Relationship Id="rId4" Type="http://schemas.openxmlformats.org/officeDocument/2006/relationships/image" Target="../media/image283.jpeg"/></Relationships>
</file>

<file path=ppt/slides/_rels/slide95.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287.jpeg"/><Relationship Id="rId4" Type="http://schemas.openxmlformats.org/officeDocument/2006/relationships/image" Target="../media/image286.jpe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1.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290.jpeg"/><Relationship Id="rId5" Type="http://schemas.openxmlformats.org/officeDocument/2006/relationships/image" Target="../media/image289.jpeg"/><Relationship Id="rId4" Type="http://schemas.openxmlformats.org/officeDocument/2006/relationships/image" Target="../media/image288.jpeg"/></Relationships>
</file>

<file path=ppt/slides/_rels/slide97.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93.jpeg"/></Relationships>
</file>

<file path=ppt/slides/_rels/slide98.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295.jpeg"/></Relationships>
</file>

<file path=ppt/slides/_rels/slide99.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98.jpeg"/><Relationship Id="rId4" Type="http://schemas.openxmlformats.org/officeDocument/2006/relationships/image" Target="../media/image29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775FC20-4264-3FA5-680A-D8BA1E4FB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951" b="1219"/>
          <a:stretch>
            <a:fillRect/>
          </a:stretch>
        </p:blipFill>
        <p:spPr bwMode="auto">
          <a:xfrm>
            <a:off x="4603750" y="0"/>
            <a:ext cx="4540250" cy="6172200"/>
          </a:xfrm>
          <a:prstGeom prst="rect">
            <a:avLst/>
          </a:prstGeom>
          <a:noFill/>
          <a:ln w="9525">
            <a:solidFill>
              <a:schemeClr val="tx1">
                <a:alpha val="89803"/>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0666F595-2748-729C-DCD3-10EFBA7968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48225" cy="617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6" name="Text Box 4">
            <a:extLst>
              <a:ext uri="{FF2B5EF4-FFF2-40B4-BE49-F238E27FC236}">
                <a16:creationId xmlns:a16="http://schemas.microsoft.com/office/drawing/2014/main" id="{C2518ECA-96A7-140B-21F5-59FB3DD92EFD}"/>
              </a:ext>
            </a:extLst>
          </p:cNvPr>
          <p:cNvSpPr txBox="1">
            <a:spLocks noChangeArrowheads="1"/>
          </p:cNvSpPr>
          <p:nvPr/>
        </p:nvSpPr>
        <p:spPr bwMode="auto">
          <a:xfrm>
            <a:off x="0" y="5705475"/>
            <a:ext cx="9144000" cy="466725"/>
          </a:xfrm>
          <a:prstGeom prst="rect">
            <a:avLst/>
          </a:prstGeom>
          <a:solidFill>
            <a:schemeClr val="tx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solidFill>
                  <a:srgbClr val="FFCC00"/>
                </a:solidFill>
              </a:rPr>
              <a:t>ZENVORA GROUP OF INSTITUTIONS</a:t>
            </a:r>
          </a:p>
        </p:txBody>
      </p:sp>
      <p:sp>
        <p:nvSpPr>
          <p:cNvPr id="3077" name="Rectangle 5">
            <a:extLst>
              <a:ext uri="{FF2B5EF4-FFF2-40B4-BE49-F238E27FC236}">
                <a16:creationId xmlns:a16="http://schemas.microsoft.com/office/drawing/2014/main" id="{4E2E9AD4-6E58-58CF-57E3-D315A0490742}"/>
              </a:ext>
            </a:extLst>
          </p:cNvPr>
          <p:cNvSpPr>
            <a:spLocks noChangeArrowheads="1"/>
          </p:cNvSpPr>
          <p:nvPr/>
        </p:nvSpPr>
        <p:spPr bwMode="auto">
          <a:xfrm>
            <a:off x="2133600" y="3176588"/>
            <a:ext cx="9144000" cy="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3078" name="Rectangle 6">
            <a:extLst>
              <a:ext uri="{FF2B5EF4-FFF2-40B4-BE49-F238E27FC236}">
                <a16:creationId xmlns:a16="http://schemas.microsoft.com/office/drawing/2014/main" id="{D46B34B4-2CC9-32C0-8698-AD7C2EB86403}"/>
              </a:ext>
            </a:extLst>
          </p:cNvPr>
          <p:cNvSpPr>
            <a:spLocks noChangeArrowheads="1"/>
          </p:cNvSpPr>
          <p:nvPr/>
        </p:nvSpPr>
        <p:spPr bwMode="auto">
          <a:xfrm>
            <a:off x="2317750" y="1447800"/>
            <a:ext cx="4572000" cy="2308324"/>
          </a:xfrm>
          <a:prstGeom prst="rect">
            <a:avLst/>
          </a:prstGeom>
          <a:noFill/>
          <a:ln>
            <a:noFill/>
          </a:ln>
          <a:effectLst/>
        </p:spPr>
        <p:txBody>
          <a:bodyPr>
            <a:spAutoFit/>
          </a:bodyPr>
          <a:lstStyle/>
          <a:p>
            <a:pPr algn="ctr" eaLnBrk="1" hangingPunct="1">
              <a:defRPr/>
            </a:pPr>
            <a:endParaRPr lang="en-US" altLang="en-US" sz="3600" b="1" i="1" dirty="0">
              <a:solidFill>
                <a:srgbClr val="FF0000"/>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algn="ctr" eaLnBrk="1" hangingPunct="1">
              <a:defRPr/>
            </a:pPr>
            <a:r>
              <a:rPr lang="en-US" altLang="en-US" sz="3600" b="1" i="1" dirty="0">
                <a:solidFill>
                  <a:srgbClr val="FF0000"/>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Rig Learning</a:t>
            </a:r>
          </a:p>
          <a:p>
            <a:pPr algn="ctr" eaLnBrk="1" hangingPunct="1">
              <a:defRPr/>
            </a:pPr>
            <a:r>
              <a:rPr lang="en-US" altLang="en-US" sz="3600" b="1" dirty="0">
                <a:solidFill>
                  <a:srgbClr val="FF0000"/>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for the</a:t>
            </a:r>
          </a:p>
          <a:p>
            <a:pPr algn="ctr" eaLnBrk="1" hangingPunct="1">
              <a:defRPr/>
            </a:pPr>
            <a:r>
              <a:rPr lang="en-US" altLang="en-US" sz="3600" b="1" dirty="0">
                <a:solidFill>
                  <a:srgbClr val="FF0000"/>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Roustabout</a:t>
            </a:r>
          </a:p>
        </p:txBody>
      </p:sp>
      <p:pic>
        <p:nvPicPr>
          <p:cNvPr id="3" name="Picture 2">
            <a:extLst>
              <a:ext uri="{FF2B5EF4-FFF2-40B4-BE49-F238E27FC236}">
                <a16:creationId xmlns:a16="http://schemas.microsoft.com/office/drawing/2014/main" id="{8497C5B5-1267-3548-6F32-D040E808F7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spd="med"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7">
            <a:extLst>
              <a:ext uri="{FF2B5EF4-FFF2-40B4-BE49-F238E27FC236}">
                <a16:creationId xmlns:a16="http://schemas.microsoft.com/office/drawing/2014/main" id="{FD774C92-AC93-4594-AB41-7D43EE7FDC58}"/>
              </a:ext>
            </a:extLst>
          </p:cNvPr>
          <p:cNvSpPr txBox="1">
            <a:spLocks noChangeArrowheads="1"/>
          </p:cNvSpPr>
          <p:nvPr/>
        </p:nvSpPr>
        <p:spPr bwMode="auto">
          <a:xfrm>
            <a:off x="317500" y="1881188"/>
            <a:ext cx="2336800" cy="375761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As Roustabouts gain experience, they will become familiar with all parts of the rig.</a:t>
            </a:r>
          </a:p>
          <a:p>
            <a:pPr eaLnBrk="1" hangingPunct="1">
              <a:spcBef>
                <a:spcPct val="50000"/>
              </a:spcBef>
            </a:pPr>
            <a:endParaRPr lang="en-US" altLang="en-US" sz="1200" b="1"/>
          </a:p>
          <a:p>
            <a:pPr eaLnBrk="1" hangingPunct="1">
              <a:spcBef>
                <a:spcPct val="50000"/>
              </a:spcBef>
            </a:pPr>
            <a:r>
              <a:rPr lang="en-US" altLang="en-US" sz="1200" b="1"/>
              <a:t>The Roustabout works all around the rig and has to work with all of the different supervisors.  </a:t>
            </a:r>
          </a:p>
          <a:p>
            <a:pPr eaLnBrk="1" hangingPunct="1">
              <a:spcBef>
                <a:spcPct val="50000"/>
              </a:spcBef>
            </a:pPr>
            <a:endParaRPr lang="en-US" altLang="en-US" sz="1200" b="1"/>
          </a:p>
          <a:p>
            <a:pPr eaLnBrk="1" hangingPunct="1">
              <a:spcBef>
                <a:spcPct val="50000"/>
              </a:spcBef>
            </a:pPr>
            <a:r>
              <a:rPr lang="en-US" altLang="en-US" sz="1200" b="1"/>
              <a:t>The Roustabout is involved with the rig’s activities during the different phases of drilling a well.</a:t>
            </a:r>
          </a:p>
          <a:p>
            <a:pPr eaLnBrk="1" hangingPunct="1">
              <a:spcBef>
                <a:spcPct val="50000"/>
              </a:spcBef>
            </a:pPr>
            <a:endParaRPr lang="en-US" altLang="en-US" sz="1200" b="1"/>
          </a:p>
          <a:p>
            <a:pPr eaLnBrk="1" hangingPunct="1">
              <a:spcBef>
                <a:spcPct val="50000"/>
              </a:spcBef>
            </a:pPr>
            <a:r>
              <a:rPr lang="en-US" altLang="en-US" sz="1200" b="1"/>
              <a:t>This photo shows some basic parts of a jack up rig.</a:t>
            </a:r>
          </a:p>
        </p:txBody>
      </p:sp>
      <p:sp>
        <p:nvSpPr>
          <p:cNvPr id="13315" name="Text Box 23">
            <a:extLst>
              <a:ext uri="{FF2B5EF4-FFF2-40B4-BE49-F238E27FC236}">
                <a16:creationId xmlns:a16="http://schemas.microsoft.com/office/drawing/2014/main" id="{60743F91-35E9-DAB4-B324-BAA59FFF4F60}"/>
              </a:ext>
            </a:extLst>
          </p:cNvPr>
          <p:cNvSpPr txBox="1">
            <a:spLocks noChangeArrowheads="1"/>
          </p:cNvSpPr>
          <p:nvPr/>
        </p:nvSpPr>
        <p:spPr bwMode="auto">
          <a:xfrm>
            <a:off x="76200" y="122238"/>
            <a:ext cx="8953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BASIC DRILLING</a:t>
            </a:r>
          </a:p>
        </p:txBody>
      </p:sp>
      <p:sp>
        <p:nvSpPr>
          <p:cNvPr id="13316" name="Rectangle 25">
            <a:extLst>
              <a:ext uri="{FF2B5EF4-FFF2-40B4-BE49-F238E27FC236}">
                <a16:creationId xmlns:a16="http://schemas.microsoft.com/office/drawing/2014/main" id="{6BF4916F-AE4D-4F8D-18BE-38DFEBD80CC3}"/>
              </a:ext>
            </a:extLst>
          </p:cNvPr>
          <p:cNvSpPr>
            <a:spLocks noChangeArrowheads="1"/>
          </p:cNvSpPr>
          <p:nvPr/>
        </p:nvSpPr>
        <p:spPr bwMode="auto">
          <a:xfrm>
            <a:off x="457200" y="838200"/>
            <a:ext cx="2057400" cy="650875"/>
          </a:xfrm>
          <a:prstGeom prst="rect">
            <a:avLst/>
          </a:prstGeom>
          <a:solidFill>
            <a:srgbClr val="FFCC00">
              <a:alpha val="4901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t>PARTS OF A JACK- UP RIG</a:t>
            </a:r>
          </a:p>
        </p:txBody>
      </p:sp>
      <p:grpSp>
        <p:nvGrpSpPr>
          <p:cNvPr id="13317" name="Group 38">
            <a:extLst>
              <a:ext uri="{FF2B5EF4-FFF2-40B4-BE49-F238E27FC236}">
                <a16:creationId xmlns:a16="http://schemas.microsoft.com/office/drawing/2014/main" id="{BA99BED7-7CAD-0754-7FD6-555F2F473624}"/>
              </a:ext>
            </a:extLst>
          </p:cNvPr>
          <p:cNvGrpSpPr>
            <a:grpSpLocks/>
          </p:cNvGrpSpPr>
          <p:nvPr/>
        </p:nvGrpSpPr>
        <p:grpSpPr bwMode="auto">
          <a:xfrm>
            <a:off x="3200400" y="914400"/>
            <a:ext cx="5943600" cy="4953000"/>
            <a:chOff x="2016" y="912"/>
            <a:chExt cx="3744" cy="3120"/>
          </a:xfrm>
        </p:grpSpPr>
        <p:pic>
          <p:nvPicPr>
            <p:cNvPr id="13318" name="Picture 26">
              <a:extLst>
                <a:ext uri="{FF2B5EF4-FFF2-40B4-BE49-F238E27FC236}">
                  <a16:creationId xmlns:a16="http://schemas.microsoft.com/office/drawing/2014/main" id="{6FFB3941-D5F9-E8DA-5774-E24A79D0B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959"/>
            <a:stretch>
              <a:fillRect/>
            </a:stretch>
          </p:blipFill>
          <p:spPr bwMode="auto">
            <a:xfrm>
              <a:off x="3024" y="912"/>
              <a:ext cx="2548" cy="31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9" name="Line 3">
              <a:extLst>
                <a:ext uri="{FF2B5EF4-FFF2-40B4-BE49-F238E27FC236}">
                  <a16:creationId xmlns:a16="http://schemas.microsoft.com/office/drawing/2014/main" id="{9E243336-43DB-4720-4AD3-1C5630583B3A}"/>
                </a:ext>
              </a:extLst>
            </p:cNvPr>
            <p:cNvSpPr>
              <a:spLocks noChangeShapeType="1"/>
            </p:cNvSpPr>
            <p:nvPr/>
          </p:nvSpPr>
          <p:spPr bwMode="auto">
            <a:xfrm flipV="1">
              <a:off x="5136" y="3696"/>
              <a:ext cx="48" cy="144"/>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3320" name="Line 4">
              <a:extLst>
                <a:ext uri="{FF2B5EF4-FFF2-40B4-BE49-F238E27FC236}">
                  <a16:creationId xmlns:a16="http://schemas.microsoft.com/office/drawing/2014/main" id="{AE75094F-57FE-ECC8-5789-50BA2EC92923}"/>
                </a:ext>
              </a:extLst>
            </p:cNvPr>
            <p:cNvSpPr>
              <a:spLocks noChangeShapeType="1"/>
            </p:cNvSpPr>
            <p:nvPr/>
          </p:nvSpPr>
          <p:spPr bwMode="auto">
            <a:xfrm flipV="1">
              <a:off x="2880" y="3120"/>
              <a:ext cx="1872" cy="576"/>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3321" name="Text Box 5">
              <a:extLst>
                <a:ext uri="{FF2B5EF4-FFF2-40B4-BE49-F238E27FC236}">
                  <a16:creationId xmlns:a16="http://schemas.microsoft.com/office/drawing/2014/main" id="{BC423EA2-396A-A90F-47BD-E33134152186}"/>
                </a:ext>
              </a:extLst>
            </p:cNvPr>
            <p:cNvSpPr txBox="1">
              <a:spLocks noChangeArrowheads="1"/>
            </p:cNvSpPr>
            <p:nvPr/>
          </p:nvSpPr>
          <p:spPr bwMode="auto">
            <a:xfrm>
              <a:off x="2016" y="3600"/>
              <a:ext cx="864" cy="179"/>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LIFE BOATS</a:t>
              </a:r>
            </a:p>
          </p:txBody>
        </p:sp>
        <p:sp>
          <p:nvSpPr>
            <p:cNvPr id="13322" name="Text Box 7">
              <a:extLst>
                <a:ext uri="{FF2B5EF4-FFF2-40B4-BE49-F238E27FC236}">
                  <a16:creationId xmlns:a16="http://schemas.microsoft.com/office/drawing/2014/main" id="{2D64E2B8-5D85-5BD6-1C53-3799CDB99622}"/>
                </a:ext>
              </a:extLst>
            </p:cNvPr>
            <p:cNvSpPr txBox="1">
              <a:spLocks noChangeArrowheads="1"/>
            </p:cNvSpPr>
            <p:nvPr/>
          </p:nvSpPr>
          <p:spPr bwMode="auto">
            <a:xfrm>
              <a:off x="4896" y="2448"/>
              <a:ext cx="864" cy="179"/>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HELIDECK</a:t>
              </a:r>
            </a:p>
          </p:txBody>
        </p:sp>
        <p:sp>
          <p:nvSpPr>
            <p:cNvPr id="13323" name="Text Box 8">
              <a:extLst>
                <a:ext uri="{FF2B5EF4-FFF2-40B4-BE49-F238E27FC236}">
                  <a16:creationId xmlns:a16="http://schemas.microsoft.com/office/drawing/2014/main" id="{C22ABA4C-21CA-3BE2-8EAF-B306DFE3E9C8}"/>
                </a:ext>
              </a:extLst>
            </p:cNvPr>
            <p:cNvSpPr txBox="1">
              <a:spLocks noChangeArrowheads="1"/>
            </p:cNvSpPr>
            <p:nvPr/>
          </p:nvSpPr>
          <p:spPr bwMode="auto">
            <a:xfrm>
              <a:off x="2064" y="2208"/>
              <a:ext cx="864" cy="179"/>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DERRICK</a:t>
              </a:r>
            </a:p>
          </p:txBody>
        </p:sp>
        <p:sp>
          <p:nvSpPr>
            <p:cNvPr id="13324" name="Text Box 11">
              <a:extLst>
                <a:ext uri="{FF2B5EF4-FFF2-40B4-BE49-F238E27FC236}">
                  <a16:creationId xmlns:a16="http://schemas.microsoft.com/office/drawing/2014/main" id="{9BC7486C-D70E-732C-7A08-E5BF9206713C}"/>
                </a:ext>
              </a:extLst>
            </p:cNvPr>
            <p:cNvSpPr txBox="1">
              <a:spLocks noChangeArrowheads="1"/>
            </p:cNvSpPr>
            <p:nvPr/>
          </p:nvSpPr>
          <p:spPr bwMode="auto">
            <a:xfrm>
              <a:off x="2016" y="3168"/>
              <a:ext cx="864" cy="179"/>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CRANES</a:t>
              </a:r>
            </a:p>
          </p:txBody>
        </p:sp>
        <p:sp>
          <p:nvSpPr>
            <p:cNvPr id="13325" name="Text Box 12">
              <a:extLst>
                <a:ext uri="{FF2B5EF4-FFF2-40B4-BE49-F238E27FC236}">
                  <a16:creationId xmlns:a16="http://schemas.microsoft.com/office/drawing/2014/main" id="{255D1F60-0A3E-80DC-0C44-1F1377F50E66}"/>
                </a:ext>
              </a:extLst>
            </p:cNvPr>
            <p:cNvSpPr txBox="1">
              <a:spLocks noChangeArrowheads="1"/>
            </p:cNvSpPr>
            <p:nvPr/>
          </p:nvSpPr>
          <p:spPr bwMode="auto">
            <a:xfrm>
              <a:off x="3072" y="3840"/>
              <a:ext cx="864" cy="179"/>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JACK-UP LEGS</a:t>
              </a:r>
            </a:p>
          </p:txBody>
        </p:sp>
        <p:sp>
          <p:nvSpPr>
            <p:cNvPr id="13326" name="Text Box 18">
              <a:extLst>
                <a:ext uri="{FF2B5EF4-FFF2-40B4-BE49-F238E27FC236}">
                  <a16:creationId xmlns:a16="http://schemas.microsoft.com/office/drawing/2014/main" id="{68568C80-1AC1-6F3B-1B04-C7A26119D5B3}"/>
                </a:ext>
              </a:extLst>
            </p:cNvPr>
            <p:cNvSpPr txBox="1">
              <a:spLocks noChangeArrowheads="1"/>
            </p:cNvSpPr>
            <p:nvPr/>
          </p:nvSpPr>
          <p:spPr bwMode="auto">
            <a:xfrm>
              <a:off x="2016" y="2736"/>
              <a:ext cx="864" cy="179"/>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DRILL FLOOR</a:t>
              </a:r>
            </a:p>
          </p:txBody>
        </p:sp>
        <p:sp>
          <p:nvSpPr>
            <p:cNvPr id="13327" name="Line 20">
              <a:extLst>
                <a:ext uri="{FF2B5EF4-FFF2-40B4-BE49-F238E27FC236}">
                  <a16:creationId xmlns:a16="http://schemas.microsoft.com/office/drawing/2014/main" id="{5F7C0F5A-A954-501D-DD35-30ACC1FFA94F}"/>
                </a:ext>
              </a:extLst>
            </p:cNvPr>
            <p:cNvSpPr>
              <a:spLocks noChangeShapeType="1"/>
            </p:cNvSpPr>
            <p:nvPr/>
          </p:nvSpPr>
          <p:spPr bwMode="auto">
            <a:xfrm flipV="1">
              <a:off x="2928" y="2832"/>
              <a:ext cx="480" cy="0"/>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3328" name="Line 21">
              <a:extLst>
                <a:ext uri="{FF2B5EF4-FFF2-40B4-BE49-F238E27FC236}">
                  <a16:creationId xmlns:a16="http://schemas.microsoft.com/office/drawing/2014/main" id="{4EE37176-C9A6-DDF3-E1E7-791C97EAC4EF}"/>
                </a:ext>
              </a:extLst>
            </p:cNvPr>
            <p:cNvSpPr>
              <a:spLocks noChangeShapeType="1"/>
            </p:cNvSpPr>
            <p:nvPr/>
          </p:nvSpPr>
          <p:spPr bwMode="auto">
            <a:xfrm flipV="1">
              <a:off x="2928" y="2304"/>
              <a:ext cx="624" cy="0"/>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3329" name="Line 22">
              <a:extLst>
                <a:ext uri="{FF2B5EF4-FFF2-40B4-BE49-F238E27FC236}">
                  <a16:creationId xmlns:a16="http://schemas.microsoft.com/office/drawing/2014/main" id="{1310A9CA-F64B-15BC-0DEB-7C7FAC5FF731}"/>
                </a:ext>
              </a:extLst>
            </p:cNvPr>
            <p:cNvSpPr>
              <a:spLocks noChangeShapeType="1"/>
            </p:cNvSpPr>
            <p:nvPr/>
          </p:nvSpPr>
          <p:spPr bwMode="auto">
            <a:xfrm flipV="1">
              <a:off x="2928" y="2976"/>
              <a:ext cx="1536" cy="240"/>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3330" name="Text Box 24">
              <a:extLst>
                <a:ext uri="{FF2B5EF4-FFF2-40B4-BE49-F238E27FC236}">
                  <a16:creationId xmlns:a16="http://schemas.microsoft.com/office/drawing/2014/main" id="{02B2FE1C-4D85-F836-C386-BA8237F09171}"/>
                </a:ext>
              </a:extLst>
            </p:cNvPr>
            <p:cNvSpPr txBox="1">
              <a:spLocks noChangeArrowheads="1"/>
            </p:cNvSpPr>
            <p:nvPr/>
          </p:nvSpPr>
          <p:spPr bwMode="auto">
            <a:xfrm>
              <a:off x="3696" y="1104"/>
              <a:ext cx="1008" cy="179"/>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ACCOMODATIONS</a:t>
              </a:r>
            </a:p>
          </p:txBody>
        </p:sp>
        <p:sp>
          <p:nvSpPr>
            <p:cNvPr id="13331" name="Line 27">
              <a:extLst>
                <a:ext uri="{FF2B5EF4-FFF2-40B4-BE49-F238E27FC236}">
                  <a16:creationId xmlns:a16="http://schemas.microsoft.com/office/drawing/2014/main" id="{85AF0D16-E7BC-A6AF-E082-DA499148D3A2}"/>
                </a:ext>
              </a:extLst>
            </p:cNvPr>
            <p:cNvSpPr>
              <a:spLocks noChangeShapeType="1"/>
            </p:cNvSpPr>
            <p:nvPr/>
          </p:nvSpPr>
          <p:spPr bwMode="auto">
            <a:xfrm flipH="1">
              <a:off x="5184" y="2640"/>
              <a:ext cx="192" cy="336"/>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3332" name="Line 28">
              <a:extLst>
                <a:ext uri="{FF2B5EF4-FFF2-40B4-BE49-F238E27FC236}">
                  <a16:creationId xmlns:a16="http://schemas.microsoft.com/office/drawing/2014/main" id="{CCC740A4-94AE-DA1E-40B3-20A7F6E3A2F4}"/>
                </a:ext>
              </a:extLst>
            </p:cNvPr>
            <p:cNvSpPr>
              <a:spLocks noChangeShapeType="1"/>
            </p:cNvSpPr>
            <p:nvPr/>
          </p:nvSpPr>
          <p:spPr bwMode="auto">
            <a:xfrm flipV="1">
              <a:off x="3888" y="3648"/>
              <a:ext cx="192" cy="288"/>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3333" name="Line 29">
              <a:extLst>
                <a:ext uri="{FF2B5EF4-FFF2-40B4-BE49-F238E27FC236}">
                  <a16:creationId xmlns:a16="http://schemas.microsoft.com/office/drawing/2014/main" id="{46F59B92-E31E-ABFE-95DB-3B293A0DF2C2}"/>
                </a:ext>
              </a:extLst>
            </p:cNvPr>
            <p:cNvSpPr>
              <a:spLocks noChangeShapeType="1"/>
            </p:cNvSpPr>
            <p:nvPr/>
          </p:nvSpPr>
          <p:spPr bwMode="auto">
            <a:xfrm flipV="1">
              <a:off x="3408" y="3552"/>
              <a:ext cx="192" cy="288"/>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3334" name="Line 30">
              <a:extLst>
                <a:ext uri="{FF2B5EF4-FFF2-40B4-BE49-F238E27FC236}">
                  <a16:creationId xmlns:a16="http://schemas.microsoft.com/office/drawing/2014/main" id="{27B807AA-1DA6-6032-9419-F8A129814C5F}"/>
                </a:ext>
              </a:extLst>
            </p:cNvPr>
            <p:cNvSpPr>
              <a:spLocks noChangeShapeType="1"/>
            </p:cNvSpPr>
            <p:nvPr/>
          </p:nvSpPr>
          <p:spPr bwMode="auto">
            <a:xfrm flipV="1">
              <a:off x="3984" y="3552"/>
              <a:ext cx="720" cy="336"/>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3335" name="Text Box 31">
              <a:extLst>
                <a:ext uri="{FF2B5EF4-FFF2-40B4-BE49-F238E27FC236}">
                  <a16:creationId xmlns:a16="http://schemas.microsoft.com/office/drawing/2014/main" id="{C4A5547B-7AAC-7F7C-16CF-827C986DE977}"/>
                </a:ext>
              </a:extLst>
            </p:cNvPr>
            <p:cNvSpPr txBox="1">
              <a:spLocks noChangeArrowheads="1"/>
            </p:cNvSpPr>
            <p:nvPr/>
          </p:nvSpPr>
          <p:spPr bwMode="auto">
            <a:xfrm>
              <a:off x="2016" y="1344"/>
              <a:ext cx="864" cy="179"/>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CROWN</a:t>
              </a:r>
            </a:p>
          </p:txBody>
        </p:sp>
        <p:sp>
          <p:nvSpPr>
            <p:cNvPr id="13336" name="Line 32">
              <a:extLst>
                <a:ext uri="{FF2B5EF4-FFF2-40B4-BE49-F238E27FC236}">
                  <a16:creationId xmlns:a16="http://schemas.microsoft.com/office/drawing/2014/main" id="{662AA22A-C1A6-9D01-5454-A697CC92F4FC}"/>
                </a:ext>
              </a:extLst>
            </p:cNvPr>
            <p:cNvSpPr>
              <a:spLocks noChangeShapeType="1"/>
            </p:cNvSpPr>
            <p:nvPr/>
          </p:nvSpPr>
          <p:spPr bwMode="auto">
            <a:xfrm flipV="1">
              <a:off x="2880" y="1440"/>
              <a:ext cx="624" cy="0"/>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3337" name="Text Box 33">
              <a:extLst>
                <a:ext uri="{FF2B5EF4-FFF2-40B4-BE49-F238E27FC236}">
                  <a16:creationId xmlns:a16="http://schemas.microsoft.com/office/drawing/2014/main" id="{4CDEE01C-8877-335F-58A1-0299EC6CBFB8}"/>
                </a:ext>
              </a:extLst>
            </p:cNvPr>
            <p:cNvSpPr txBox="1">
              <a:spLocks noChangeArrowheads="1"/>
            </p:cNvSpPr>
            <p:nvPr/>
          </p:nvSpPr>
          <p:spPr bwMode="auto">
            <a:xfrm>
              <a:off x="4608" y="3853"/>
              <a:ext cx="864" cy="179"/>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WORK BOAT</a:t>
              </a:r>
            </a:p>
          </p:txBody>
        </p:sp>
        <p:sp>
          <p:nvSpPr>
            <p:cNvPr id="13338" name="Line 34">
              <a:extLst>
                <a:ext uri="{FF2B5EF4-FFF2-40B4-BE49-F238E27FC236}">
                  <a16:creationId xmlns:a16="http://schemas.microsoft.com/office/drawing/2014/main" id="{5EB53268-CD0C-4639-3ABA-01B1F22B47B3}"/>
                </a:ext>
              </a:extLst>
            </p:cNvPr>
            <p:cNvSpPr>
              <a:spLocks noChangeShapeType="1"/>
            </p:cNvSpPr>
            <p:nvPr/>
          </p:nvSpPr>
          <p:spPr bwMode="auto">
            <a:xfrm>
              <a:off x="4176" y="1296"/>
              <a:ext cx="336" cy="1584"/>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3339" name="Text Box 35">
              <a:extLst>
                <a:ext uri="{FF2B5EF4-FFF2-40B4-BE49-F238E27FC236}">
                  <a16:creationId xmlns:a16="http://schemas.microsoft.com/office/drawing/2014/main" id="{39FB9265-8D2A-70FD-5C36-5549B3455A80}"/>
                </a:ext>
              </a:extLst>
            </p:cNvPr>
            <p:cNvSpPr txBox="1">
              <a:spLocks noChangeArrowheads="1"/>
            </p:cNvSpPr>
            <p:nvPr/>
          </p:nvSpPr>
          <p:spPr bwMode="auto">
            <a:xfrm>
              <a:off x="2016" y="3373"/>
              <a:ext cx="864" cy="179"/>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WELL</a:t>
              </a:r>
            </a:p>
          </p:txBody>
        </p:sp>
        <p:sp>
          <p:nvSpPr>
            <p:cNvPr id="13340" name="Line 37">
              <a:extLst>
                <a:ext uri="{FF2B5EF4-FFF2-40B4-BE49-F238E27FC236}">
                  <a16:creationId xmlns:a16="http://schemas.microsoft.com/office/drawing/2014/main" id="{C96CAC59-9A12-B098-C645-4A0A29C790D7}"/>
                </a:ext>
              </a:extLst>
            </p:cNvPr>
            <p:cNvSpPr>
              <a:spLocks noChangeShapeType="1"/>
            </p:cNvSpPr>
            <p:nvPr/>
          </p:nvSpPr>
          <p:spPr bwMode="auto">
            <a:xfrm flipV="1">
              <a:off x="2880" y="3408"/>
              <a:ext cx="624" cy="0"/>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pic>
        <p:nvPicPr>
          <p:cNvPr id="2" name="Picture 1">
            <a:extLst>
              <a:ext uri="{FF2B5EF4-FFF2-40B4-BE49-F238E27FC236}">
                <a16:creationId xmlns:a16="http://schemas.microsoft.com/office/drawing/2014/main" id="{E5DBECD6-1575-EF45-FF3F-A6130E5BB5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a:extLst>
              <a:ext uri="{FF2B5EF4-FFF2-40B4-BE49-F238E27FC236}">
                <a16:creationId xmlns:a16="http://schemas.microsoft.com/office/drawing/2014/main" id="{1946046D-08DA-DD75-25AC-FD4622E7A987}"/>
              </a:ext>
            </a:extLst>
          </p:cNvPr>
          <p:cNvSpPr txBox="1">
            <a:spLocks noChangeArrowheads="1"/>
          </p:cNvSpPr>
          <p:nvPr/>
        </p:nvSpPr>
        <p:spPr bwMode="auto">
          <a:xfrm>
            <a:off x="446088" y="1066800"/>
            <a:ext cx="5045075" cy="5273675"/>
          </a:xfrm>
          <a:prstGeom prst="rect">
            <a:avLst/>
          </a:prstGeom>
          <a:noFill/>
          <a:ln>
            <a:noFill/>
          </a:ln>
          <a:effectLst/>
        </p:spPr>
        <p:txBody>
          <a:bodyPr>
            <a:spAutoFit/>
          </a:bodyPr>
          <a:lstStyle/>
          <a:p>
            <a:pPr>
              <a:defRPr/>
            </a:pPr>
            <a:r>
              <a:rPr lang="en-US" altLang="en-US" sz="2000">
                <a:effectLst>
                  <a:outerShdw blurRad="38100" dist="38100" dir="2700000" algn="tl">
                    <a:srgbClr val="C0C0C0"/>
                  </a:outerShdw>
                </a:effectLst>
              </a:rPr>
              <a:t>1. Wear </a:t>
            </a:r>
            <a:r>
              <a:rPr lang="en-US" altLang="en-US" sz="2000"/>
              <a:t>- regular wear is acceptable, once fibers are being destroyed, retire.</a:t>
            </a:r>
          </a:p>
          <a:p>
            <a:pPr>
              <a:defRPr/>
            </a:pPr>
            <a:endParaRPr lang="en-US" altLang="en-US" sz="2000">
              <a:effectLst>
                <a:outerShdw blurRad="38100" dist="38100" dir="2700000" algn="tl">
                  <a:srgbClr val="C0C0C0"/>
                </a:outerShdw>
              </a:effectLst>
            </a:endParaRPr>
          </a:p>
          <a:p>
            <a:pPr>
              <a:defRPr/>
            </a:pPr>
            <a:endParaRPr lang="en-US" altLang="en-US" sz="2000">
              <a:effectLst>
                <a:outerShdw blurRad="38100" dist="38100" dir="2700000" algn="tl">
                  <a:srgbClr val="C0C0C0"/>
                </a:outerShdw>
              </a:effectLst>
            </a:endParaRPr>
          </a:p>
          <a:p>
            <a:pPr>
              <a:defRPr/>
            </a:pPr>
            <a:r>
              <a:rPr lang="en-US" altLang="en-US" sz="2000">
                <a:effectLst>
                  <a:outerShdw blurRad="38100" dist="38100" dir="2700000" algn="tl">
                    <a:srgbClr val="C0C0C0"/>
                  </a:outerShdw>
                </a:effectLst>
              </a:rPr>
              <a:t>2. Cuts / Tears </a:t>
            </a:r>
            <a:r>
              <a:rPr lang="en-US" altLang="en-US" sz="2000"/>
              <a:t>- retire once they exceed 1/8 inch.</a:t>
            </a:r>
          </a:p>
          <a:p>
            <a:pPr>
              <a:defRPr/>
            </a:pPr>
            <a:endParaRPr lang="en-US" altLang="en-US" sz="2000">
              <a:effectLst>
                <a:outerShdw blurRad="38100" dist="38100" dir="2700000" algn="tl">
                  <a:srgbClr val="C0C0C0"/>
                </a:outerShdw>
              </a:effectLst>
            </a:endParaRPr>
          </a:p>
          <a:p>
            <a:pPr>
              <a:defRPr/>
            </a:pPr>
            <a:endParaRPr lang="en-US" altLang="en-US" sz="2000">
              <a:effectLst>
                <a:outerShdw blurRad="38100" dist="38100" dir="2700000" algn="tl">
                  <a:srgbClr val="C0C0C0"/>
                </a:outerShdw>
              </a:effectLst>
            </a:endParaRPr>
          </a:p>
          <a:p>
            <a:pPr>
              <a:defRPr/>
            </a:pPr>
            <a:r>
              <a:rPr lang="en-US" altLang="en-US" sz="2000">
                <a:effectLst>
                  <a:outerShdw blurRad="38100" dist="38100" dir="2700000" algn="tl">
                    <a:srgbClr val="C0C0C0"/>
                  </a:outerShdw>
                </a:effectLst>
              </a:rPr>
              <a:t>3. Corrosion </a:t>
            </a:r>
            <a:r>
              <a:rPr lang="en-US" altLang="en-US" sz="2000"/>
              <a:t>- once corrosion pits the base metal, retire.</a:t>
            </a:r>
          </a:p>
          <a:p>
            <a:pPr>
              <a:defRPr/>
            </a:pPr>
            <a:endParaRPr lang="en-US" altLang="en-US" sz="2000"/>
          </a:p>
          <a:p>
            <a:pPr eaLnBrk="1" hangingPunct="1">
              <a:defRPr/>
            </a:pPr>
            <a:r>
              <a:rPr lang="en-US" altLang="en-US">
                <a:effectLst>
                  <a:outerShdw blurRad="38100" dist="38100" dir="2700000" algn="tl">
                    <a:srgbClr val="C0C0C0"/>
                  </a:outerShdw>
                </a:effectLst>
              </a:rPr>
              <a:t>4. </a:t>
            </a:r>
            <a:r>
              <a:rPr lang="en-US" altLang="en-US" sz="2000">
                <a:effectLst>
                  <a:outerShdw blurRad="38100" dist="38100" dir="2700000" algn="tl">
                    <a:srgbClr val="C0C0C0"/>
                  </a:outerShdw>
                </a:effectLst>
              </a:rPr>
              <a:t>Ultraviolet Light </a:t>
            </a:r>
            <a:r>
              <a:rPr lang="en-US" altLang="en-US" sz="2000"/>
              <a:t>- a color change will be noticeable, retire once fiber becomes brittle.</a:t>
            </a:r>
          </a:p>
          <a:p>
            <a:pPr eaLnBrk="1" hangingPunct="1">
              <a:defRPr/>
            </a:pPr>
            <a:r>
              <a:rPr lang="en-US" altLang="en-US" sz="2000">
                <a:effectLst>
                  <a:outerShdw blurRad="38100" dist="38100" dir="2700000" algn="tl">
                    <a:srgbClr val="C0C0C0"/>
                  </a:outerShdw>
                </a:effectLst>
              </a:rPr>
              <a:t>5. Paint / Chemicals </a:t>
            </a:r>
            <a:r>
              <a:rPr lang="en-US" altLang="en-US" sz="2000"/>
              <a:t>- obtain MSDS’ and consult manufacturer. Even mild paints cause fibers to become brittle.</a:t>
            </a:r>
          </a:p>
        </p:txBody>
      </p:sp>
      <p:pic>
        <p:nvPicPr>
          <p:cNvPr id="147459" name="Picture 3">
            <a:extLst>
              <a:ext uri="{FF2B5EF4-FFF2-40B4-BE49-F238E27FC236}">
                <a16:creationId xmlns:a16="http://schemas.microsoft.com/office/drawing/2014/main" id="{6106D8C0-4499-3FA5-258D-B9EDE0672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763" y="3606800"/>
            <a:ext cx="2590800" cy="990600"/>
          </a:xfrm>
          <a:prstGeom prst="rect">
            <a:avLst/>
          </a:prstGeom>
          <a:noFill/>
          <a:ln w="3810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147460" name="Picture 4">
            <a:extLst>
              <a:ext uri="{FF2B5EF4-FFF2-40B4-BE49-F238E27FC236}">
                <a16:creationId xmlns:a16="http://schemas.microsoft.com/office/drawing/2014/main" id="{32F8C26B-86A3-5F8C-81FD-C6C91666FE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0763" y="2419350"/>
            <a:ext cx="2590800" cy="933450"/>
          </a:xfrm>
          <a:prstGeom prst="rect">
            <a:avLst/>
          </a:prstGeom>
          <a:noFill/>
          <a:ln w="3810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147461" name="Picture 5">
            <a:extLst>
              <a:ext uri="{FF2B5EF4-FFF2-40B4-BE49-F238E27FC236}">
                <a16:creationId xmlns:a16="http://schemas.microsoft.com/office/drawing/2014/main" id="{DE54CF7D-F5E0-7375-AD8D-F7E57A4910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0763" y="927100"/>
            <a:ext cx="2578100" cy="1239838"/>
          </a:xfrm>
          <a:prstGeom prst="rect">
            <a:avLst/>
          </a:prstGeom>
          <a:noFill/>
          <a:ln w="3810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147462" name="Picture 6">
            <a:extLst>
              <a:ext uri="{FF2B5EF4-FFF2-40B4-BE49-F238E27FC236}">
                <a16:creationId xmlns:a16="http://schemas.microsoft.com/office/drawing/2014/main" id="{D38FE56B-FDC5-7EC6-23F1-526BFA9502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0763" y="4800600"/>
            <a:ext cx="2590800" cy="1101725"/>
          </a:xfrm>
          <a:prstGeom prst="rect">
            <a:avLst/>
          </a:prstGeom>
          <a:noFill/>
          <a:ln w="3810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147463" name="Text Box 7">
            <a:extLst>
              <a:ext uri="{FF2B5EF4-FFF2-40B4-BE49-F238E27FC236}">
                <a16:creationId xmlns:a16="http://schemas.microsoft.com/office/drawing/2014/main" id="{AC6EF747-C168-375F-E2B4-63D904F7B236}"/>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Heights</a:t>
            </a:r>
          </a:p>
        </p:txBody>
      </p:sp>
      <p:sp>
        <p:nvSpPr>
          <p:cNvPr id="147464" name="Line 8">
            <a:extLst>
              <a:ext uri="{FF2B5EF4-FFF2-40B4-BE49-F238E27FC236}">
                <a16:creationId xmlns:a16="http://schemas.microsoft.com/office/drawing/2014/main" id="{E90537A6-EACC-8DA9-6217-3352AEECEAB7}"/>
              </a:ext>
            </a:extLst>
          </p:cNvPr>
          <p:cNvSpPr>
            <a:spLocks noChangeShapeType="1"/>
          </p:cNvSpPr>
          <p:nvPr/>
        </p:nvSpPr>
        <p:spPr bwMode="auto">
          <a:xfrm>
            <a:off x="4576763" y="1600200"/>
            <a:ext cx="1371600" cy="0"/>
          </a:xfrm>
          <a:prstGeom prst="line">
            <a:avLst/>
          </a:prstGeom>
          <a:noFill/>
          <a:ln w="28575">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147465" name="Line 9">
            <a:extLst>
              <a:ext uri="{FF2B5EF4-FFF2-40B4-BE49-F238E27FC236}">
                <a16:creationId xmlns:a16="http://schemas.microsoft.com/office/drawing/2014/main" id="{4C7F3FD0-2EF9-098D-7490-0DA63BF84A6F}"/>
              </a:ext>
            </a:extLst>
          </p:cNvPr>
          <p:cNvSpPr>
            <a:spLocks noChangeShapeType="1"/>
          </p:cNvSpPr>
          <p:nvPr/>
        </p:nvSpPr>
        <p:spPr bwMode="auto">
          <a:xfrm>
            <a:off x="5186363" y="2590800"/>
            <a:ext cx="762000" cy="0"/>
          </a:xfrm>
          <a:prstGeom prst="line">
            <a:avLst/>
          </a:prstGeom>
          <a:noFill/>
          <a:ln w="28575">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147466" name="Line 10">
            <a:extLst>
              <a:ext uri="{FF2B5EF4-FFF2-40B4-BE49-F238E27FC236}">
                <a16:creationId xmlns:a16="http://schemas.microsoft.com/office/drawing/2014/main" id="{ABAAF2EF-2232-794D-07B7-318C00F5CED6}"/>
              </a:ext>
            </a:extLst>
          </p:cNvPr>
          <p:cNvSpPr>
            <a:spLocks noChangeShapeType="1"/>
          </p:cNvSpPr>
          <p:nvPr/>
        </p:nvSpPr>
        <p:spPr bwMode="auto">
          <a:xfrm>
            <a:off x="5338763" y="3886200"/>
            <a:ext cx="685800" cy="0"/>
          </a:xfrm>
          <a:prstGeom prst="line">
            <a:avLst/>
          </a:prstGeom>
          <a:noFill/>
          <a:ln w="28575">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147467" name="Line 11">
            <a:extLst>
              <a:ext uri="{FF2B5EF4-FFF2-40B4-BE49-F238E27FC236}">
                <a16:creationId xmlns:a16="http://schemas.microsoft.com/office/drawing/2014/main" id="{015BEC94-4609-AA23-CB5D-DDD5F630CF1F}"/>
              </a:ext>
            </a:extLst>
          </p:cNvPr>
          <p:cNvSpPr>
            <a:spLocks noChangeShapeType="1"/>
          </p:cNvSpPr>
          <p:nvPr/>
        </p:nvSpPr>
        <p:spPr bwMode="auto">
          <a:xfrm>
            <a:off x="4881563" y="4953000"/>
            <a:ext cx="1143000" cy="0"/>
          </a:xfrm>
          <a:prstGeom prst="line">
            <a:avLst/>
          </a:prstGeom>
          <a:noFill/>
          <a:ln w="28575">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pic>
        <p:nvPicPr>
          <p:cNvPr id="2" name="Picture 1">
            <a:extLst>
              <a:ext uri="{FF2B5EF4-FFF2-40B4-BE49-F238E27FC236}">
                <a16:creationId xmlns:a16="http://schemas.microsoft.com/office/drawing/2014/main" id="{0D559B7B-2E83-347E-D0C6-A73D478703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a:extLst>
              <a:ext uri="{FF2B5EF4-FFF2-40B4-BE49-F238E27FC236}">
                <a16:creationId xmlns:a16="http://schemas.microsoft.com/office/drawing/2014/main" id="{A5CB085B-64B3-CD1E-EEAA-270A9646ECEF}"/>
              </a:ext>
            </a:extLst>
          </p:cNvPr>
          <p:cNvSpPr txBox="1">
            <a:spLocks noChangeArrowheads="1"/>
          </p:cNvSpPr>
          <p:nvPr/>
        </p:nvSpPr>
        <p:spPr bwMode="auto">
          <a:xfrm>
            <a:off x="304800" y="1066800"/>
            <a:ext cx="5273675" cy="6188075"/>
          </a:xfrm>
          <a:prstGeom prst="rect">
            <a:avLst/>
          </a:prstGeom>
          <a:noFill/>
          <a:ln>
            <a:noFill/>
          </a:ln>
          <a:effectLst/>
        </p:spPr>
        <p:txBody>
          <a:bodyPr>
            <a:spAutoFit/>
          </a:bodyPr>
          <a:lstStyle/>
          <a:p>
            <a:pPr>
              <a:defRPr/>
            </a:pPr>
            <a:r>
              <a:rPr lang="en-US" altLang="en-US" sz="2000">
                <a:effectLst>
                  <a:outerShdw blurRad="38100" dist="38100" dir="2700000" algn="tl">
                    <a:srgbClr val="C0C0C0"/>
                  </a:outerShdw>
                </a:effectLst>
              </a:rPr>
              <a:t>6. Stitch Patterns </a:t>
            </a:r>
            <a:r>
              <a:rPr lang="en-US" altLang="en-US" sz="2000"/>
              <a:t>- retire if 2 or more stitch patterns are broken.</a:t>
            </a:r>
          </a:p>
          <a:p>
            <a:pPr>
              <a:defRPr/>
            </a:pPr>
            <a:endParaRPr lang="en-US" altLang="en-US" sz="2000"/>
          </a:p>
          <a:p>
            <a:pPr eaLnBrk="1" hangingPunct="1">
              <a:defRPr/>
            </a:pPr>
            <a:r>
              <a:rPr lang="en-US" altLang="en-US" sz="2000">
                <a:effectLst>
                  <a:outerShdw blurRad="38100" dist="38100" dir="2700000" algn="tl">
                    <a:srgbClr val="C0C0C0"/>
                  </a:outerShdw>
                </a:effectLst>
              </a:rPr>
              <a:t>7. Function </a:t>
            </a:r>
            <a:r>
              <a:rPr lang="en-US" altLang="en-US" sz="2000"/>
              <a:t>- ensure that equipment operates correctly. Gates lock, cam levers move, SRL locks, etc. </a:t>
            </a:r>
          </a:p>
          <a:p>
            <a:pPr eaLnBrk="1" hangingPunct="1">
              <a:defRPr/>
            </a:pPr>
            <a:endParaRPr lang="en-US" altLang="en-US" sz="2000">
              <a:effectLst>
                <a:outerShdw blurRad="38100" dist="38100" dir="2700000" algn="tl">
                  <a:srgbClr val="C0C0C0"/>
                </a:outerShdw>
              </a:effectLst>
            </a:endParaRPr>
          </a:p>
          <a:p>
            <a:pPr eaLnBrk="1" hangingPunct="1">
              <a:defRPr/>
            </a:pPr>
            <a:r>
              <a:rPr lang="en-US" altLang="en-US" sz="2000">
                <a:effectLst>
                  <a:outerShdw blurRad="38100" dist="38100" dir="2700000" algn="tl">
                    <a:srgbClr val="C0C0C0"/>
                  </a:outerShdw>
                </a:effectLst>
              </a:rPr>
              <a:t>8. Heat / Burns </a:t>
            </a:r>
            <a:r>
              <a:rPr lang="en-US" altLang="en-US" sz="2000"/>
              <a:t>- retire webbing when holes are found or areas damaged by heat. Synthetics shrink and when impacted and the shrunken area absorbs most of the impact.</a:t>
            </a:r>
          </a:p>
          <a:p>
            <a:pPr eaLnBrk="1" hangingPunct="1">
              <a:defRPr/>
            </a:pPr>
            <a:endParaRPr lang="en-US" altLang="en-US" sz="2000"/>
          </a:p>
          <a:p>
            <a:pPr eaLnBrk="1" hangingPunct="1">
              <a:defRPr/>
            </a:pPr>
            <a:r>
              <a:rPr lang="en-US" altLang="en-US" sz="2000">
                <a:effectLst>
                  <a:outerShdw blurRad="38100" dist="38100" dir="2700000" algn="tl">
                    <a:srgbClr val="C0C0C0"/>
                  </a:outerShdw>
                </a:effectLst>
              </a:rPr>
              <a:t>9. Impact Indicators </a:t>
            </a:r>
            <a:r>
              <a:rPr lang="en-US" altLang="en-US" sz="2000"/>
              <a:t>- bent grommets, heat signatures on webbing, deformed eyelets, broken d-ring pads, integral impact indicators.</a:t>
            </a:r>
          </a:p>
          <a:p>
            <a:pPr>
              <a:defRPr/>
            </a:pPr>
            <a:endParaRPr lang="en-US" altLang="en-US" sz="2000"/>
          </a:p>
          <a:p>
            <a:pPr>
              <a:defRPr/>
            </a:pPr>
            <a:endParaRPr lang="en-US" altLang="en-US" sz="2000"/>
          </a:p>
          <a:p>
            <a:pPr>
              <a:defRPr/>
            </a:pPr>
            <a:endParaRPr lang="en-US" altLang="en-US" sz="2000"/>
          </a:p>
        </p:txBody>
      </p:sp>
      <p:pic>
        <p:nvPicPr>
          <p:cNvPr id="149507" name="Picture 3">
            <a:extLst>
              <a:ext uri="{FF2B5EF4-FFF2-40B4-BE49-F238E27FC236}">
                <a16:creationId xmlns:a16="http://schemas.microsoft.com/office/drawing/2014/main" id="{B0FC1EEB-0929-E598-0771-1C2A50698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914400"/>
            <a:ext cx="2801938" cy="990600"/>
          </a:xfrm>
          <a:prstGeom prst="rect">
            <a:avLst/>
          </a:prstGeom>
          <a:noFill/>
          <a:ln w="3810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149508" name="Picture 4">
            <a:extLst>
              <a:ext uri="{FF2B5EF4-FFF2-40B4-BE49-F238E27FC236}">
                <a16:creationId xmlns:a16="http://schemas.microsoft.com/office/drawing/2014/main" id="{96062387-E3C0-A0E8-56F3-6C8EA4231B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133600"/>
            <a:ext cx="2819400" cy="914400"/>
          </a:xfrm>
          <a:prstGeom prst="rect">
            <a:avLst/>
          </a:prstGeom>
          <a:noFill/>
          <a:ln w="3810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149509" name="Picture 5">
            <a:extLst>
              <a:ext uri="{FF2B5EF4-FFF2-40B4-BE49-F238E27FC236}">
                <a16:creationId xmlns:a16="http://schemas.microsoft.com/office/drawing/2014/main" id="{4EBDA402-E5C1-B7D1-E570-F67EACDCD5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276600"/>
            <a:ext cx="2971800" cy="1143000"/>
          </a:xfrm>
          <a:prstGeom prst="rect">
            <a:avLst/>
          </a:prstGeom>
          <a:noFill/>
          <a:ln w="3810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149510" name="Picture 6">
            <a:extLst>
              <a:ext uri="{FF2B5EF4-FFF2-40B4-BE49-F238E27FC236}">
                <a16:creationId xmlns:a16="http://schemas.microsoft.com/office/drawing/2014/main" id="{DA78434D-8AFF-BB71-156D-66864BC704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572000"/>
            <a:ext cx="2971800" cy="1371600"/>
          </a:xfrm>
          <a:prstGeom prst="rect">
            <a:avLst/>
          </a:prstGeom>
          <a:noFill/>
          <a:ln w="3810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149511" name="Text Box 7">
            <a:extLst>
              <a:ext uri="{FF2B5EF4-FFF2-40B4-BE49-F238E27FC236}">
                <a16:creationId xmlns:a16="http://schemas.microsoft.com/office/drawing/2014/main" id="{3206566A-2008-CE79-E8CE-A195BA897B15}"/>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Heights</a:t>
            </a:r>
          </a:p>
        </p:txBody>
      </p:sp>
      <p:sp>
        <p:nvSpPr>
          <p:cNvPr id="149512" name="Line 8">
            <a:extLst>
              <a:ext uri="{FF2B5EF4-FFF2-40B4-BE49-F238E27FC236}">
                <a16:creationId xmlns:a16="http://schemas.microsoft.com/office/drawing/2014/main" id="{254D5F43-6692-B5C5-5D7C-B7DAB3567D9A}"/>
              </a:ext>
            </a:extLst>
          </p:cNvPr>
          <p:cNvSpPr>
            <a:spLocks noChangeShapeType="1"/>
          </p:cNvSpPr>
          <p:nvPr/>
        </p:nvSpPr>
        <p:spPr bwMode="auto">
          <a:xfrm>
            <a:off x="5029200" y="1447800"/>
            <a:ext cx="609600" cy="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149513" name="Line 9">
            <a:extLst>
              <a:ext uri="{FF2B5EF4-FFF2-40B4-BE49-F238E27FC236}">
                <a16:creationId xmlns:a16="http://schemas.microsoft.com/office/drawing/2014/main" id="{BAD42B4E-062C-D0AA-4AA0-EECFF15846C2}"/>
              </a:ext>
            </a:extLst>
          </p:cNvPr>
          <p:cNvSpPr>
            <a:spLocks noChangeShapeType="1"/>
          </p:cNvSpPr>
          <p:nvPr/>
        </p:nvSpPr>
        <p:spPr bwMode="auto">
          <a:xfrm>
            <a:off x="4114800" y="2743200"/>
            <a:ext cx="1447800" cy="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149514" name="Line 10">
            <a:extLst>
              <a:ext uri="{FF2B5EF4-FFF2-40B4-BE49-F238E27FC236}">
                <a16:creationId xmlns:a16="http://schemas.microsoft.com/office/drawing/2014/main" id="{282AADF4-069E-0137-009F-8DF9124600EE}"/>
              </a:ext>
            </a:extLst>
          </p:cNvPr>
          <p:cNvSpPr>
            <a:spLocks noChangeShapeType="1"/>
          </p:cNvSpPr>
          <p:nvPr/>
        </p:nvSpPr>
        <p:spPr bwMode="auto">
          <a:xfrm>
            <a:off x="4800600" y="3733800"/>
            <a:ext cx="762000" cy="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149515" name="Line 11">
            <a:extLst>
              <a:ext uri="{FF2B5EF4-FFF2-40B4-BE49-F238E27FC236}">
                <a16:creationId xmlns:a16="http://schemas.microsoft.com/office/drawing/2014/main" id="{CCAA3A20-9A5C-1B5E-0D0A-EF9079BD8840}"/>
              </a:ext>
            </a:extLst>
          </p:cNvPr>
          <p:cNvSpPr>
            <a:spLocks noChangeShapeType="1"/>
          </p:cNvSpPr>
          <p:nvPr/>
        </p:nvSpPr>
        <p:spPr bwMode="auto">
          <a:xfrm>
            <a:off x="4724400" y="5867400"/>
            <a:ext cx="838200" cy="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pic>
        <p:nvPicPr>
          <p:cNvPr id="2" name="Picture 1">
            <a:extLst>
              <a:ext uri="{FF2B5EF4-FFF2-40B4-BE49-F238E27FC236}">
                <a16:creationId xmlns:a16="http://schemas.microsoft.com/office/drawing/2014/main" id="{248B90DB-A107-B03D-0A4C-301D44507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65B37AE6-6664-9971-60AF-42E61CC803BB}"/>
              </a:ext>
            </a:extLst>
          </p:cNvPr>
          <p:cNvSpPr>
            <a:spLocks noGrp="1" noChangeArrowheads="1"/>
          </p:cNvSpPr>
          <p:nvPr>
            <p:ph type="body" sz="half" idx="1"/>
          </p:nvPr>
        </p:nvSpPr>
        <p:spPr bwMode="auto">
          <a:xfrm>
            <a:off x="304800" y="762000"/>
            <a:ext cx="3733800" cy="3302000"/>
          </a:xfrm>
          <a:solidFill>
            <a:srgbClr val="FFCC00">
              <a:alpha val="50195"/>
            </a:srgbClr>
          </a:solidFill>
          <a:ln algn="ctr">
            <a:solidFill>
              <a:schemeClr val="tx1"/>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000" b="1"/>
              <a:t>In the photo to the right, a Roustabout prepares to work on scaffolding and puts on his safety harness.  Hard hat, safety glasses, work gloves, steel-toed boots, and proper work clothes are also necessary for a safe operation when working at heights.</a:t>
            </a:r>
          </a:p>
          <a:p>
            <a:pPr marL="0" indent="0" eaLnBrk="1" hangingPunct="1">
              <a:spcBef>
                <a:spcPct val="50000"/>
              </a:spcBef>
              <a:buFontTx/>
              <a:buNone/>
            </a:pPr>
            <a:r>
              <a:rPr lang="en-US" altLang="en-US" sz="1000" b="1"/>
              <a:t>A lanyard is a short length of line that connects the person to an anchorage.  It is designed to limit the person’s free fall to 6 feet or less.  The anchorage should be strong enough to support the person’s weight and absorb at least 5000 pounds of force.  It should also include a shock absorbing device to lessen the shock of a fall and be anchored as high as can be to keep the free fall as short as possible.  Always try to anchor directly above where the work is to be done.  In a free fall, a full-body harness is preferred because it distributes the force of a fall over a wide area of the body, it holds the person in an upright position for rescue, and with a full-body harness, the person can not fall out of the harness if properly secured.    </a:t>
            </a:r>
          </a:p>
          <a:p>
            <a:pPr marL="0" indent="0" eaLnBrk="1" hangingPunct="1">
              <a:spcBef>
                <a:spcPct val="50000"/>
              </a:spcBef>
              <a:buFontTx/>
              <a:buNone/>
            </a:pPr>
            <a:r>
              <a:rPr lang="en-US" altLang="en-US" sz="1000" b="1"/>
              <a:t>After using the fall protection equipment, remember to protect it from damage and store it properly.</a:t>
            </a:r>
          </a:p>
        </p:txBody>
      </p:sp>
      <p:pic>
        <p:nvPicPr>
          <p:cNvPr id="151555" name="Picture 3">
            <a:extLst>
              <a:ext uri="{FF2B5EF4-FFF2-40B4-BE49-F238E27FC236}">
                <a16:creationId xmlns:a16="http://schemas.microsoft.com/office/drawing/2014/main" id="{6811F82B-CEA9-E720-FBFB-C91D811A1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3100" y="909638"/>
            <a:ext cx="1752600" cy="1287462"/>
          </a:xfrm>
          <a:prstGeom prst="rect">
            <a:avLst/>
          </a:prstGeom>
          <a:solidFill>
            <a:srgbClr val="FFCC00"/>
          </a:solidFill>
          <a:ln w="9525">
            <a:solidFill>
              <a:schemeClr val="tx1"/>
            </a:solidFill>
            <a:miter lim="800000"/>
            <a:headEnd/>
            <a:tailEnd/>
          </a:ln>
        </p:spPr>
      </p:pic>
      <p:sp>
        <p:nvSpPr>
          <p:cNvPr id="151556" name="Text Box 4">
            <a:extLst>
              <a:ext uri="{FF2B5EF4-FFF2-40B4-BE49-F238E27FC236}">
                <a16:creationId xmlns:a16="http://schemas.microsoft.com/office/drawing/2014/main" id="{6E793B30-A749-6AA3-C828-1F1E9334AEB3}"/>
              </a:ext>
            </a:extLst>
          </p:cNvPr>
          <p:cNvSpPr txBox="1">
            <a:spLocks noChangeArrowheads="1"/>
          </p:cNvSpPr>
          <p:nvPr/>
        </p:nvSpPr>
        <p:spPr bwMode="auto">
          <a:xfrm>
            <a:off x="4254500" y="2425700"/>
            <a:ext cx="2400300" cy="176847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Before anyone uses any kind of personal fall protection equipment they will be instructed in the correct way to use it, inspect it, maintain it and test it.  When using a lanyard line, always hook at a level higher than where the lanyard is hooked to your body with as little slack as possible.  Be cautious of what the lanyard device is being hooked to and test to make sure it is working. </a:t>
            </a:r>
          </a:p>
        </p:txBody>
      </p:sp>
      <p:sp>
        <p:nvSpPr>
          <p:cNvPr id="151557" name="Text Box 5">
            <a:extLst>
              <a:ext uri="{FF2B5EF4-FFF2-40B4-BE49-F238E27FC236}">
                <a16:creationId xmlns:a16="http://schemas.microsoft.com/office/drawing/2014/main" id="{48ABB353-9F60-9F86-224A-85A5FAFE3E72}"/>
              </a:ext>
            </a:extLst>
          </p:cNvPr>
          <p:cNvSpPr txBox="1">
            <a:spLocks noChangeArrowheads="1"/>
          </p:cNvSpPr>
          <p:nvPr/>
        </p:nvSpPr>
        <p:spPr bwMode="auto">
          <a:xfrm>
            <a:off x="4483100" y="2197100"/>
            <a:ext cx="1752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RETRACTABLE DYNA LOCK</a:t>
            </a:r>
          </a:p>
        </p:txBody>
      </p:sp>
      <p:pic>
        <p:nvPicPr>
          <p:cNvPr id="151558" name="Picture 6">
            <a:extLst>
              <a:ext uri="{FF2B5EF4-FFF2-40B4-BE49-F238E27FC236}">
                <a16:creationId xmlns:a16="http://schemas.microsoft.com/office/drawing/2014/main" id="{AFE4DD09-1F64-7FD8-D45D-F1D6DD2F06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419600"/>
            <a:ext cx="2209800" cy="1858963"/>
          </a:xfrm>
          <a:prstGeom prst="rect">
            <a:avLst/>
          </a:prstGeom>
          <a:solidFill>
            <a:srgbClr val="FFCC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559" name="Oval 7">
            <a:extLst>
              <a:ext uri="{FF2B5EF4-FFF2-40B4-BE49-F238E27FC236}">
                <a16:creationId xmlns:a16="http://schemas.microsoft.com/office/drawing/2014/main" id="{996298CB-5A7C-3F9E-52F9-3777688E5865}"/>
              </a:ext>
            </a:extLst>
          </p:cNvPr>
          <p:cNvSpPr>
            <a:spLocks noChangeArrowheads="1"/>
          </p:cNvSpPr>
          <p:nvPr/>
        </p:nvSpPr>
        <p:spPr bwMode="auto">
          <a:xfrm>
            <a:off x="3886200" y="5029200"/>
            <a:ext cx="152400" cy="76200"/>
          </a:xfrm>
          <a:prstGeom prst="ellipse">
            <a:avLst/>
          </a:prstGeom>
          <a:solidFill>
            <a:srgbClr val="FFCC00"/>
          </a:solidFill>
          <a:ln w="317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b="1">
              <a:solidFill>
                <a:schemeClr val="bg1"/>
              </a:solidFill>
            </a:endParaRPr>
          </a:p>
        </p:txBody>
      </p:sp>
      <p:sp>
        <p:nvSpPr>
          <p:cNvPr id="151560" name="Text Box 8">
            <a:extLst>
              <a:ext uri="{FF2B5EF4-FFF2-40B4-BE49-F238E27FC236}">
                <a16:creationId xmlns:a16="http://schemas.microsoft.com/office/drawing/2014/main" id="{CC4282BD-1D07-1810-8834-9173DBC7CF10}"/>
              </a:ext>
            </a:extLst>
          </p:cNvPr>
          <p:cNvSpPr txBox="1">
            <a:spLocks noChangeArrowheads="1"/>
          </p:cNvSpPr>
          <p:nvPr/>
        </p:nvSpPr>
        <p:spPr bwMode="auto">
          <a:xfrm>
            <a:off x="6013450" y="4281488"/>
            <a:ext cx="2800350" cy="13208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The Roustabout shown at left is working over water and has his harness on, but his lanyard or fall arrest line is tied off to a weak anchor and he is not wearing a work vest. The person is at great risk, but all this can be corrected if a JSA is developed and a safety meeting is held to discuss the proper way to do work at heights. </a:t>
            </a:r>
          </a:p>
        </p:txBody>
      </p:sp>
      <p:sp>
        <p:nvSpPr>
          <p:cNvPr id="151561" name="AutoShape 9">
            <a:extLst>
              <a:ext uri="{FF2B5EF4-FFF2-40B4-BE49-F238E27FC236}">
                <a16:creationId xmlns:a16="http://schemas.microsoft.com/office/drawing/2014/main" id="{8010D4CA-18A2-B178-44F4-76A1531E9C8E}"/>
              </a:ext>
            </a:extLst>
          </p:cNvPr>
          <p:cNvSpPr>
            <a:spLocks noChangeArrowheads="1"/>
          </p:cNvSpPr>
          <p:nvPr/>
        </p:nvSpPr>
        <p:spPr bwMode="auto">
          <a:xfrm>
            <a:off x="5454650" y="5654675"/>
            <a:ext cx="596900" cy="412750"/>
          </a:xfrm>
          <a:prstGeom prst="leftArrow">
            <a:avLst>
              <a:gd name="adj1" fmla="val 50000"/>
              <a:gd name="adj2" fmla="val 36154"/>
            </a:avLst>
          </a:prstGeom>
          <a:solidFill>
            <a:srgbClr val="FFCC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b="1">
              <a:solidFill>
                <a:schemeClr val="tx2"/>
              </a:solidFill>
            </a:endParaRPr>
          </a:p>
        </p:txBody>
      </p:sp>
      <p:sp>
        <p:nvSpPr>
          <p:cNvPr id="151562" name="Line 10">
            <a:extLst>
              <a:ext uri="{FF2B5EF4-FFF2-40B4-BE49-F238E27FC236}">
                <a16:creationId xmlns:a16="http://schemas.microsoft.com/office/drawing/2014/main" id="{F3E9D751-2A54-2B3A-5282-5411E1CA2911}"/>
              </a:ext>
            </a:extLst>
          </p:cNvPr>
          <p:cNvSpPr>
            <a:spLocks noChangeShapeType="1"/>
          </p:cNvSpPr>
          <p:nvPr/>
        </p:nvSpPr>
        <p:spPr bwMode="auto">
          <a:xfrm flipH="1">
            <a:off x="3886200" y="4749800"/>
            <a:ext cx="1524000"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51563" name="Text Box 11">
            <a:extLst>
              <a:ext uri="{FF2B5EF4-FFF2-40B4-BE49-F238E27FC236}">
                <a16:creationId xmlns:a16="http://schemas.microsoft.com/office/drawing/2014/main" id="{0168F6D2-190F-E365-AA41-D48AFEDE2F3E}"/>
              </a:ext>
            </a:extLst>
          </p:cNvPr>
          <p:cNvSpPr txBox="1">
            <a:spLocks noChangeArrowheads="1"/>
          </p:cNvSpPr>
          <p:nvPr/>
        </p:nvSpPr>
        <p:spPr bwMode="auto">
          <a:xfrm>
            <a:off x="5410200" y="4662488"/>
            <a:ext cx="5334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a:t>
            </a:r>
          </a:p>
        </p:txBody>
      </p:sp>
      <p:sp>
        <p:nvSpPr>
          <p:cNvPr id="151564" name="Text Box 12">
            <a:extLst>
              <a:ext uri="{FF2B5EF4-FFF2-40B4-BE49-F238E27FC236}">
                <a16:creationId xmlns:a16="http://schemas.microsoft.com/office/drawing/2014/main" id="{53E1F402-A911-64D0-0799-5FE9886BB38B}"/>
              </a:ext>
            </a:extLst>
          </p:cNvPr>
          <p:cNvSpPr txBox="1">
            <a:spLocks noChangeArrowheads="1"/>
          </p:cNvSpPr>
          <p:nvPr/>
        </p:nvSpPr>
        <p:spPr bwMode="auto">
          <a:xfrm>
            <a:off x="6076950" y="5761038"/>
            <a:ext cx="85725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LIFE VEST?</a:t>
            </a:r>
          </a:p>
        </p:txBody>
      </p:sp>
      <p:sp>
        <p:nvSpPr>
          <p:cNvPr id="151565" name="Text Box 13">
            <a:extLst>
              <a:ext uri="{FF2B5EF4-FFF2-40B4-BE49-F238E27FC236}">
                <a16:creationId xmlns:a16="http://schemas.microsoft.com/office/drawing/2014/main" id="{120832CA-7919-3AF0-2170-6A1D0882DE90}"/>
              </a:ext>
            </a:extLst>
          </p:cNvPr>
          <p:cNvSpPr txBox="1">
            <a:spLocks noChangeArrowheads="1"/>
          </p:cNvSpPr>
          <p:nvPr/>
        </p:nvSpPr>
        <p:spPr bwMode="auto">
          <a:xfrm>
            <a:off x="6888163" y="3844925"/>
            <a:ext cx="17526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PREPARING SAFETY HARNESS</a:t>
            </a:r>
          </a:p>
        </p:txBody>
      </p:sp>
      <p:sp>
        <p:nvSpPr>
          <p:cNvPr id="151566" name="Line 14">
            <a:extLst>
              <a:ext uri="{FF2B5EF4-FFF2-40B4-BE49-F238E27FC236}">
                <a16:creationId xmlns:a16="http://schemas.microsoft.com/office/drawing/2014/main" id="{0BE0AAFB-B36D-786E-7545-8A342CAB5645}"/>
              </a:ext>
            </a:extLst>
          </p:cNvPr>
          <p:cNvSpPr>
            <a:spLocks noChangeShapeType="1"/>
          </p:cNvSpPr>
          <p:nvPr/>
        </p:nvSpPr>
        <p:spPr bwMode="auto">
          <a:xfrm flipV="1">
            <a:off x="5181600" y="9906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51567" name="Text Box 15">
            <a:extLst>
              <a:ext uri="{FF2B5EF4-FFF2-40B4-BE49-F238E27FC236}">
                <a16:creationId xmlns:a16="http://schemas.microsoft.com/office/drawing/2014/main" id="{26DDE9AA-2976-6739-E0C4-FCB1276FD5DB}"/>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Heights</a:t>
            </a:r>
          </a:p>
        </p:txBody>
      </p:sp>
      <p:pic>
        <p:nvPicPr>
          <p:cNvPr id="151568" name="Picture 16">
            <a:extLst>
              <a:ext uri="{FF2B5EF4-FFF2-40B4-BE49-F238E27FC236}">
                <a16:creationId xmlns:a16="http://schemas.microsoft.com/office/drawing/2014/main" id="{9992ED6D-1729-5763-31D8-727270FCB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91000"/>
            <a:ext cx="2590800" cy="19431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69" name="Picture 17">
            <a:extLst>
              <a:ext uri="{FF2B5EF4-FFF2-40B4-BE49-F238E27FC236}">
                <a16:creationId xmlns:a16="http://schemas.microsoft.com/office/drawing/2014/main" id="{6AFB0394-C0E4-E99A-8BEE-4346F2AC1F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762000"/>
            <a:ext cx="2208213" cy="304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1570" name="Text Box 18">
            <a:extLst>
              <a:ext uri="{FF2B5EF4-FFF2-40B4-BE49-F238E27FC236}">
                <a16:creationId xmlns:a16="http://schemas.microsoft.com/office/drawing/2014/main" id="{B1BA4AF8-4EE5-0CEA-D850-A82C69519828}"/>
              </a:ext>
            </a:extLst>
          </p:cNvPr>
          <p:cNvSpPr txBox="1">
            <a:spLocks noChangeArrowheads="1"/>
          </p:cNvSpPr>
          <p:nvPr/>
        </p:nvSpPr>
        <p:spPr bwMode="auto">
          <a:xfrm>
            <a:off x="914400" y="6172200"/>
            <a:ext cx="1752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GOING UP IN THE DERRICK</a:t>
            </a:r>
          </a:p>
        </p:txBody>
      </p:sp>
      <p:pic>
        <p:nvPicPr>
          <p:cNvPr id="2" name="Picture 1">
            <a:extLst>
              <a:ext uri="{FF2B5EF4-FFF2-40B4-BE49-F238E27FC236}">
                <a16:creationId xmlns:a16="http://schemas.microsoft.com/office/drawing/2014/main" id="{99564468-A85D-34AC-16A5-C7E0C8FC9F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a:extLst>
              <a:ext uri="{FF2B5EF4-FFF2-40B4-BE49-F238E27FC236}">
                <a16:creationId xmlns:a16="http://schemas.microsoft.com/office/drawing/2014/main" id="{C8F1C317-DE81-3A20-4162-744026A58393}"/>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500563" y="3219450"/>
            <a:ext cx="4038600" cy="3028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2579" name="Rectangle 3">
            <a:extLst>
              <a:ext uri="{FF2B5EF4-FFF2-40B4-BE49-F238E27FC236}">
                <a16:creationId xmlns:a16="http://schemas.microsoft.com/office/drawing/2014/main" id="{F08C05DC-86F4-B3D5-1FA8-D4FCDA7FFACB}"/>
              </a:ext>
            </a:extLst>
          </p:cNvPr>
          <p:cNvSpPr>
            <a:spLocks noGrp="1" noChangeArrowheads="1"/>
          </p:cNvSpPr>
          <p:nvPr>
            <p:ph type="body" sz="half" idx="1"/>
          </p:nvPr>
        </p:nvSpPr>
        <p:spPr bwMode="auto">
          <a:xfrm>
            <a:off x="609600" y="1000125"/>
            <a:ext cx="3429000" cy="5132388"/>
          </a:xfrm>
          <a:noFill/>
          <a:ln w="28575">
            <a:solidFill>
              <a:schemeClr val="tx1"/>
            </a:solidFill>
            <a:miter lim="800000"/>
            <a:headEnd/>
            <a:tailEnd/>
          </a:ln>
          <a:extLst>
            <a:ext uri="{909E8E84-426E-40DD-AFC4-6F175D3DCCD1}">
              <a14:hiddenFill xmlns:a14="http://schemas.microsoft.com/office/drawing/2010/main">
                <a:solidFill>
                  <a:srgbClr val="FFCC00"/>
                </a:solidFill>
              </a14:hiddenFill>
            </a:ext>
          </a:extLst>
        </p:spPr>
        <p:txBody>
          <a:bodyPr vert="horz" wrap="square" lIns="91440" tIns="45720" rIns="91440" bIns="45720" numCol="1" anchor="t" anchorCtr="0" compatLnSpc="1">
            <a:prstTxWarp prst="textNoShape">
              <a:avLst/>
            </a:prstTxWarp>
            <a:spAutoFit/>
          </a:bodyPr>
          <a:lstStyle/>
          <a:p>
            <a:pPr marL="0" indent="0" eaLnBrk="1" hangingPunct="1">
              <a:spcBef>
                <a:spcPct val="100000"/>
              </a:spcBef>
              <a:buFontTx/>
              <a:buNone/>
            </a:pPr>
            <a:r>
              <a:rPr lang="en-US" altLang="en-US" sz="1600" b="1">
                <a:solidFill>
                  <a:schemeClr val="tx2"/>
                </a:solidFill>
              </a:rPr>
              <a:t>Follow these procedures for work basket safety:</a:t>
            </a:r>
          </a:p>
          <a:p>
            <a:pPr marL="400050" lvl="1" eaLnBrk="1" hangingPunct="1">
              <a:spcBef>
                <a:spcPct val="50000"/>
              </a:spcBef>
              <a:buFontTx/>
              <a:buAutoNum type="arabicPeriod"/>
            </a:pPr>
            <a:r>
              <a:rPr lang="en-US" altLang="en-US" sz="1600" b="1">
                <a:solidFill>
                  <a:schemeClr val="tx2"/>
                </a:solidFill>
              </a:rPr>
              <a:t>Inspect the basket and slings prior to the job.</a:t>
            </a:r>
          </a:p>
          <a:p>
            <a:pPr marL="400050" lvl="1" eaLnBrk="1" hangingPunct="1">
              <a:spcBef>
                <a:spcPct val="0"/>
              </a:spcBef>
              <a:buFontTx/>
              <a:buAutoNum type="arabicPeriod"/>
            </a:pPr>
            <a:r>
              <a:rPr lang="en-US" altLang="en-US" sz="1600" b="1">
                <a:solidFill>
                  <a:schemeClr val="tx2"/>
                </a:solidFill>
              </a:rPr>
              <a:t>Pre-plan the job, do a JSA, and hold a pre-task meeting.  </a:t>
            </a:r>
          </a:p>
          <a:p>
            <a:pPr marL="400050" lvl="1" eaLnBrk="1" hangingPunct="1">
              <a:spcBef>
                <a:spcPct val="0"/>
              </a:spcBef>
              <a:buFontTx/>
              <a:buAutoNum type="arabicPeriod"/>
            </a:pPr>
            <a:r>
              <a:rPr lang="en-US" altLang="en-US" sz="1600" b="1">
                <a:solidFill>
                  <a:schemeClr val="tx2"/>
                </a:solidFill>
              </a:rPr>
              <a:t>Have good communication with the Crane Operator or Air Hoist Operator.</a:t>
            </a:r>
          </a:p>
          <a:p>
            <a:pPr marL="400050" lvl="1" eaLnBrk="1" hangingPunct="1">
              <a:spcBef>
                <a:spcPct val="0"/>
              </a:spcBef>
              <a:buFontTx/>
              <a:buAutoNum type="arabicPeriod"/>
            </a:pPr>
            <a:r>
              <a:rPr lang="en-US" altLang="en-US" sz="1600" b="1">
                <a:solidFill>
                  <a:schemeClr val="tx2"/>
                </a:solidFill>
              </a:rPr>
              <a:t>Make sure the basket has the proper taglines.</a:t>
            </a:r>
          </a:p>
          <a:p>
            <a:pPr marL="400050" lvl="1" eaLnBrk="1" hangingPunct="1">
              <a:spcBef>
                <a:spcPct val="0"/>
              </a:spcBef>
              <a:buFontTx/>
              <a:buAutoNum type="arabicPeriod"/>
            </a:pPr>
            <a:r>
              <a:rPr lang="en-US" altLang="en-US" sz="1600" b="1">
                <a:solidFill>
                  <a:schemeClr val="tx2"/>
                </a:solidFill>
              </a:rPr>
              <a:t>Make sure the personnel wear the proper PPE for the task, such as work vests, and use safety lines.  Use two people to do the job.</a:t>
            </a:r>
          </a:p>
          <a:p>
            <a:pPr marL="400050" lvl="1" eaLnBrk="1" hangingPunct="1">
              <a:spcBef>
                <a:spcPct val="0"/>
              </a:spcBef>
              <a:buFontTx/>
              <a:buAutoNum type="arabicPeriod"/>
            </a:pPr>
            <a:r>
              <a:rPr lang="en-US" altLang="en-US" sz="1600" b="1">
                <a:solidFill>
                  <a:schemeClr val="tx2"/>
                </a:solidFill>
              </a:rPr>
              <a:t>Keep everyone aware of work basket operations.</a:t>
            </a:r>
          </a:p>
          <a:p>
            <a:pPr marL="400050" lvl="1" eaLnBrk="1" hangingPunct="1">
              <a:spcBef>
                <a:spcPct val="0"/>
              </a:spcBef>
              <a:buFontTx/>
              <a:buAutoNum type="arabicPeriod"/>
            </a:pPr>
            <a:r>
              <a:rPr lang="en-US" altLang="en-US" sz="1600" b="1">
                <a:solidFill>
                  <a:schemeClr val="tx2"/>
                </a:solidFill>
              </a:rPr>
              <a:t>Have emergency procedures and plan in place.</a:t>
            </a:r>
          </a:p>
        </p:txBody>
      </p:sp>
      <p:sp>
        <p:nvSpPr>
          <p:cNvPr id="152580" name="Text Box 4">
            <a:extLst>
              <a:ext uri="{FF2B5EF4-FFF2-40B4-BE49-F238E27FC236}">
                <a16:creationId xmlns:a16="http://schemas.microsoft.com/office/drawing/2014/main" id="{97CC291D-D0AD-A78B-6E77-2695F7DADD05}"/>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Heights</a:t>
            </a:r>
          </a:p>
        </p:txBody>
      </p:sp>
      <p:pic>
        <p:nvPicPr>
          <p:cNvPr id="152581" name="Picture 5">
            <a:extLst>
              <a:ext uri="{FF2B5EF4-FFF2-40B4-BE49-F238E27FC236}">
                <a16:creationId xmlns:a16="http://schemas.microsoft.com/office/drawing/2014/main" id="{E03F0CCB-3218-285D-1104-D029926264E8}"/>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5257800" y="838200"/>
            <a:ext cx="2286000" cy="2185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2582" name="Text Box 6">
            <a:extLst>
              <a:ext uri="{FF2B5EF4-FFF2-40B4-BE49-F238E27FC236}">
                <a16:creationId xmlns:a16="http://schemas.microsoft.com/office/drawing/2014/main" id="{4ECF975E-D2D1-0F17-93E9-DE10365A50C2}"/>
              </a:ext>
            </a:extLst>
          </p:cNvPr>
          <p:cNvSpPr txBox="1">
            <a:spLocks noChangeArrowheads="1"/>
          </p:cNvSpPr>
          <p:nvPr/>
        </p:nvSpPr>
        <p:spPr bwMode="auto">
          <a:xfrm>
            <a:off x="5033963" y="5715000"/>
            <a:ext cx="27432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 PREPARING THE WORK BASKET</a:t>
            </a:r>
          </a:p>
        </p:txBody>
      </p:sp>
      <p:pic>
        <p:nvPicPr>
          <p:cNvPr id="2" name="Picture 1">
            <a:extLst>
              <a:ext uri="{FF2B5EF4-FFF2-40B4-BE49-F238E27FC236}">
                <a16:creationId xmlns:a16="http://schemas.microsoft.com/office/drawing/2014/main" id="{639DFAB9-1AD6-33AF-F98A-391694791F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4386D6F4-7DCE-F6AA-D7E4-86C67C490070}"/>
              </a:ext>
            </a:extLst>
          </p:cNvPr>
          <p:cNvSpPr>
            <a:spLocks noGrp="1" noChangeArrowheads="1"/>
          </p:cNvSpPr>
          <p:nvPr>
            <p:ph type="body" sz="half" idx="1"/>
          </p:nvPr>
        </p:nvSpPr>
        <p:spPr bwMode="auto">
          <a:xfrm>
            <a:off x="228600" y="762000"/>
            <a:ext cx="3962400" cy="3006725"/>
          </a:xfrm>
          <a:noFill/>
          <a:ln>
            <a:solidFill>
              <a:schemeClr val="tx1"/>
            </a:solidFill>
            <a:miter lim="800000"/>
            <a:headEnd/>
            <a:tailEnd/>
          </a:ln>
          <a:extLst>
            <a:ext uri="{909E8E84-426E-40DD-AFC4-6F175D3DCCD1}">
              <a14:hiddenFill xmlns:a14="http://schemas.microsoft.com/office/drawing/2010/main">
                <a:solidFill>
                  <a:srgbClr val="FFCC00"/>
                </a:solidFill>
              </a14:hiddenFill>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000" b="1"/>
              <a:t>The Roustabout can safely work at heights or over the side of the rig using the work basket.  The work basket is lifted into place by the crane or air hoist.  Some of the jobs done with the work basket are preparing surfaces for painting, painting surfaces, fixing equipment, and doing maintenance.</a:t>
            </a:r>
          </a:p>
          <a:p>
            <a:pPr marL="0" indent="0" eaLnBrk="1" hangingPunct="1">
              <a:spcBef>
                <a:spcPct val="50000"/>
              </a:spcBef>
              <a:buFontTx/>
              <a:buNone/>
            </a:pPr>
            <a:r>
              <a:rPr lang="en-US" altLang="en-US" sz="1000" b="1"/>
              <a:t>Two Roustabouts can be placed in the basket.  Together, they can help do tasks where ladders and air tuggers can not be used effectively. </a:t>
            </a:r>
          </a:p>
          <a:p>
            <a:pPr marL="0" indent="0" eaLnBrk="1" hangingPunct="1">
              <a:spcBef>
                <a:spcPct val="50000"/>
              </a:spcBef>
              <a:buFontTx/>
              <a:buNone/>
            </a:pPr>
            <a:r>
              <a:rPr lang="en-US" altLang="en-US" sz="1000" b="1"/>
              <a:t>For working over water, these rules are to be followed:</a:t>
            </a:r>
          </a:p>
          <a:p>
            <a:pPr marL="292100" lvl="1" indent="-177800" eaLnBrk="1" hangingPunct="1">
              <a:lnSpc>
                <a:spcPct val="85000"/>
              </a:lnSpc>
              <a:spcBef>
                <a:spcPct val="50000"/>
              </a:spcBef>
              <a:buFontTx/>
              <a:buAutoNum type="arabicPeriod"/>
            </a:pPr>
            <a:r>
              <a:rPr lang="en-US" altLang="en-US" sz="1000" b="1"/>
              <a:t>Full body harness with properly secured lanyards and/or retractable lifelines, and work vests must be worn by the personnel doing the work.</a:t>
            </a:r>
          </a:p>
          <a:p>
            <a:pPr marL="292100" lvl="1" indent="-177800" eaLnBrk="1" hangingPunct="1">
              <a:spcBef>
                <a:spcPct val="0"/>
              </a:spcBef>
              <a:buFontTx/>
              <a:buAutoNum type="arabicPeriod"/>
            </a:pPr>
            <a:r>
              <a:rPr lang="en-US" altLang="en-US" sz="1000" b="1"/>
              <a:t>Weather and appropriate rigging is to be fully considered before starting the task.</a:t>
            </a:r>
          </a:p>
          <a:p>
            <a:pPr marL="292100" lvl="1" indent="-177800" eaLnBrk="1" hangingPunct="1">
              <a:spcBef>
                <a:spcPct val="0"/>
              </a:spcBef>
              <a:buFontTx/>
              <a:buAutoNum type="arabicPeriod"/>
            </a:pPr>
            <a:r>
              <a:rPr lang="en-US" altLang="en-US" sz="1000" b="1"/>
              <a:t>Persons working over water will be kept under surveillance by a designated person.</a:t>
            </a:r>
          </a:p>
          <a:p>
            <a:pPr marL="292100" lvl="1" indent="-177800" eaLnBrk="1" hangingPunct="1">
              <a:spcBef>
                <a:spcPct val="0"/>
              </a:spcBef>
              <a:buFontTx/>
              <a:buAutoNum type="arabicPeriod"/>
            </a:pPr>
            <a:r>
              <a:rPr lang="en-US" altLang="en-US" sz="1000" b="1"/>
              <a:t>If available, a standby boat will be alerted and made ready for any emergency.</a:t>
            </a:r>
          </a:p>
        </p:txBody>
      </p:sp>
      <p:pic>
        <p:nvPicPr>
          <p:cNvPr id="154627" name="Picture 3">
            <a:extLst>
              <a:ext uri="{FF2B5EF4-FFF2-40B4-BE49-F238E27FC236}">
                <a16:creationId xmlns:a16="http://schemas.microsoft.com/office/drawing/2014/main" id="{8BC7D9E7-026F-F21D-C176-C12773877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00" y="3841750"/>
            <a:ext cx="2778125" cy="2330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4628" name="Text Box 4">
            <a:extLst>
              <a:ext uri="{FF2B5EF4-FFF2-40B4-BE49-F238E27FC236}">
                <a16:creationId xmlns:a16="http://schemas.microsoft.com/office/drawing/2014/main" id="{D9C440E0-C7E6-58DE-CD81-BFEFC63E6746}"/>
              </a:ext>
            </a:extLst>
          </p:cNvPr>
          <p:cNvSpPr txBox="1">
            <a:spLocks noChangeArrowheads="1"/>
          </p:cNvSpPr>
          <p:nvPr/>
        </p:nvSpPr>
        <p:spPr bwMode="auto">
          <a:xfrm>
            <a:off x="993775" y="5867400"/>
            <a:ext cx="1368425"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t>STAND BY BOAT</a:t>
            </a:r>
          </a:p>
        </p:txBody>
      </p:sp>
      <p:sp>
        <p:nvSpPr>
          <p:cNvPr id="154629" name="Text Box 5">
            <a:extLst>
              <a:ext uri="{FF2B5EF4-FFF2-40B4-BE49-F238E27FC236}">
                <a16:creationId xmlns:a16="http://schemas.microsoft.com/office/drawing/2014/main" id="{C302E6CA-8618-C400-3ED8-23566A3E773B}"/>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Heights</a:t>
            </a:r>
          </a:p>
        </p:txBody>
      </p:sp>
      <p:pic>
        <p:nvPicPr>
          <p:cNvPr id="154630" name="Picture 6">
            <a:extLst>
              <a:ext uri="{FF2B5EF4-FFF2-40B4-BE49-F238E27FC236}">
                <a16:creationId xmlns:a16="http://schemas.microsoft.com/office/drawing/2014/main" id="{B32FCA7E-2534-CD2A-2AA9-EC8829062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762000"/>
            <a:ext cx="4519613" cy="518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1EB22CC-5BEA-4CFD-F0FD-9642DBFCE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2EF2E99C-1244-E95D-C670-F57C169C937F}"/>
              </a:ext>
            </a:extLst>
          </p:cNvPr>
          <p:cNvSpPr>
            <a:spLocks noChangeArrowheads="1"/>
          </p:cNvSpPr>
          <p:nvPr/>
        </p:nvSpPr>
        <p:spPr bwMode="auto">
          <a:xfrm>
            <a:off x="5715000" y="914400"/>
            <a:ext cx="3238500" cy="1997075"/>
          </a:xfrm>
          <a:prstGeom prst="rect">
            <a:avLst/>
          </a:prstGeom>
          <a:solidFill>
            <a:srgbClr val="FFCC00">
              <a:alpha val="47058"/>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To ensure safe operations the rigs are equipped with a communications system.  For instance, if anyone sees an unplanned discharge of drilling fluids, oil, diesel, etc., then this should be immediately communicated to the Supervisor so action can be taken.</a:t>
            </a:r>
          </a:p>
          <a:p>
            <a:pPr eaLnBrk="1" hangingPunct="1">
              <a:spcBef>
                <a:spcPct val="50000"/>
              </a:spcBef>
            </a:pPr>
            <a:r>
              <a:rPr lang="en-US" altLang="en-US" sz="1000" b="1"/>
              <a:t>Rig phones are located at strategic places on the rig, such as the rig floor, mud pump room, mud room, shale shakers, logging units, the pipe deck, the engine room, the electrical control room, the Toolpusher’s office and in the galley.</a:t>
            </a:r>
          </a:p>
        </p:txBody>
      </p:sp>
      <p:sp>
        <p:nvSpPr>
          <p:cNvPr id="156675" name="Rectangle 3">
            <a:extLst>
              <a:ext uri="{FF2B5EF4-FFF2-40B4-BE49-F238E27FC236}">
                <a16:creationId xmlns:a16="http://schemas.microsoft.com/office/drawing/2014/main" id="{6CF797D1-07E5-959B-7A9F-B858E44E2DFD}"/>
              </a:ext>
            </a:extLst>
          </p:cNvPr>
          <p:cNvSpPr>
            <a:spLocks noChangeArrowheads="1"/>
          </p:cNvSpPr>
          <p:nvPr/>
        </p:nvSpPr>
        <p:spPr bwMode="auto">
          <a:xfrm>
            <a:off x="304800" y="4765675"/>
            <a:ext cx="3124200" cy="1635125"/>
          </a:xfrm>
          <a:prstGeom prst="rect">
            <a:avLst/>
          </a:prstGeom>
          <a:solidFill>
            <a:srgbClr val="FFCC00">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Communication on the rig is key to safe and efficient operations.  The walkie talkie is used to communicate with the crews working on the boats, deck, and many places around the rig.  To work together, everyone has to be able to communicate effectively.  If the communication is not clear, then work must stop until the message is clear.  If you use a communication device, make sure it is working properly at all times.</a:t>
            </a:r>
          </a:p>
        </p:txBody>
      </p:sp>
      <p:sp>
        <p:nvSpPr>
          <p:cNvPr id="156676" name="Rectangle 4">
            <a:extLst>
              <a:ext uri="{FF2B5EF4-FFF2-40B4-BE49-F238E27FC236}">
                <a16:creationId xmlns:a16="http://schemas.microsoft.com/office/drawing/2014/main" id="{C0560890-C40C-D819-9A81-8928FA0A35BD}"/>
              </a:ext>
            </a:extLst>
          </p:cNvPr>
          <p:cNvSpPr>
            <a:spLocks noChangeArrowheads="1"/>
          </p:cNvSpPr>
          <p:nvPr/>
        </p:nvSpPr>
        <p:spPr bwMode="auto">
          <a:xfrm>
            <a:off x="304800" y="762000"/>
            <a:ext cx="3048000" cy="188753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While moving personnel and materials around the rig, one of the most important tasks is to communicate with everyone.  </a:t>
            </a:r>
          </a:p>
          <a:p>
            <a:pPr eaLnBrk="1" hangingPunct="1">
              <a:spcBef>
                <a:spcPct val="50000"/>
              </a:spcBef>
            </a:pPr>
            <a:r>
              <a:rPr lang="en-US" altLang="en-US" sz="1000" b="1"/>
              <a:t>This photo below shows the Deck Foreman communicating with the Crane Operator and Roustabout on the boat about a load that is about to be off-loaded to the rig.</a:t>
            </a:r>
          </a:p>
          <a:p>
            <a:pPr eaLnBrk="1" hangingPunct="1">
              <a:spcBef>
                <a:spcPct val="50000"/>
              </a:spcBef>
            </a:pPr>
            <a:r>
              <a:rPr lang="en-US" altLang="en-US" sz="1000" b="1"/>
              <a:t>Roustabouts have to learn the verbal and hand signals for moving things around the rig.  Good, clear, and understood communications are a must. </a:t>
            </a:r>
          </a:p>
        </p:txBody>
      </p:sp>
      <p:sp>
        <p:nvSpPr>
          <p:cNvPr id="156677" name="Text Box 5">
            <a:extLst>
              <a:ext uri="{FF2B5EF4-FFF2-40B4-BE49-F238E27FC236}">
                <a16:creationId xmlns:a16="http://schemas.microsoft.com/office/drawing/2014/main" id="{0FDEB874-DBA6-BF13-221F-D6CD5049CF95}"/>
              </a:ext>
            </a:extLst>
          </p:cNvPr>
          <p:cNvSpPr txBox="1">
            <a:spLocks noChangeArrowheads="1"/>
          </p:cNvSpPr>
          <p:nvPr/>
        </p:nvSpPr>
        <p:spPr bwMode="auto">
          <a:xfrm>
            <a:off x="3962400" y="3260725"/>
            <a:ext cx="2514600" cy="2854325"/>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0"/>
              </a:spcBef>
            </a:pPr>
            <a:r>
              <a:rPr lang="en-US" altLang="en-US" sz="1000" b="1"/>
              <a:t>When the tour comes to an end, the crew coming on has to get information from the crew going off tour.  This is when the off-going crew gives the other crew some handover notes and has a five-minute meeting to explain what has been going on during the shift.  Handovers are extremely important because they are the communication tool we use to keep everyone informed.  Included in the handover notes are equipment notes, procedure notes, up-coming operations, and safety information. Five-minute meetings would include a prepared agenda with important information about the last 12 hours and the upcoming 12 hours.</a:t>
            </a:r>
          </a:p>
        </p:txBody>
      </p:sp>
      <p:sp>
        <p:nvSpPr>
          <p:cNvPr id="156678" name="Text Box 6">
            <a:extLst>
              <a:ext uri="{FF2B5EF4-FFF2-40B4-BE49-F238E27FC236}">
                <a16:creationId xmlns:a16="http://schemas.microsoft.com/office/drawing/2014/main" id="{BE1552A3-AD7A-A182-BA01-02EDE74BB655}"/>
              </a:ext>
            </a:extLst>
          </p:cNvPr>
          <p:cNvSpPr txBox="1">
            <a:spLocks noChangeArrowheads="1"/>
          </p:cNvSpPr>
          <p:nvPr/>
        </p:nvSpPr>
        <p:spPr bwMode="auto">
          <a:xfrm>
            <a:off x="7080250" y="5638800"/>
            <a:ext cx="16891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HAND-OVER TIME</a:t>
            </a:r>
          </a:p>
        </p:txBody>
      </p:sp>
      <p:sp>
        <p:nvSpPr>
          <p:cNvPr id="156679" name="Text Box 7">
            <a:extLst>
              <a:ext uri="{FF2B5EF4-FFF2-40B4-BE49-F238E27FC236}">
                <a16:creationId xmlns:a16="http://schemas.microsoft.com/office/drawing/2014/main" id="{3FFC0DD6-2850-EF74-1E34-6ABE02738F36}"/>
              </a:ext>
            </a:extLst>
          </p:cNvPr>
          <p:cNvSpPr txBox="1">
            <a:spLocks noChangeArrowheads="1"/>
          </p:cNvSpPr>
          <p:nvPr/>
        </p:nvSpPr>
        <p:spPr bwMode="auto">
          <a:xfrm>
            <a:off x="3886200" y="2595563"/>
            <a:ext cx="16002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RIG PHONE</a:t>
            </a:r>
          </a:p>
        </p:txBody>
      </p:sp>
      <p:sp>
        <p:nvSpPr>
          <p:cNvPr id="156680" name="Oval 8">
            <a:extLst>
              <a:ext uri="{FF2B5EF4-FFF2-40B4-BE49-F238E27FC236}">
                <a16:creationId xmlns:a16="http://schemas.microsoft.com/office/drawing/2014/main" id="{4865FAFC-8A95-6FDA-F220-5D5B34DE4EBD}"/>
              </a:ext>
            </a:extLst>
          </p:cNvPr>
          <p:cNvSpPr>
            <a:spLocks noChangeArrowheads="1"/>
          </p:cNvSpPr>
          <p:nvPr/>
        </p:nvSpPr>
        <p:spPr bwMode="auto">
          <a:xfrm>
            <a:off x="7772400" y="3581400"/>
            <a:ext cx="152400" cy="76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156681" name="Text Box 9">
            <a:extLst>
              <a:ext uri="{FF2B5EF4-FFF2-40B4-BE49-F238E27FC236}">
                <a16:creationId xmlns:a16="http://schemas.microsoft.com/office/drawing/2014/main" id="{4D22A055-1BC0-F8A9-C230-C10FDB8CD258}"/>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Communication</a:t>
            </a:r>
          </a:p>
        </p:txBody>
      </p:sp>
      <p:pic>
        <p:nvPicPr>
          <p:cNvPr id="156682" name="Picture 10">
            <a:extLst>
              <a:ext uri="{FF2B5EF4-FFF2-40B4-BE49-F238E27FC236}">
                <a16:creationId xmlns:a16="http://schemas.microsoft.com/office/drawing/2014/main" id="{DA7DB97F-F3FE-A5ED-27A1-81CC6E1AF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124200"/>
            <a:ext cx="2098675"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6683" name="Picture 11">
            <a:extLst>
              <a:ext uri="{FF2B5EF4-FFF2-40B4-BE49-F238E27FC236}">
                <a16:creationId xmlns:a16="http://schemas.microsoft.com/office/drawing/2014/main" id="{B9ADE6BD-3A89-44B0-7203-FCAB7B855BC7}"/>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810000" y="762000"/>
            <a:ext cx="1681163" cy="175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6684" name="Picture 12">
            <a:extLst>
              <a:ext uri="{FF2B5EF4-FFF2-40B4-BE49-F238E27FC236}">
                <a16:creationId xmlns:a16="http://schemas.microsoft.com/office/drawing/2014/main" id="{108F7CE5-EFCA-347C-9B79-0019A9A91A9E}"/>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304800" y="2743200"/>
            <a:ext cx="3200400" cy="1911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6685" name="Text Box 13">
            <a:extLst>
              <a:ext uri="{FF2B5EF4-FFF2-40B4-BE49-F238E27FC236}">
                <a16:creationId xmlns:a16="http://schemas.microsoft.com/office/drawing/2014/main" id="{057E1F06-FC0A-995C-9336-5515CF86029E}"/>
              </a:ext>
            </a:extLst>
          </p:cNvPr>
          <p:cNvSpPr txBox="1">
            <a:spLocks noChangeArrowheads="1"/>
          </p:cNvSpPr>
          <p:nvPr/>
        </p:nvSpPr>
        <p:spPr bwMode="auto">
          <a:xfrm>
            <a:off x="1676400" y="2743200"/>
            <a:ext cx="16891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READING SAFETY ALERT IN GALLEY</a:t>
            </a:r>
          </a:p>
        </p:txBody>
      </p:sp>
      <p:pic>
        <p:nvPicPr>
          <p:cNvPr id="2" name="Picture 1">
            <a:extLst>
              <a:ext uri="{FF2B5EF4-FFF2-40B4-BE49-F238E27FC236}">
                <a16:creationId xmlns:a16="http://schemas.microsoft.com/office/drawing/2014/main" id="{6F7D93C1-F452-8E4C-9E74-590C7161D7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a:extLst>
              <a:ext uri="{FF2B5EF4-FFF2-40B4-BE49-F238E27FC236}">
                <a16:creationId xmlns:a16="http://schemas.microsoft.com/office/drawing/2014/main" id="{EFEC09E1-739D-253A-C479-1CB7C707FF1C}"/>
              </a:ext>
            </a:extLst>
          </p:cNvPr>
          <p:cNvSpPr txBox="1">
            <a:spLocks noChangeArrowheads="1"/>
          </p:cNvSpPr>
          <p:nvPr/>
        </p:nvSpPr>
        <p:spPr bwMode="auto">
          <a:xfrm>
            <a:off x="228600" y="1066800"/>
            <a:ext cx="5867400" cy="2201863"/>
          </a:xfrm>
          <a:prstGeom prst="rect">
            <a:avLst/>
          </a:prstGeom>
          <a:solidFill>
            <a:srgbClr val="FFFF00">
              <a:alpha val="47842"/>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5888" indent="-1158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rgbClr val="FF0000"/>
              </a:buClr>
              <a:buSzPct val="125000"/>
              <a:buFontTx/>
              <a:buChar char="•"/>
            </a:pPr>
            <a:r>
              <a:rPr lang="en-US" altLang="en-US" sz="1200" b="1"/>
              <a:t>Water, oil, or any substance that has been spilled or is standing, is to be cleaned up immediately before pursuing any other job.  Report sources of spills, or wet spots to the Supervisor  to ensure action is taken.  Spills from sack or bulk chemicals are to be cleaned up as soon as practical after mixing operations.  Overboard dumping from the pits or traps is allowed only with the permission of the OIM and the Company Representative.  </a:t>
            </a:r>
          </a:p>
          <a:p>
            <a:pPr eaLnBrk="1" hangingPunct="1">
              <a:spcBef>
                <a:spcPct val="50000"/>
              </a:spcBef>
              <a:buClr>
                <a:srgbClr val="FF0000"/>
              </a:buClr>
              <a:buSzPct val="125000"/>
              <a:buFontTx/>
              <a:buChar char="•"/>
            </a:pPr>
            <a:r>
              <a:rPr lang="en-US" altLang="en-US" sz="1200" b="1"/>
              <a:t>Remember to not throw anything over the side of the rig into the ocean.  Trash, garbage, etc. is to be disposed  in accordance with the environmental laws and restrictions for the rig.  Any waste is to be disposed in the proper waste container with appropriate description, marking, and labeling along with a shipping manifest.</a:t>
            </a:r>
          </a:p>
        </p:txBody>
      </p:sp>
      <p:pic>
        <p:nvPicPr>
          <p:cNvPr id="157699" name="Picture 3">
            <a:extLst>
              <a:ext uri="{FF2B5EF4-FFF2-40B4-BE49-F238E27FC236}">
                <a16:creationId xmlns:a16="http://schemas.microsoft.com/office/drawing/2014/main" id="{99EA2626-8BEA-0C8D-3107-5E51AA62A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165225"/>
            <a:ext cx="2354263"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Picture 4">
            <a:extLst>
              <a:ext uri="{FF2B5EF4-FFF2-40B4-BE49-F238E27FC236}">
                <a16:creationId xmlns:a16="http://schemas.microsoft.com/office/drawing/2014/main" id="{03AD159D-E64F-01ED-EEB9-45DEFD8AA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760788"/>
            <a:ext cx="2354263"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Text Box 5">
            <a:extLst>
              <a:ext uri="{FF2B5EF4-FFF2-40B4-BE49-F238E27FC236}">
                <a16:creationId xmlns:a16="http://schemas.microsoft.com/office/drawing/2014/main" id="{71972726-1B4F-B5DD-3A5D-89C2F93091E2}"/>
              </a:ext>
            </a:extLst>
          </p:cNvPr>
          <p:cNvSpPr txBox="1">
            <a:spLocks noChangeArrowheads="1"/>
          </p:cNvSpPr>
          <p:nvPr/>
        </p:nvSpPr>
        <p:spPr bwMode="auto">
          <a:xfrm>
            <a:off x="6748463" y="3022600"/>
            <a:ext cx="1981200" cy="2841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solidFill>
                  <a:schemeClr val="tx2"/>
                </a:solidFill>
              </a:rPr>
              <a:t>SACKS OF CHEMICALS</a:t>
            </a:r>
          </a:p>
        </p:txBody>
      </p:sp>
      <p:sp>
        <p:nvSpPr>
          <p:cNvPr id="157702" name="Text Box 6">
            <a:extLst>
              <a:ext uri="{FF2B5EF4-FFF2-40B4-BE49-F238E27FC236}">
                <a16:creationId xmlns:a16="http://schemas.microsoft.com/office/drawing/2014/main" id="{12FAA39C-356B-91A9-B1D7-531702E36B9E}"/>
              </a:ext>
            </a:extLst>
          </p:cNvPr>
          <p:cNvSpPr txBox="1">
            <a:spLocks noChangeArrowheads="1"/>
          </p:cNvSpPr>
          <p:nvPr/>
        </p:nvSpPr>
        <p:spPr bwMode="auto">
          <a:xfrm>
            <a:off x="6731000" y="5661025"/>
            <a:ext cx="2057400" cy="2841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solidFill>
                  <a:schemeClr val="tx2"/>
                </a:solidFill>
              </a:rPr>
              <a:t>KEEP CLEAN AND SAFE!</a:t>
            </a:r>
          </a:p>
        </p:txBody>
      </p:sp>
      <p:sp>
        <p:nvSpPr>
          <p:cNvPr id="157703" name="Text Box 7">
            <a:extLst>
              <a:ext uri="{FF2B5EF4-FFF2-40B4-BE49-F238E27FC236}">
                <a16:creationId xmlns:a16="http://schemas.microsoft.com/office/drawing/2014/main" id="{2F7FA185-0C36-1BF7-ECC2-9F2F337D38F7}"/>
              </a:ext>
            </a:extLst>
          </p:cNvPr>
          <p:cNvSpPr txBox="1">
            <a:spLocks noChangeArrowheads="1"/>
          </p:cNvSpPr>
          <p:nvPr/>
        </p:nvSpPr>
        <p:spPr bwMode="auto">
          <a:xfrm>
            <a:off x="3581400" y="3429000"/>
            <a:ext cx="2571750" cy="2932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rgbClr val="FF0000"/>
              </a:buClr>
              <a:buSzPct val="125000"/>
              <a:buFontTx/>
              <a:buChar char="•"/>
            </a:pPr>
            <a:r>
              <a:rPr lang="en-US" altLang="en-US" sz="1200" b="1"/>
              <a:t>Any unplanned spill or discharge of oil, grease, diesel, drilling fluids , etc. should be reported immediately to the Supervisor.  A formal Spill Response Plan is required and will be carried out by the OIM.  These rules and regulations help our industry in preventing kicks and blowouts.</a:t>
            </a:r>
          </a:p>
          <a:p>
            <a:pPr eaLnBrk="1" hangingPunct="1">
              <a:spcBef>
                <a:spcPct val="50000"/>
              </a:spcBef>
              <a:buClr>
                <a:srgbClr val="FF0000"/>
              </a:buClr>
              <a:buSzPct val="125000"/>
              <a:buFontTx/>
              <a:buChar char="•"/>
            </a:pPr>
            <a:r>
              <a:rPr lang="en-US" altLang="en-US" sz="1200" b="1"/>
              <a:t>The Roustabouts and Floorhands must abide by these rules and regulations.</a:t>
            </a:r>
          </a:p>
        </p:txBody>
      </p:sp>
      <p:sp>
        <p:nvSpPr>
          <p:cNvPr id="157704" name="Text Box 8">
            <a:extLst>
              <a:ext uri="{FF2B5EF4-FFF2-40B4-BE49-F238E27FC236}">
                <a16:creationId xmlns:a16="http://schemas.microsoft.com/office/drawing/2014/main" id="{C463AA6B-A16B-320E-87AF-36729B156522}"/>
              </a:ext>
            </a:extLst>
          </p:cNvPr>
          <p:cNvSpPr txBox="1">
            <a:spLocks noChangeArrowheads="1"/>
          </p:cNvSpPr>
          <p:nvPr/>
        </p:nvSpPr>
        <p:spPr bwMode="auto">
          <a:xfrm>
            <a:off x="412750" y="5365750"/>
            <a:ext cx="2820988" cy="284163"/>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solidFill>
                  <a:schemeClr val="tx2"/>
                </a:solidFill>
              </a:rPr>
              <a:t>SLICK SPOT</a:t>
            </a:r>
          </a:p>
        </p:txBody>
      </p:sp>
      <p:pic>
        <p:nvPicPr>
          <p:cNvPr id="157705" name="Picture 9">
            <a:extLst>
              <a:ext uri="{FF2B5EF4-FFF2-40B4-BE49-F238E27FC236}">
                <a16:creationId xmlns:a16="http://schemas.microsoft.com/office/drawing/2014/main" id="{2F5D55B0-62FD-95D3-517F-73A59DFE32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0" y="3733800"/>
            <a:ext cx="28209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6" name="Line 10">
            <a:extLst>
              <a:ext uri="{FF2B5EF4-FFF2-40B4-BE49-F238E27FC236}">
                <a16:creationId xmlns:a16="http://schemas.microsoft.com/office/drawing/2014/main" id="{E7B74468-B625-1AA6-94FA-D67EFE291CC2}"/>
              </a:ext>
            </a:extLst>
          </p:cNvPr>
          <p:cNvSpPr>
            <a:spLocks noChangeShapeType="1"/>
          </p:cNvSpPr>
          <p:nvPr/>
        </p:nvSpPr>
        <p:spPr bwMode="auto">
          <a:xfrm flipH="1">
            <a:off x="2667000" y="4310063"/>
            <a:ext cx="91440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57707" name="Rectangle 11">
            <a:extLst>
              <a:ext uri="{FF2B5EF4-FFF2-40B4-BE49-F238E27FC236}">
                <a16:creationId xmlns:a16="http://schemas.microsoft.com/office/drawing/2014/main" id="{B77FB3F6-C9EB-6B07-CA30-8A2AC52FBA13}"/>
              </a:ext>
            </a:extLst>
          </p:cNvPr>
          <p:cNvSpPr>
            <a:spLocks noChangeArrowheads="1"/>
          </p:cNvSpPr>
          <p:nvPr/>
        </p:nvSpPr>
        <p:spPr bwMode="auto">
          <a:xfrm>
            <a:off x="0" y="1285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tx2"/>
                </a:solidFill>
              </a:rPr>
              <a:t> HSE – Hazardous Materials</a:t>
            </a:r>
          </a:p>
        </p:txBody>
      </p:sp>
      <p:pic>
        <p:nvPicPr>
          <p:cNvPr id="2" name="Picture 1">
            <a:extLst>
              <a:ext uri="{FF2B5EF4-FFF2-40B4-BE49-F238E27FC236}">
                <a16:creationId xmlns:a16="http://schemas.microsoft.com/office/drawing/2014/main" id="{E5D240B1-5B75-6739-3B8B-90E4B105A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06C181-FEE3-5353-BA0C-C02926693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58722" name="Text Box 2">
            <a:extLst>
              <a:ext uri="{FF2B5EF4-FFF2-40B4-BE49-F238E27FC236}">
                <a16:creationId xmlns:a16="http://schemas.microsoft.com/office/drawing/2014/main" id="{E83336B8-9452-D77E-4A91-E277B5C04AE1}"/>
              </a:ext>
            </a:extLst>
          </p:cNvPr>
          <p:cNvSpPr txBox="1">
            <a:spLocks noChangeArrowheads="1"/>
          </p:cNvSpPr>
          <p:nvPr/>
        </p:nvSpPr>
        <p:spPr bwMode="auto">
          <a:xfrm>
            <a:off x="5762625" y="823913"/>
            <a:ext cx="3209925" cy="5518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5888" indent="-1158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rgbClr val="FF0000"/>
              </a:buClr>
              <a:buSzPct val="125000"/>
              <a:buFontTx/>
              <a:buChar char="•"/>
            </a:pPr>
            <a:endParaRPr lang="en-US" altLang="en-US" sz="1000" b="1" dirty="0"/>
          </a:p>
          <a:p>
            <a:pPr eaLnBrk="1" hangingPunct="1">
              <a:spcBef>
                <a:spcPct val="50000"/>
              </a:spcBef>
              <a:buClr>
                <a:srgbClr val="333399"/>
              </a:buClr>
              <a:buSzPct val="125000"/>
              <a:buFontTx/>
              <a:buChar char="•"/>
            </a:pPr>
            <a:r>
              <a:rPr lang="en-US" altLang="en-US" sz="1300" b="1" dirty="0"/>
              <a:t>The key to preventing a minor incident from becoming major is to develop an emergency response procedure for situations in which a spill may occur</a:t>
            </a:r>
          </a:p>
          <a:p>
            <a:pPr eaLnBrk="1" hangingPunct="1">
              <a:spcBef>
                <a:spcPct val="50000"/>
              </a:spcBef>
              <a:buClr>
                <a:srgbClr val="333399"/>
              </a:buClr>
              <a:buSzPct val="125000"/>
              <a:buFontTx/>
              <a:buChar char="•"/>
            </a:pPr>
            <a:r>
              <a:rPr lang="en-US" altLang="en-US" sz="1300" b="1" dirty="0"/>
              <a:t>Each ZENVORA rig as an Emergency Response Plan and covers all aspects of responding to both minor and major spills.</a:t>
            </a:r>
          </a:p>
          <a:p>
            <a:pPr eaLnBrk="1" hangingPunct="1">
              <a:spcBef>
                <a:spcPct val="50000"/>
              </a:spcBef>
              <a:buClr>
                <a:srgbClr val="333399"/>
              </a:buClr>
              <a:buSzPct val="125000"/>
              <a:buFontTx/>
              <a:buChar char="•"/>
            </a:pPr>
            <a:r>
              <a:rPr lang="en-US" altLang="en-US" sz="1300" b="1" dirty="0"/>
              <a:t>The following points should be remembered when handling a spill:</a:t>
            </a:r>
          </a:p>
          <a:p>
            <a:pPr eaLnBrk="1" hangingPunct="1">
              <a:spcBef>
                <a:spcPct val="50000"/>
              </a:spcBef>
              <a:buClr>
                <a:srgbClr val="333399"/>
              </a:buClr>
              <a:buSzPct val="125000"/>
            </a:pPr>
            <a:r>
              <a:rPr lang="en-US" altLang="en-US" sz="1300" b="1" dirty="0"/>
              <a:t>	1. Protect yourself – always use the PPE specified in the MSDS.</a:t>
            </a:r>
          </a:p>
          <a:p>
            <a:pPr eaLnBrk="1" hangingPunct="1">
              <a:spcBef>
                <a:spcPct val="50000"/>
              </a:spcBef>
              <a:buClr>
                <a:srgbClr val="333399"/>
              </a:buClr>
              <a:buSzPct val="125000"/>
            </a:pPr>
            <a:r>
              <a:rPr lang="en-US" altLang="en-US" sz="1300" b="1" dirty="0"/>
              <a:t>	2. Stop the flow at the source. This may be as simple as placing a drum in an upright position or closing a valve.</a:t>
            </a:r>
          </a:p>
          <a:p>
            <a:pPr eaLnBrk="1" hangingPunct="1">
              <a:spcBef>
                <a:spcPct val="50000"/>
              </a:spcBef>
              <a:buClr>
                <a:srgbClr val="333399"/>
              </a:buClr>
              <a:buSzPct val="125000"/>
            </a:pPr>
            <a:r>
              <a:rPr lang="en-US" altLang="en-US" sz="1300" b="1" dirty="0"/>
              <a:t>	3. Contain the spill  - place absorbent material around the spill or place an empty container under the lead,</a:t>
            </a:r>
          </a:p>
          <a:p>
            <a:pPr eaLnBrk="1" hangingPunct="1">
              <a:spcBef>
                <a:spcPct val="50000"/>
              </a:spcBef>
              <a:buClr>
                <a:srgbClr val="333399"/>
              </a:buClr>
              <a:buSzPct val="125000"/>
            </a:pPr>
            <a:r>
              <a:rPr lang="en-US" altLang="en-US" sz="1300" b="1" dirty="0"/>
              <a:t>	4. Report the spill – Notify your supervisor and/or the </a:t>
            </a:r>
            <a:r>
              <a:rPr lang="en-US" altLang="en-US" sz="1300" b="1" dirty="0" err="1"/>
              <a:t>Toolpusher</a:t>
            </a:r>
            <a:r>
              <a:rPr lang="en-US" altLang="en-US" sz="1300" b="1" dirty="0"/>
              <a:t>.</a:t>
            </a:r>
            <a:endParaRPr lang="en-US" altLang="en-US" sz="1200" b="1" dirty="0"/>
          </a:p>
        </p:txBody>
      </p:sp>
      <p:sp>
        <p:nvSpPr>
          <p:cNvPr id="158723" name="Text Box 3">
            <a:extLst>
              <a:ext uri="{FF2B5EF4-FFF2-40B4-BE49-F238E27FC236}">
                <a16:creationId xmlns:a16="http://schemas.microsoft.com/office/drawing/2014/main" id="{AAF41A33-1058-D1BC-2631-3A4D7D2C4416}"/>
              </a:ext>
            </a:extLst>
          </p:cNvPr>
          <p:cNvSpPr txBox="1">
            <a:spLocks noChangeArrowheads="1"/>
          </p:cNvSpPr>
          <p:nvPr/>
        </p:nvSpPr>
        <p:spPr bwMode="auto">
          <a:xfrm>
            <a:off x="2743200" y="4791075"/>
            <a:ext cx="2819400" cy="132397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a:t>Carefully cleaning oil-based mud from the rig floor.  None of the mud can be allowed to get into the ocean!</a:t>
            </a:r>
          </a:p>
        </p:txBody>
      </p:sp>
      <p:sp>
        <p:nvSpPr>
          <p:cNvPr id="158724" name="Rectangle 4">
            <a:extLst>
              <a:ext uri="{FF2B5EF4-FFF2-40B4-BE49-F238E27FC236}">
                <a16:creationId xmlns:a16="http://schemas.microsoft.com/office/drawing/2014/main" id="{C1346468-4D5B-A5C9-A2E6-221FA28AF97E}"/>
              </a:ext>
            </a:extLst>
          </p:cNvPr>
          <p:cNvSpPr>
            <a:spLocks noChangeArrowheads="1"/>
          </p:cNvSpPr>
          <p:nvPr/>
        </p:nvSpPr>
        <p:spPr bwMode="auto">
          <a:xfrm>
            <a:off x="0" y="1285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tx2"/>
                </a:solidFill>
              </a:rPr>
              <a:t> HSE – Hazardous Materials</a:t>
            </a:r>
          </a:p>
        </p:txBody>
      </p:sp>
      <p:pic>
        <p:nvPicPr>
          <p:cNvPr id="158725" name="Picture 5">
            <a:extLst>
              <a:ext uri="{FF2B5EF4-FFF2-40B4-BE49-F238E27FC236}">
                <a16:creationId xmlns:a16="http://schemas.microsoft.com/office/drawing/2014/main" id="{FCC64582-D02B-9A01-A0CE-625F8A293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2286000" cy="348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8726" name="Picture 6">
            <a:extLst>
              <a:ext uri="{FF2B5EF4-FFF2-40B4-BE49-F238E27FC236}">
                <a16:creationId xmlns:a16="http://schemas.microsoft.com/office/drawing/2014/main" id="{40164182-8E14-C381-BD51-735CB1F413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3" y="4343400"/>
            <a:ext cx="2362200" cy="1966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8727" name="Picture 7">
            <a:extLst>
              <a:ext uri="{FF2B5EF4-FFF2-40B4-BE49-F238E27FC236}">
                <a16:creationId xmlns:a16="http://schemas.microsoft.com/office/drawing/2014/main" id="{902C079F-34B9-CD7B-8E1D-8057585129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0188" y="904875"/>
            <a:ext cx="2782887"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754C9D-7B88-954F-90B8-E693E5402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59746" name="Rectangle 2">
            <a:extLst>
              <a:ext uri="{FF2B5EF4-FFF2-40B4-BE49-F238E27FC236}">
                <a16:creationId xmlns:a16="http://schemas.microsoft.com/office/drawing/2014/main" id="{DE00702D-6785-2186-09E0-9702DD787C99}"/>
              </a:ext>
            </a:extLst>
          </p:cNvPr>
          <p:cNvSpPr>
            <a:spLocks noChangeArrowheads="1"/>
          </p:cNvSpPr>
          <p:nvPr/>
        </p:nvSpPr>
        <p:spPr bwMode="auto">
          <a:xfrm>
            <a:off x="0" y="1285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tx2"/>
                </a:solidFill>
              </a:rPr>
              <a:t> HSE – Hazardous Materials</a:t>
            </a:r>
          </a:p>
        </p:txBody>
      </p:sp>
      <p:sp>
        <p:nvSpPr>
          <p:cNvPr id="159747" name="Text Box 3">
            <a:extLst>
              <a:ext uri="{FF2B5EF4-FFF2-40B4-BE49-F238E27FC236}">
                <a16:creationId xmlns:a16="http://schemas.microsoft.com/office/drawing/2014/main" id="{AAF4D64E-F9C7-2094-C188-55E9A5EFFA9E}"/>
              </a:ext>
            </a:extLst>
          </p:cNvPr>
          <p:cNvSpPr txBox="1">
            <a:spLocks noChangeArrowheads="1"/>
          </p:cNvSpPr>
          <p:nvPr/>
        </p:nvSpPr>
        <p:spPr bwMode="auto">
          <a:xfrm>
            <a:off x="304800" y="1009650"/>
            <a:ext cx="3962400" cy="5010150"/>
          </a:xfrm>
          <a:prstGeom prst="rect">
            <a:avLst/>
          </a:prstGeom>
          <a:solidFill>
            <a:srgbClr val="FFFF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4000"/>
              </a:lnSpc>
              <a:spcBef>
                <a:spcPct val="50000"/>
              </a:spcBef>
            </a:pPr>
            <a:r>
              <a:rPr lang="en-US" altLang="en-US" sz="1200" b="1"/>
              <a:t>There are several methods available to help you identify and classify materials you use in your day-to-day work activities onboard the rig. They are: a Material Safety Data Sheet (MSDS), the label on the containers, and the rig’s chemical inventory.</a:t>
            </a:r>
          </a:p>
          <a:p>
            <a:pPr eaLnBrk="1" hangingPunct="1">
              <a:lnSpc>
                <a:spcPct val="124000"/>
              </a:lnSpc>
              <a:spcBef>
                <a:spcPct val="50000"/>
              </a:spcBef>
            </a:pPr>
            <a:r>
              <a:rPr lang="en-US" altLang="en-US" sz="1200" b="1"/>
              <a:t>The material safety data sheet is a reference for everyone who handles a product containing chemicals so that they may do so safely and with full knowledge of the hazards. </a:t>
            </a:r>
          </a:p>
          <a:p>
            <a:pPr eaLnBrk="1" hangingPunct="1">
              <a:lnSpc>
                <a:spcPct val="124000"/>
              </a:lnSpc>
              <a:spcBef>
                <a:spcPct val="50000"/>
              </a:spcBef>
            </a:pPr>
            <a:r>
              <a:rPr lang="en-US" altLang="en-US" sz="1200" b="1"/>
              <a:t>These sheets will provide you with detailed information on the product’s ingredients, personal protective recommendations, as well as handling and disposal methods and procedures</a:t>
            </a:r>
          </a:p>
          <a:p>
            <a:pPr eaLnBrk="1" hangingPunct="1">
              <a:lnSpc>
                <a:spcPct val="124000"/>
              </a:lnSpc>
              <a:spcBef>
                <a:spcPct val="50000"/>
              </a:spcBef>
            </a:pPr>
            <a:r>
              <a:rPr lang="en-US" altLang="en-US" sz="1200" b="1"/>
              <a:t>Every rig has a file for MSDS’s. One MSDS for each product carried on board.</a:t>
            </a:r>
          </a:p>
          <a:p>
            <a:pPr eaLnBrk="1" hangingPunct="1">
              <a:lnSpc>
                <a:spcPct val="124000"/>
              </a:lnSpc>
              <a:spcBef>
                <a:spcPct val="50000"/>
              </a:spcBef>
            </a:pPr>
            <a:r>
              <a:rPr lang="en-US" altLang="en-US" sz="1200" b="1"/>
              <a:t>As new products containing hazardous materials arrive on board the rig, the rig’s chemical inventory and the MSDS’s must be updated. It is the rig’s responsibility to ensure the most current MSCS is in the file. </a:t>
            </a:r>
          </a:p>
        </p:txBody>
      </p:sp>
      <p:pic>
        <p:nvPicPr>
          <p:cNvPr id="159748" name="Picture 4">
            <a:extLst>
              <a:ext uri="{FF2B5EF4-FFF2-40B4-BE49-F238E27FC236}">
                <a16:creationId xmlns:a16="http://schemas.microsoft.com/office/drawing/2014/main" id="{5E2B9467-C752-CDDC-DFE4-919BCA808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762000"/>
            <a:ext cx="2166938" cy="2100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749" name="Picture 5">
            <a:extLst>
              <a:ext uri="{FF2B5EF4-FFF2-40B4-BE49-F238E27FC236}">
                <a16:creationId xmlns:a16="http://schemas.microsoft.com/office/drawing/2014/main" id="{8BB9124C-E7CD-8B33-B23B-8ADB2890D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990600"/>
            <a:ext cx="2209800" cy="396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9750" name="Text Box 6">
            <a:extLst>
              <a:ext uri="{FF2B5EF4-FFF2-40B4-BE49-F238E27FC236}">
                <a16:creationId xmlns:a16="http://schemas.microsoft.com/office/drawing/2014/main" id="{EE354098-DBD4-7886-FA7B-55BA51B040BF}"/>
              </a:ext>
            </a:extLst>
          </p:cNvPr>
          <p:cNvSpPr txBox="1">
            <a:spLocks noChangeArrowheads="1"/>
          </p:cNvSpPr>
          <p:nvPr/>
        </p:nvSpPr>
        <p:spPr bwMode="auto">
          <a:xfrm>
            <a:off x="4757738" y="5168900"/>
            <a:ext cx="3733800" cy="1155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4000"/>
              </a:lnSpc>
              <a:spcBef>
                <a:spcPct val="50000"/>
              </a:spcBef>
            </a:pPr>
            <a:r>
              <a:rPr lang="en-US" altLang="en-US" sz="1400" b="1"/>
              <a:t>It is your responsibility to be familiar with the material contained in the MSDS and to ensure ALL crew members review applicable JSA regarding chemicals.</a:t>
            </a:r>
          </a:p>
        </p:txBody>
      </p:sp>
      <p:pic>
        <p:nvPicPr>
          <p:cNvPr id="159751" name="Picture 7">
            <a:extLst>
              <a:ext uri="{FF2B5EF4-FFF2-40B4-BE49-F238E27FC236}">
                <a16:creationId xmlns:a16="http://schemas.microsoft.com/office/drawing/2014/main" id="{5A6B3D7C-BC5C-D081-193F-92687D81F9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2971800"/>
            <a:ext cx="16002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advClick="0"/>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a:extLst>
              <a:ext uri="{FF2B5EF4-FFF2-40B4-BE49-F238E27FC236}">
                <a16:creationId xmlns:a16="http://schemas.microsoft.com/office/drawing/2014/main" id="{5B5EA609-AEF1-7181-0D82-52534458995A}"/>
              </a:ext>
            </a:extLst>
          </p:cNvPr>
          <p:cNvSpPr txBox="1">
            <a:spLocks noChangeArrowheads="1"/>
          </p:cNvSpPr>
          <p:nvPr/>
        </p:nvSpPr>
        <p:spPr bwMode="auto">
          <a:xfrm>
            <a:off x="152400" y="762000"/>
            <a:ext cx="4267200" cy="5646738"/>
          </a:xfrm>
          <a:prstGeom prst="rect">
            <a:avLst/>
          </a:prstGeom>
          <a:solidFill>
            <a:srgbClr val="FFFF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lnSpc>
                <a:spcPct val="124000"/>
              </a:lnSpc>
              <a:spcBef>
                <a:spcPct val="50000"/>
              </a:spcBef>
              <a:buFontTx/>
              <a:buChar char="•"/>
            </a:pPr>
            <a:r>
              <a:rPr lang="en-US" altLang="en-US" sz="1600" b="1"/>
              <a:t>The information on the MSDS is in a variety of formats, however, it will always include:</a:t>
            </a:r>
          </a:p>
          <a:p>
            <a:pPr lvl="1" eaLnBrk="1" hangingPunct="1">
              <a:lnSpc>
                <a:spcPct val="124000"/>
              </a:lnSpc>
              <a:spcBef>
                <a:spcPct val="50000"/>
              </a:spcBef>
              <a:buFontTx/>
              <a:buChar char="•"/>
            </a:pPr>
            <a:r>
              <a:rPr lang="en-US" altLang="en-US" sz="1600" b="1"/>
              <a:t>The identity of the chemical, chemicals, or mixtures as listed on the container label</a:t>
            </a:r>
          </a:p>
          <a:p>
            <a:pPr lvl="1" eaLnBrk="1" hangingPunct="1">
              <a:lnSpc>
                <a:spcPct val="124000"/>
              </a:lnSpc>
              <a:spcBef>
                <a:spcPct val="50000"/>
              </a:spcBef>
              <a:buFontTx/>
              <a:buChar char="•"/>
            </a:pPr>
            <a:r>
              <a:rPr lang="en-US" altLang="en-US" sz="1600" b="1"/>
              <a:t>The physical and chemical characteristics of the material</a:t>
            </a:r>
          </a:p>
          <a:p>
            <a:pPr lvl="1" eaLnBrk="1" hangingPunct="1">
              <a:lnSpc>
                <a:spcPct val="124000"/>
              </a:lnSpc>
              <a:spcBef>
                <a:spcPct val="50000"/>
              </a:spcBef>
              <a:buFontTx/>
              <a:buChar char="•"/>
            </a:pPr>
            <a:r>
              <a:rPr lang="en-US" altLang="en-US" sz="1600" b="1"/>
              <a:t>The physical hazards of the material</a:t>
            </a:r>
          </a:p>
          <a:p>
            <a:pPr lvl="1" eaLnBrk="1" hangingPunct="1">
              <a:lnSpc>
                <a:spcPct val="124000"/>
              </a:lnSpc>
              <a:spcBef>
                <a:spcPct val="50000"/>
              </a:spcBef>
              <a:buFontTx/>
              <a:buChar char="•"/>
            </a:pPr>
            <a:r>
              <a:rPr lang="en-US" altLang="en-US" sz="1600" b="1"/>
              <a:t>The health hazards of the material</a:t>
            </a:r>
          </a:p>
          <a:p>
            <a:pPr lvl="1" eaLnBrk="1" hangingPunct="1">
              <a:lnSpc>
                <a:spcPct val="124000"/>
              </a:lnSpc>
              <a:spcBef>
                <a:spcPct val="50000"/>
              </a:spcBef>
              <a:buFontTx/>
              <a:buChar char="•"/>
            </a:pPr>
            <a:r>
              <a:rPr lang="en-US" altLang="en-US" sz="1600" b="1"/>
              <a:t>Any applicable precautions for safe handling</a:t>
            </a:r>
          </a:p>
          <a:p>
            <a:pPr lvl="1" eaLnBrk="1" hangingPunct="1">
              <a:lnSpc>
                <a:spcPct val="124000"/>
              </a:lnSpc>
              <a:spcBef>
                <a:spcPct val="50000"/>
              </a:spcBef>
              <a:buFontTx/>
              <a:buChar char="•"/>
            </a:pPr>
            <a:r>
              <a:rPr lang="en-US" altLang="en-US" sz="1600" b="1"/>
              <a:t>Emergency first aid procedures</a:t>
            </a:r>
          </a:p>
          <a:p>
            <a:pPr lvl="1" eaLnBrk="1" hangingPunct="1">
              <a:lnSpc>
                <a:spcPct val="124000"/>
              </a:lnSpc>
              <a:spcBef>
                <a:spcPct val="50000"/>
              </a:spcBef>
              <a:buFontTx/>
              <a:buChar char="•"/>
            </a:pPr>
            <a:r>
              <a:rPr lang="en-US" altLang="en-US" sz="1600" b="1"/>
              <a:t>Contact info for additional info</a:t>
            </a:r>
          </a:p>
          <a:p>
            <a:pPr eaLnBrk="1" hangingPunct="1">
              <a:lnSpc>
                <a:spcPct val="124000"/>
              </a:lnSpc>
              <a:spcBef>
                <a:spcPct val="50000"/>
              </a:spcBef>
            </a:pPr>
            <a:endParaRPr lang="en-US" altLang="en-US" sz="1600" b="1"/>
          </a:p>
        </p:txBody>
      </p:sp>
      <p:sp>
        <p:nvSpPr>
          <p:cNvPr id="160771" name="Rectangle 3">
            <a:extLst>
              <a:ext uri="{FF2B5EF4-FFF2-40B4-BE49-F238E27FC236}">
                <a16:creationId xmlns:a16="http://schemas.microsoft.com/office/drawing/2014/main" id="{BC0D3D64-42C5-92B0-2DAA-D2EC918A1B23}"/>
              </a:ext>
            </a:extLst>
          </p:cNvPr>
          <p:cNvSpPr>
            <a:spLocks noChangeArrowheads="1"/>
          </p:cNvSpPr>
          <p:nvPr/>
        </p:nvSpPr>
        <p:spPr bwMode="auto">
          <a:xfrm>
            <a:off x="0" y="1285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tx2"/>
                </a:solidFill>
              </a:rPr>
              <a:t> HSE – Hazardous Materials</a:t>
            </a:r>
          </a:p>
        </p:txBody>
      </p:sp>
      <p:pic>
        <p:nvPicPr>
          <p:cNvPr id="160772" name="Picture 4">
            <a:extLst>
              <a:ext uri="{FF2B5EF4-FFF2-40B4-BE49-F238E27FC236}">
                <a16:creationId xmlns:a16="http://schemas.microsoft.com/office/drawing/2014/main" id="{A90806F5-89CD-6C2F-4BB3-5F1661E70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28750"/>
            <a:ext cx="4419600" cy="405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FFC2A7A-32A4-DD7C-CBB5-EA291B79C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43234B-E1EA-6057-53D6-B9E0123645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14338" name="Picture 2">
            <a:extLst>
              <a:ext uri="{FF2B5EF4-FFF2-40B4-BE49-F238E27FC236}">
                <a16:creationId xmlns:a16="http://schemas.microsoft.com/office/drawing/2014/main" id="{66051E3D-9498-558E-4787-2813445F1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425" y="2514600"/>
            <a:ext cx="1882775"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39" name="Text Box 3">
            <a:extLst>
              <a:ext uri="{FF2B5EF4-FFF2-40B4-BE49-F238E27FC236}">
                <a16:creationId xmlns:a16="http://schemas.microsoft.com/office/drawing/2014/main" id="{D70186B2-AD40-12E8-2511-0BD8A902FEF1}"/>
              </a:ext>
            </a:extLst>
          </p:cNvPr>
          <p:cNvSpPr txBox="1">
            <a:spLocks noChangeArrowheads="1"/>
          </p:cNvSpPr>
          <p:nvPr/>
        </p:nvSpPr>
        <p:spPr bwMode="auto">
          <a:xfrm>
            <a:off x="4059238" y="2989263"/>
            <a:ext cx="1735137"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1000">
              <a:solidFill>
                <a:srgbClr val="000000"/>
              </a:solidFill>
            </a:endParaRPr>
          </a:p>
        </p:txBody>
      </p:sp>
      <p:sp>
        <p:nvSpPr>
          <p:cNvPr id="14340" name="Text Box 4">
            <a:extLst>
              <a:ext uri="{FF2B5EF4-FFF2-40B4-BE49-F238E27FC236}">
                <a16:creationId xmlns:a16="http://schemas.microsoft.com/office/drawing/2014/main" id="{FF53AF8C-4DF8-0ABA-552C-23C2EF4F05A9}"/>
              </a:ext>
            </a:extLst>
          </p:cNvPr>
          <p:cNvSpPr txBox="1">
            <a:spLocks noChangeArrowheads="1"/>
          </p:cNvSpPr>
          <p:nvPr/>
        </p:nvSpPr>
        <p:spPr bwMode="auto">
          <a:xfrm>
            <a:off x="3925888" y="3130550"/>
            <a:ext cx="2058987"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1000" b="1"/>
          </a:p>
        </p:txBody>
      </p:sp>
      <p:sp>
        <p:nvSpPr>
          <p:cNvPr id="14341" name="Text Box 5">
            <a:extLst>
              <a:ext uri="{FF2B5EF4-FFF2-40B4-BE49-F238E27FC236}">
                <a16:creationId xmlns:a16="http://schemas.microsoft.com/office/drawing/2014/main" id="{2E7F907B-9A0C-58BC-8CF3-179E8904B05F}"/>
              </a:ext>
            </a:extLst>
          </p:cNvPr>
          <p:cNvSpPr txBox="1">
            <a:spLocks noChangeArrowheads="1"/>
          </p:cNvSpPr>
          <p:nvPr/>
        </p:nvSpPr>
        <p:spPr bwMode="auto">
          <a:xfrm>
            <a:off x="4454525" y="2847975"/>
            <a:ext cx="17303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1000">
              <a:solidFill>
                <a:srgbClr val="000000"/>
              </a:solidFill>
            </a:endParaRPr>
          </a:p>
        </p:txBody>
      </p:sp>
      <p:sp>
        <p:nvSpPr>
          <p:cNvPr id="14342" name="Text Box 6">
            <a:extLst>
              <a:ext uri="{FF2B5EF4-FFF2-40B4-BE49-F238E27FC236}">
                <a16:creationId xmlns:a16="http://schemas.microsoft.com/office/drawing/2014/main" id="{2345D0DD-0D7E-E1D8-6C15-41E9CC0E0568}"/>
              </a:ext>
            </a:extLst>
          </p:cNvPr>
          <p:cNvSpPr txBox="1">
            <a:spLocks noChangeArrowheads="1"/>
          </p:cNvSpPr>
          <p:nvPr/>
        </p:nvSpPr>
        <p:spPr bwMode="auto">
          <a:xfrm>
            <a:off x="114300" y="122238"/>
            <a:ext cx="8953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BASIC DRILLING</a:t>
            </a:r>
          </a:p>
        </p:txBody>
      </p:sp>
      <p:sp>
        <p:nvSpPr>
          <p:cNvPr id="14343" name="Text Box 7">
            <a:extLst>
              <a:ext uri="{FF2B5EF4-FFF2-40B4-BE49-F238E27FC236}">
                <a16:creationId xmlns:a16="http://schemas.microsoft.com/office/drawing/2014/main" id="{395EC653-F828-8C49-A900-2C99E334B753}"/>
              </a:ext>
            </a:extLst>
          </p:cNvPr>
          <p:cNvSpPr txBox="1">
            <a:spLocks noChangeArrowheads="1"/>
          </p:cNvSpPr>
          <p:nvPr/>
        </p:nvSpPr>
        <p:spPr bwMode="auto">
          <a:xfrm>
            <a:off x="4597400" y="762000"/>
            <a:ext cx="4267200" cy="1625600"/>
          </a:xfrm>
          <a:prstGeom prst="rect">
            <a:avLst/>
          </a:prstGeom>
          <a:solidFill>
            <a:srgbClr val="FF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The main objective of the drilling rig is to drill an hole in the ground to find and produce oil or gas.  The picture (left) shows the drilling process and the rig parts and circulation system to “make hole.”  As the drillstring is rotated to the right and lowered by the Driller, the bit drills new hole.  Part of the process is to circulate drilling mud from the mud pit through the rotary hose and swivel and down the drillstring, out the bit and back up the annulus, through the BOPs and across the flow line and back into the pits.  The circulation process is repeated until the bit needs changing or the formation with oil/gas is penetrated.</a:t>
            </a:r>
          </a:p>
        </p:txBody>
      </p:sp>
      <p:pic>
        <p:nvPicPr>
          <p:cNvPr id="14344" name="Picture 8">
            <a:extLst>
              <a:ext uri="{FF2B5EF4-FFF2-40B4-BE49-F238E27FC236}">
                <a16:creationId xmlns:a16="http://schemas.microsoft.com/office/drawing/2014/main" id="{99DE4634-DBDD-6213-E316-5C1516054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50292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5" name="Text Box 9">
            <a:extLst>
              <a:ext uri="{FF2B5EF4-FFF2-40B4-BE49-F238E27FC236}">
                <a16:creationId xmlns:a16="http://schemas.microsoft.com/office/drawing/2014/main" id="{6E5D571D-F607-42F7-222C-07CD5E413793}"/>
              </a:ext>
            </a:extLst>
          </p:cNvPr>
          <p:cNvSpPr txBox="1">
            <a:spLocks noChangeArrowheads="1"/>
          </p:cNvSpPr>
          <p:nvPr/>
        </p:nvSpPr>
        <p:spPr bwMode="auto">
          <a:xfrm>
            <a:off x="4411663" y="5794375"/>
            <a:ext cx="922337" cy="5302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12 ¼” DRILL BIT</a:t>
            </a:r>
          </a:p>
          <a:p>
            <a:pPr algn="ctr" eaLnBrk="1" hangingPunct="1">
              <a:spcBef>
                <a:spcPct val="50000"/>
              </a:spcBef>
            </a:pPr>
            <a:r>
              <a:rPr lang="en-US" altLang="en-US" sz="800" b="1"/>
              <a:t>USED TO DRILL HOLE</a:t>
            </a:r>
          </a:p>
        </p:txBody>
      </p:sp>
      <p:sp>
        <p:nvSpPr>
          <p:cNvPr id="14346" name="Text Box 10">
            <a:extLst>
              <a:ext uri="{FF2B5EF4-FFF2-40B4-BE49-F238E27FC236}">
                <a16:creationId xmlns:a16="http://schemas.microsoft.com/office/drawing/2014/main" id="{F3C802E7-DAC0-6C6C-7814-30F0CB46DD07}"/>
              </a:ext>
            </a:extLst>
          </p:cNvPr>
          <p:cNvSpPr txBox="1">
            <a:spLocks noChangeArrowheads="1"/>
          </p:cNvSpPr>
          <p:nvPr/>
        </p:nvSpPr>
        <p:spPr bwMode="auto">
          <a:xfrm>
            <a:off x="5386388" y="4622800"/>
            <a:ext cx="3605212" cy="17780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When the bit is worn out, the Driller and his crew will pull out of the hole (“trip-out”) to change the bit.  When the bit is changed, then the crew returns the bit to bottom, called “tripping in.”  The drillstring is made up of “stands” of drillpipe or three 30 to 31 foot joints of pipe that are screwed together to make a stand.  Stands of drill collars and heavy weight drillpipe are run just behind the bit to provide weight on the bit.  Then the drillpipe is run above the collars and heavy weight pipe.  When the Driller and his crew adds a stand of pipe, this is called “making a connection.”  </a:t>
            </a:r>
          </a:p>
        </p:txBody>
      </p:sp>
      <p:pic>
        <p:nvPicPr>
          <p:cNvPr id="14347" name="Picture 11">
            <a:extLst>
              <a:ext uri="{FF2B5EF4-FFF2-40B4-BE49-F238E27FC236}">
                <a16:creationId xmlns:a16="http://schemas.microsoft.com/office/drawing/2014/main" id="{EB5D0D4C-845C-C3A4-D478-0623F51AA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5075" y="2717800"/>
            <a:ext cx="1365250" cy="185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8" name="Text Box 12">
            <a:extLst>
              <a:ext uri="{FF2B5EF4-FFF2-40B4-BE49-F238E27FC236}">
                <a16:creationId xmlns:a16="http://schemas.microsoft.com/office/drawing/2014/main" id="{39F9BFEB-7D17-F37C-991B-4F082E59813A}"/>
              </a:ext>
            </a:extLst>
          </p:cNvPr>
          <p:cNvSpPr txBox="1">
            <a:spLocks noChangeArrowheads="1"/>
          </p:cNvSpPr>
          <p:nvPr/>
        </p:nvSpPr>
        <p:spPr bwMode="auto">
          <a:xfrm>
            <a:off x="6629400" y="2930525"/>
            <a:ext cx="7620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TRIPPING  OUT   </a:t>
            </a:r>
          </a:p>
        </p:txBody>
      </p:sp>
      <p:sp>
        <p:nvSpPr>
          <p:cNvPr id="14349" name="Line 13">
            <a:extLst>
              <a:ext uri="{FF2B5EF4-FFF2-40B4-BE49-F238E27FC236}">
                <a16:creationId xmlns:a16="http://schemas.microsoft.com/office/drawing/2014/main" id="{B359C4AD-AC3D-1322-3001-664512174020}"/>
              </a:ext>
            </a:extLst>
          </p:cNvPr>
          <p:cNvSpPr>
            <a:spLocks noChangeShapeType="1"/>
          </p:cNvSpPr>
          <p:nvPr/>
        </p:nvSpPr>
        <p:spPr bwMode="auto">
          <a:xfrm flipV="1">
            <a:off x="7226300" y="3581400"/>
            <a:ext cx="927100" cy="88900"/>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50" name="Text Box 14">
            <a:extLst>
              <a:ext uri="{FF2B5EF4-FFF2-40B4-BE49-F238E27FC236}">
                <a16:creationId xmlns:a16="http://schemas.microsoft.com/office/drawing/2014/main" id="{961B56FD-8681-5F29-9366-5375D4A1D915}"/>
              </a:ext>
            </a:extLst>
          </p:cNvPr>
          <p:cNvSpPr txBox="1">
            <a:spLocks noChangeArrowheads="1"/>
          </p:cNvSpPr>
          <p:nvPr/>
        </p:nvSpPr>
        <p:spPr bwMode="auto">
          <a:xfrm>
            <a:off x="6629400" y="3556000"/>
            <a:ext cx="6858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STANDS</a:t>
            </a:r>
          </a:p>
        </p:txBody>
      </p:sp>
      <p:sp>
        <p:nvSpPr>
          <p:cNvPr id="14351" name="Line 15">
            <a:extLst>
              <a:ext uri="{FF2B5EF4-FFF2-40B4-BE49-F238E27FC236}">
                <a16:creationId xmlns:a16="http://schemas.microsoft.com/office/drawing/2014/main" id="{826BE212-49BC-6863-AF5D-811E85D3383E}"/>
              </a:ext>
            </a:extLst>
          </p:cNvPr>
          <p:cNvSpPr>
            <a:spLocks noChangeShapeType="1"/>
          </p:cNvSpPr>
          <p:nvPr/>
        </p:nvSpPr>
        <p:spPr bwMode="auto">
          <a:xfrm>
            <a:off x="5867400" y="3124200"/>
            <a:ext cx="762000" cy="0"/>
          </a:xfrm>
          <a:prstGeom prst="line">
            <a:avLst/>
          </a:prstGeom>
          <a:noFill/>
          <a:ln w="2222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52" name="Text Box 16">
            <a:extLst>
              <a:ext uri="{FF2B5EF4-FFF2-40B4-BE49-F238E27FC236}">
                <a16:creationId xmlns:a16="http://schemas.microsoft.com/office/drawing/2014/main" id="{A97A03E7-5206-6F47-A35E-30AF568CFA33}"/>
              </a:ext>
            </a:extLst>
          </p:cNvPr>
          <p:cNvSpPr txBox="1">
            <a:spLocks noChangeArrowheads="1"/>
          </p:cNvSpPr>
          <p:nvPr/>
        </p:nvSpPr>
        <p:spPr bwMode="auto">
          <a:xfrm>
            <a:off x="4137025" y="2603500"/>
            <a:ext cx="485775" cy="314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700" b="1"/>
              <a:t>Mud Pump</a:t>
            </a:r>
          </a:p>
        </p:txBody>
      </p:sp>
      <p:pic>
        <p:nvPicPr>
          <p:cNvPr id="14353" name="Picture 17">
            <a:extLst>
              <a:ext uri="{FF2B5EF4-FFF2-40B4-BE49-F238E27FC236}">
                <a16:creationId xmlns:a16="http://schemas.microsoft.com/office/drawing/2014/main" id="{9E754078-5DCE-A0B1-AAAF-0158EF26D6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063" y="1227138"/>
            <a:ext cx="2998787"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4" name="Text Box 18">
            <a:extLst>
              <a:ext uri="{FF2B5EF4-FFF2-40B4-BE49-F238E27FC236}">
                <a16:creationId xmlns:a16="http://schemas.microsoft.com/office/drawing/2014/main" id="{1AA5BBCD-286A-EC8D-6B49-E427AE2CA8C9}"/>
              </a:ext>
            </a:extLst>
          </p:cNvPr>
          <p:cNvSpPr txBox="1">
            <a:spLocks noChangeArrowheads="1"/>
          </p:cNvSpPr>
          <p:nvPr/>
        </p:nvSpPr>
        <p:spPr bwMode="auto">
          <a:xfrm>
            <a:off x="1371600" y="1603375"/>
            <a:ext cx="512763" cy="207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50000"/>
              </a:spcBef>
            </a:pPr>
            <a:r>
              <a:rPr lang="en-US" altLang="en-US" sz="700" b="1">
                <a:solidFill>
                  <a:srgbClr val="000000"/>
                </a:solidFill>
              </a:rPr>
              <a:t>Swivel</a:t>
            </a:r>
          </a:p>
        </p:txBody>
      </p:sp>
      <p:sp>
        <p:nvSpPr>
          <p:cNvPr id="14355" name="Text Box 19">
            <a:extLst>
              <a:ext uri="{FF2B5EF4-FFF2-40B4-BE49-F238E27FC236}">
                <a16:creationId xmlns:a16="http://schemas.microsoft.com/office/drawing/2014/main" id="{537DC45E-C26E-21B0-EAA0-025C3617E5D7}"/>
              </a:ext>
            </a:extLst>
          </p:cNvPr>
          <p:cNvSpPr txBox="1">
            <a:spLocks noChangeArrowheads="1"/>
          </p:cNvSpPr>
          <p:nvPr/>
        </p:nvSpPr>
        <p:spPr bwMode="auto">
          <a:xfrm>
            <a:off x="914400" y="2441575"/>
            <a:ext cx="1050925" cy="207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50000"/>
              </a:spcBef>
            </a:pPr>
            <a:r>
              <a:rPr lang="en-US" altLang="en-US" sz="700" b="1">
                <a:solidFill>
                  <a:srgbClr val="000000"/>
                </a:solidFill>
              </a:rPr>
              <a:t>Kelly or Topdrive</a:t>
            </a:r>
          </a:p>
        </p:txBody>
      </p:sp>
      <p:sp>
        <p:nvSpPr>
          <p:cNvPr id="14356" name="Text Box 20">
            <a:extLst>
              <a:ext uri="{FF2B5EF4-FFF2-40B4-BE49-F238E27FC236}">
                <a16:creationId xmlns:a16="http://schemas.microsoft.com/office/drawing/2014/main" id="{CD5529FD-07BE-34E1-BF2D-0170CAF67CC7}"/>
              </a:ext>
            </a:extLst>
          </p:cNvPr>
          <p:cNvSpPr txBox="1">
            <a:spLocks noChangeArrowheads="1"/>
          </p:cNvSpPr>
          <p:nvPr/>
        </p:nvSpPr>
        <p:spPr bwMode="auto">
          <a:xfrm>
            <a:off x="304800" y="4713288"/>
            <a:ext cx="615950" cy="207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50000"/>
              </a:spcBef>
            </a:pPr>
            <a:r>
              <a:rPr lang="en-US" altLang="en-US" sz="700" b="1">
                <a:solidFill>
                  <a:srgbClr val="000000"/>
                </a:solidFill>
              </a:rPr>
              <a:t>Annulus</a:t>
            </a:r>
          </a:p>
        </p:txBody>
      </p:sp>
      <p:sp>
        <p:nvSpPr>
          <p:cNvPr id="14357" name="Text Box 21">
            <a:extLst>
              <a:ext uri="{FF2B5EF4-FFF2-40B4-BE49-F238E27FC236}">
                <a16:creationId xmlns:a16="http://schemas.microsoft.com/office/drawing/2014/main" id="{8CD18A18-E884-7C5A-1F91-713B2AA3C114}"/>
              </a:ext>
            </a:extLst>
          </p:cNvPr>
          <p:cNvSpPr txBox="1">
            <a:spLocks noChangeArrowheads="1"/>
          </p:cNvSpPr>
          <p:nvPr/>
        </p:nvSpPr>
        <p:spPr bwMode="auto">
          <a:xfrm>
            <a:off x="2528888" y="1228725"/>
            <a:ext cx="747712" cy="207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700" b="1">
                <a:solidFill>
                  <a:srgbClr val="000000"/>
                </a:solidFill>
              </a:rPr>
              <a:t>Rotary Hose</a:t>
            </a:r>
          </a:p>
        </p:txBody>
      </p:sp>
      <p:sp>
        <p:nvSpPr>
          <p:cNvPr id="14358" name="Text Box 22">
            <a:extLst>
              <a:ext uri="{FF2B5EF4-FFF2-40B4-BE49-F238E27FC236}">
                <a16:creationId xmlns:a16="http://schemas.microsoft.com/office/drawing/2014/main" id="{4FE59F57-DC5A-9057-6675-EA39256566ED}"/>
              </a:ext>
            </a:extLst>
          </p:cNvPr>
          <p:cNvSpPr txBox="1">
            <a:spLocks noChangeArrowheads="1"/>
          </p:cNvSpPr>
          <p:nvPr/>
        </p:nvSpPr>
        <p:spPr bwMode="auto">
          <a:xfrm>
            <a:off x="3467100" y="2317750"/>
            <a:ext cx="898525" cy="207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700" b="1">
                <a:solidFill>
                  <a:srgbClr val="000000"/>
                </a:solidFill>
              </a:rPr>
              <a:t>Standpipe</a:t>
            </a:r>
          </a:p>
        </p:txBody>
      </p:sp>
      <p:sp>
        <p:nvSpPr>
          <p:cNvPr id="14359" name="Text Box 23">
            <a:extLst>
              <a:ext uri="{FF2B5EF4-FFF2-40B4-BE49-F238E27FC236}">
                <a16:creationId xmlns:a16="http://schemas.microsoft.com/office/drawing/2014/main" id="{3A1118F6-0856-F433-28EF-08E1F3120E01}"/>
              </a:ext>
            </a:extLst>
          </p:cNvPr>
          <p:cNvSpPr txBox="1">
            <a:spLocks noChangeArrowheads="1"/>
          </p:cNvSpPr>
          <p:nvPr/>
        </p:nvSpPr>
        <p:spPr bwMode="auto">
          <a:xfrm>
            <a:off x="3459163" y="4691063"/>
            <a:ext cx="658812" cy="207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700" b="1">
                <a:solidFill>
                  <a:srgbClr val="000000"/>
                </a:solidFill>
              </a:rPr>
              <a:t>Drillpipe</a:t>
            </a:r>
          </a:p>
        </p:txBody>
      </p:sp>
      <p:sp>
        <p:nvSpPr>
          <p:cNvPr id="14360" name="Text Box 24">
            <a:extLst>
              <a:ext uri="{FF2B5EF4-FFF2-40B4-BE49-F238E27FC236}">
                <a16:creationId xmlns:a16="http://schemas.microsoft.com/office/drawing/2014/main" id="{762989EB-576D-E561-267E-1B6F0B5E7239}"/>
              </a:ext>
            </a:extLst>
          </p:cNvPr>
          <p:cNvSpPr txBox="1">
            <a:spLocks noChangeArrowheads="1"/>
          </p:cNvSpPr>
          <p:nvPr/>
        </p:nvSpPr>
        <p:spPr bwMode="auto">
          <a:xfrm>
            <a:off x="3605213" y="4957763"/>
            <a:ext cx="714375" cy="207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700" b="1">
                <a:solidFill>
                  <a:srgbClr val="000000"/>
                </a:solidFill>
              </a:rPr>
              <a:t>Wellbore</a:t>
            </a:r>
          </a:p>
        </p:txBody>
      </p:sp>
      <p:sp>
        <p:nvSpPr>
          <p:cNvPr id="14361" name="Text Box 25">
            <a:extLst>
              <a:ext uri="{FF2B5EF4-FFF2-40B4-BE49-F238E27FC236}">
                <a16:creationId xmlns:a16="http://schemas.microsoft.com/office/drawing/2014/main" id="{3BD2FB5C-7771-6E8F-2A10-E74FB77917F5}"/>
              </a:ext>
            </a:extLst>
          </p:cNvPr>
          <p:cNvSpPr txBox="1">
            <a:spLocks noChangeArrowheads="1"/>
          </p:cNvSpPr>
          <p:nvPr/>
        </p:nvSpPr>
        <p:spPr bwMode="auto">
          <a:xfrm>
            <a:off x="3148013" y="5416550"/>
            <a:ext cx="1042987" cy="207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700" b="1">
                <a:solidFill>
                  <a:srgbClr val="000000"/>
                </a:solidFill>
              </a:rPr>
              <a:t>12 ¼” Bit</a:t>
            </a:r>
          </a:p>
        </p:txBody>
      </p:sp>
      <p:sp>
        <p:nvSpPr>
          <p:cNvPr id="14362" name="Line 26">
            <a:extLst>
              <a:ext uri="{FF2B5EF4-FFF2-40B4-BE49-F238E27FC236}">
                <a16:creationId xmlns:a16="http://schemas.microsoft.com/office/drawing/2014/main" id="{A3996FAE-5F43-50DE-1DF2-9D56189928E2}"/>
              </a:ext>
            </a:extLst>
          </p:cNvPr>
          <p:cNvSpPr>
            <a:spLocks noChangeShapeType="1"/>
          </p:cNvSpPr>
          <p:nvPr/>
        </p:nvSpPr>
        <p:spPr bwMode="auto">
          <a:xfrm>
            <a:off x="893763" y="4838700"/>
            <a:ext cx="1120775" cy="0"/>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63" name="Line 27">
            <a:extLst>
              <a:ext uri="{FF2B5EF4-FFF2-40B4-BE49-F238E27FC236}">
                <a16:creationId xmlns:a16="http://schemas.microsoft.com/office/drawing/2014/main" id="{B4970D33-010A-27E7-4CE7-0C72BB971755}"/>
              </a:ext>
            </a:extLst>
          </p:cNvPr>
          <p:cNvSpPr>
            <a:spLocks noChangeShapeType="1"/>
          </p:cNvSpPr>
          <p:nvPr/>
        </p:nvSpPr>
        <p:spPr bwMode="auto">
          <a:xfrm flipH="1">
            <a:off x="2092325" y="4799013"/>
            <a:ext cx="1401763" cy="0"/>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64" name="Line 28">
            <a:extLst>
              <a:ext uri="{FF2B5EF4-FFF2-40B4-BE49-F238E27FC236}">
                <a16:creationId xmlns:a16="http://schemas.microsoft.com/office/drawing/2014/main" id="{36F2BBAD-1CD9-32FD-D944-06D96FAD0D29}"/>
              </a:ext>
            </a:extLst>
          </p:cNvPr>
          <p:cNvSpPr>
            <a:spLocks noChangeShapeType="1"/>
          </p:cNvSpPr>
          <p:nvPr/>
        </p:nvSpPr>
        <p:spPr bwMode="auto">
          <a:xfrm flipH="1">
            <a:off x="2195513" y="5065713"/>
            <a:ext cx="1422400" cy="0"/>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65" name="Line 29">
            <a:extLst>
              <a:ext uri="{FF2B5EF4-FFF2-40B4-BE49-F238E27FC236}">
                <a16:creationId xmlns:a16="http://schemas.microsoft.com/office/drawing/2014/main" id="{FE544A43-36BE-857D-A20E-5F0CF4032179}"/>
              </a:ext>
            </a:extLst>
          </p:cNvPr>
          <p:cNvSpPr>
            <a:spLocks noChangeShapeType="1"/>
          </p:cNvSpPr>
          <p:nvPr/>
        </p:nvSpPr>
        <p:spPr bwMode="auto">
          <a:xfrm flipH="1">
            <a:off x="2182813" y="5519738"/>
            <a:ext cx="987425" cy="0"/>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66" name="Text Box 30">
            <a:extLst>
              <a:ext uri="{FF2B5EF4-FFF2-40B4-BE49-F238E27FC236}">
                <a16:creationId xmlns:a16="http://schemas.microsoft.com/office/drawing/2014/main" id="{413A643D-F3A3-DF12-3028-746E95697CA7}"/>
              </a:ext>
            </a:extLst>
          </p:cNvPr>
          <p:cNvSpPr txBox="1">
            <a:spLocks noChangeArrowheads="1"/>
          </p:cNvSpPr>
          <p:nvPr/>
        </p:nvSpPr>
        <p:spPr bwMode="auto">
          <a:xfrm>
            <a:off x="982663" y="3092450"/>
            <a:ext cx="630237"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700" b="1"/>
          </a:p>
        </p:txBody>
      </p:sp>
      <p:sp>
        <p:nvSpPr>
          <p:cNvPr id="14367" name="Line 31">
            <a:extLst>
              <a:ext uri="{FF2B5EF4-FFF2-40B4-BE49-F238E27FC236}">
                <a16:creationId xmlns:a16="http://schemas.microsoft.com/office/drawing/2014/main" id="{31BE2F88-9198-43B4-3A19-08814134E294}"/>
              </a:ext>
            </a:extLst>
          </p:cNvPr>
          <p:cNvSpPr>
            <a:spLocks noChangeShapeType="1"/>
          </p:cNvSpPr>
          <p:nvPr/>
        </p:nvSpPr>
        <p:spPr bwMode="auto">
          <a:xfrm>
            <a:off x="1431925" y="3333750"/>
            <a:ext cx="268288" cy="79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14368" name="Line 32">
            <a:extLst>
              <a:ext uri="{FF2B5EF4-FFF2-40B4-BE49-F238E27FC236}">
                <a16:creationId xmlns:a16="http://schemas.microsoft.com/office/drawing/2014/main" id="{55F8E213-DFC8-73AD-57A7-DCD656936F7A}"/>
              </a:ext>
            </a:extLst>
          </p:cNvPr>
          <p:cNvSpPr>
            <a:spLocks noChangeShapeType="1"/>
          </p:cNvSpPr>
          <p:nvPr/>
        </p:nvSpPr>
        <p:spPr bwMode="auto">
          <a:xfrm>
            <a:off x="909638" y="5330825"/>
            <a:ext cx="11366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69" name="Text Box 33">
            <a:extLst>
              <a:ext uri="{FF2B5EF4-FFF2-40B4-BE49-F238E27FC236}">
                <a16:creationId xmlns:a16="http://schemas.microsoft.com/office/drawing/2014/main" id="{3E7B7CA4-2BB1-0BA8-F898-AC6E952FB8AD}"/>
              </a:ext>
            </a:extLst>
          </p:cNvPr>
          <p:cNvSpPr txBox="1">
            <a:spLocks noChangeArrowheads="1"/>
          </p:cNvSpPr>
          <p:nvPr/>
        </p:nvSpPr>
        <p:spPr bwMode="auto">
          <a:xfrm>
            <a:off x="161925" y="5203825"/>
            <a:ext cx="758825" cy="207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700" b="1"/>
              <a:t>Drill Collars</a:t>
            </a:r>
          </a:p>
        </p:txBody>
      </p:sp>
      <p:sp>
        <p:nvSpPr>
          <p:cNvPr id="14370" name="Line 34">
            <a:extLst>
              <a:ext uri="{FF2B5EF4-FFF2-40B4-BE49-F238E27FC236}">
                <a16:creationId xmlns:a16="http://schemas.microsoft.com/office/drawing/2014/main" id="{F615CB8C-850E-B502-E3FC-CB3EF16F5118}"/>
              </a:ext>
            </a:extLst>
          </p:cNvPr>
          <p:cNvSpPr>
            <a:spLocks noChangeShapeType="1"/>
          </p:cNvSpPr>
          <p:nvPr/>
        </p:nvSpPr>
        <p:spPr bwMode="auto">
          <a:xfrm flipH="1">
            <a:off x="2865438" y="3627438"/>
            <a:ext cx="631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71" name="Text Box 35">
            <a:extLst>
              <a:ext uri="{FF2B5EF4-FFF2-40B4-BE49-F238E27FC236}">
                <a16:creationId xmlns:a16="http://schemas.microsoft.com/office/drawing/2014/main" id="{EF8FB169-8BE1-4B17-21D5-5C523A3C6B13}"/>
              </a:ext>
            </a:extLst>
          </p:cNvPr>
          <p:cNvSpPr txBox="1">
            <a:spLocks noChangeArrowheads="1"/>
          </p:cNvSpPr>
          <p:nvPr/>
        </p:nvSpPr>
        <p:spPr bwMode="auto">
          <a:xfrm>
            <a:off x="3497263" y="3613150"/>
            <a:ext cx="617537" cy="207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700" b="1"/>
              <a:t>Rig Floor</a:t>
            </a:r>
          </a:p>
        </p:txBody>
      </p:sp>
      <p:sp>
        <p:nvSpPr>
          <p:cNvPr id="14372" name="Line 36">
            <a:extLst>
              <a:ext uri="{FF2B5EF4-FFF2-40B4-BE49-F238E27FC236}">
                <a16:creationId xmlns:a16="http://schemas.microsoft.com/office/drawing/2014/main" id="{A5615647-3979-3CEA-D538-ED60B9F6D32D}"/>
              </a:ext>
            </a:extLst>
          </p:cNvPr>
          <p:cNvSpPr>
            <a:spLocks noChangeShapeType="1"/>
          </p:cNvSpPr>
          <p:nvPr/>
        </p:nvSpPr>
        <p:spPr bwMode="auto">
          <a:xfrm>
            <a:off x="2678113" y="2614613"/>
            <a:ext cx="0" cy="4429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73" name="Text Box 37">
            <a:extLst>
              <a:ext uri="{FF2B5EF4-FFF2-40B4-BE49-F238E27FC236}">
                <a16:creationId xmlns:a16="http://schemas.microsoft.com/office/drawing/2014/main" id="{6EE9C297-C18E-F33F-5CAD-8ADA1E0D42E1}"/>
              </a:ext>
            </a:extLst>
          </p:cNvPr>
          <p:cNvSpPr txBox="1">
            <a:spLocks noChangeArrowheads="1"/>
          </p:cNvSpPr>
          <p:nvPr/>
        </p:nvSpPr>
        <p:spPr bwMode="auto">
          <a:xfrm>
            <a:off x="2486025" y="2300288"/>
            <a:ext cx="442913" cy="314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700" b="1"/>
              <a:t>Flow Line</a:t>
            </a:r>
          </a:p>
        </p:txBody>
      </p:sp>
      <p:sp>
        <p:nvSpPr>
          <p:cNvPr id="14374" name="Line 38">
            <a:extLst>
              <a:ext uri="{FF2B5EF4-FFF2-40B4-BE49-F238E27FC236}">
                <a16:creationId xmlns:a16="http://schemas.microsoft.com/office/drawing/2014/main" id="{F6935AE0-9549-B655-30CD-49940A019E4A}"/>
              </a:ext>
            </a:extLst>
          </p:cNvPr>
          <p:cNvSpPr>
            <a:spLocks noChangeShapeType="1"/>
          </p:cNvSpPr>
          <p:nvPr/>
        </p:nvSpPr>
        <p:spPr bwMode="auto">
          <a:xfrm flipH="1">
            <a:off x="3181350" y="4256088"/>
            <a:ext cx="5064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75" name="Line 39">
            <a:extLst>
              <a:ext uri="{FF2B5EF4-FFF2-40B4-BE49-F238E27FC236}">
                <a16:creationId xmlns:a16="http://schemas.microsoft.com/office/drawing/2014/main" id="{8855424A-37D6-8396-4670-781843928028}"/>
              </a:ext>
            </a:extLst>
          </p:cNvPr>
          <p:cNvSpPr>
            <a:spLocks noChangeShapeType="1"/>
          </p:cNvSpPr>
          <p:nvPr/>
        </p:nvSpPr>
        <p:spPr bwMode="auto">
          <a:xfrm flipH="1">
            <a:off x="3181350" y="4321175"/>
            <a:ext cx="441325" cy="250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76" name="Line 40">
            <a:extLst>
              <a:ext uri="{FF2B5EF4-FFF2-40B4-BE49-F238E27FC236}">
                <a16:creationId xmlns:a16="http://schemas.microsoft.com/office/drawing/2014/main" id="{56E248A4-D077-C099-424F-EB4152513F5A}"/>
              </a:ext>
            </a:extLst>
          </p:cNvPr>
          <p:cNvSpPr>
            <a:spLocks noChangeShapeType="1"/>
          </p:cNvSpPr>
          <p:nvPr/>
        </p:nvSpPr>
        <p:spPr bwMode="auto">
          <a:xfrm flipH="1" flipV="1">
            <a:off x="3055938" y="3814763"/>
            <a:ext cx="631825" cy="3159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77" name="Text Box 41">
            <a:extLst>
              <a:ext uri="{FF2B5EF4-FFF2-40B4-BE49-F238E27FC236}">
                <a16:creationId xmlns:a16="http://schemas.microsoft.com/office/drawing/2014/main" id="{426BB7BC-C3AD-A044-9142-363D5B2369A5}"/>
              </a:ext>
            </a:extLst>
          </p:cNvPr>
          <p:cNvSpPr txBox="1">
            <a:spLocks noChangeArrowheads="1"/>
          </p:cNvSpPr>
          <p:nvPr/>
        </p:nvSpPr>
        <p:spPr bwMode="auto">
          <a:xfrm>
            <a:off x="3687763" y="4132263"/>
            <a:ext cx="731837" cy="207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700" b="1"/>
              <a:t>Formations</a:t>
            </a:r>
          </a:p>
        </p:txBody>
      </p:sp>
      <p:sp>
        <p:nvSpPr>
          <p:cNvPr id="14378" name="Line 42">
            <a:extLst>
              <a:ext uri="{FF2B5EF4-FFF2-40B4-BE49-F238E27FC236}">
                <a16:creationId xmlns:a16="http://schemas.microsoft.com/office/drawing/2014/main" id="{5FC2ED89-72B6-4955-3E22-FF85B7CA8AAC}"/>
              </a:ext>
            </a:extLst>
          </p:cNvPr>
          <p:cNvSpPr>
            <a:spLocks noChangeShapeType="1"/>
          </p:cNvSpPr>
          <p:nvPr/>
        </p:nvSpPr>
        <p:spPr bwMode="auto">
          <a:xfrm>
            <a:off x="909638" y="3878263"/>
            <a:ext cx="9461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79" name="Text Box 43">
            <a:extLst>
              <a:ext uri="{FF2B5EF4-FFF2-40B4-BE49-F238E27FC236}">
                <a16:creationId xmlns:a16="http://schemas.microsoft.com/office/drawing/2014/main" id="{C3108EA1-604E-3362-526B-2C49917D4182}"/>
              </a:ext>
            </a:extLst>
          </p:cNvPr>
          <p:cNvSpPr txBox="1">
            <a:spLocks noChangeArrowheads="1"/>
          </p:cNvSpPr>
          <p:nvPr/>
        </p:nvSpPr>
        <p:spPr bwMode="auto">
          <a:xfrm>
            <a:off x="381000" y="3762375"/>
            <a:ext cx="539750" cy="207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700" b="1"/>
              <a:t>Casing</a:t>
            </a:r>
          </a:p>
        </p:txBody>
      </p:sp>
      <p:sp>
        <p:nvSpPr>
          <p:cNvPr id="14380" name="Text Box 44">
            <a:extLst>
              <a:ext uri="{FF2B5EF4-FFF2-40B4-BE49-F238E27FC236}">
                <a16:creationId xmlns:a16="http://schemas.microsoft.com/office/drawing/2014/main" id="{8B2E57BF-D2AA-8ECA-DCCA-36C73D93C196}"/>
              </a:ext>
            </a:extLst>
          </p:cNvPr>
          <p:cNvSpPr txBox="1">
            <a:spLocks noChangeArrowheads="1"/>
          </p:cNvSpPr>
          <p:nvPr/>
        </p:nvSpPr>
        <p:spPr bwMode="auto">
          <a:xfrm>
            <a:off x="1076325" y="3194050"/>
            <a:ext cx="442913" cy="207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700" b="1"/>
              <a:t>BOP</a:t>
            </a:r>
          </a:p>
        </p:txBody>
      </p:sp>
      <p:sp>
        <p:nvSpPr>
          <p:cNvPr id="14381" name="Line 45">
            <a:extLst>
              <a:ext uri="{FF2B5EF4-FFF2-40B4-BE49-F238E27FC236}">
                <a16:creationId xmlns:a16="http://schemas.microsoft.com/office/drawing/2014/main" id="{EDA1F31B-13CC-42FC-B743-432360B7A2A4}"/>
              </a:ext>
            </a:extLst>
          </p:cNvPr>
          <p:cNvSpPr>
            <a:spLocks noChangeShapeType="1"/>
          </p:cNvSpPr>
          <p:nvPr/>
        </p:nvSpPr>
        <p:spPr bwMode="auto">
          <a:xfrm>
            <a:off x="1666875" y="1795463"/>
            <a:ext cx="252413" cy="1254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82" name="Line 46">
            <a:extLst>
              <a:ext uri="{FF2B5EF4-FFF2-40B4-BE49-F238E27FC236}">
                <a16:creationId xmlns:a16="http://schemas.microsoft.com/office/drawing/2014/main" id="{7CAC6D9F-A37D-295B-C638-A4B6D6928204}"/>
              </a:ext>
            </a:extLst>
          </p:cNvPr>
          <p:cNvSpPr>
            <a:spLocks noChangeShapeType="1"/>
          </p:cNvSpPr>
          <p:nvPr/>
        </p:nvSpPr>
        <p:spPr bwMode="auto">
          <a:xfrm>
            <a:off x="1919288" y="2552700"/>
            <a:ext cx="1905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83" name="Line 47">
            <a:extLst>
              <a:ext uri="{FF2B5EF4-FFF2-40B4-BE49-F238E27FC236}">
                <a16:creationId xmlns:a16="http://schemas.microsoft.com/office/drawing/2014/main" id="{CB4C87D5-AA7C-1067-E069-69669C22A7BF}"/>
              </a:ext>
            </a:extLst>
          </p:cNvPr>
          <p:cNvSpPr>
            <a:spLocks noChangeShapeType="1"/>
          </p:cNvSpPr>
          <p:nvPr/>
        </p:nvSpPr>
        <p:spPr bwMode="auto">
          <a:xfrm>
            <a:off x="2803525" y="1417638"/>
            <a:ext cx="0" cy="5667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84" name="Line 48">
            <a:extLst>
              <a:ext uri="{FF2B5EF4-FFF2-40B4-BE49-F238E27FC236}">
                <a16:creationId xmlns:a16="http://schemas.microsoft.com/office/drawing/2014/main" id="{DE118C48-3E3E-F01E-599F-3CA1E200ED00}"/>
              </a:ext>
            </a:extLst>
          </p:cNvPr>
          <p:cNvSpPr>
            <a:spLocks noChangeShapeType="1"/>
          </p:cNvSpPr>
          <p:nvPr/>
        </p:nvSpPr>
        <p:spPr bwMode="auto">
          <a:xfrm flipH="1" flipV="1">
            <a:off x="3435350" y="2363788"/>
            <a:ext cx="187325" cy="63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85" name="Line 49">
            <a:extLst>
              <a:ext uri="{FF2B5EF4-FFF2-40B4-BE49-F238E27FC236}">
                <a16:creationId xmlns:a16="http://schemas.microsoft.com/office/drawing/2014/main" id="{319DF2FA-36E4-082B-9DD7-383E877E62D6}"/>
              </a:ext>
            </a:extLst>
          </p:cNvPr>
          <p:cNvSpPr>
            <a:spLocks noChangeShapeType="1"/>
          </p:cNvSpPr>
          <p:nvPr/>
        </p:nvSpPr>
        <p:spPr bwMode="auto">
          <a:xfrm flipH="1">
            <a:off x="4002088" y="2743200"/>
            <a:ext cx="1889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86" name="Line 50">
            <a:extLst>
              <a:ext uri="{FF2B5EF4-FFF2-40B4-BE49-F238E27FC236}">
                <a16:creationId xmlns:a16="http://schemas.microsoft.com/office/drawing/2014/main" id="{DB736285-B09B-11C8-E31A-29AC093618B1}"/>
              </a:ext>
            </a:extLst>
          </p:cNvPr>
          <p:cNvSpPr>
            <a:spLocks noChangeShapeType="1"/>
          </p:cNvSpPr>
          <p:nvPr/>
        </p:nvSpPr>
        <p:spPr bwMode="auto">
          <a:xfrm>
            <a:off x="909638" y="5078413"/>
            <a:ext cx="10096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87" name="Text Box 51">
            <a:extLst>
              <a:ext uri="{FF2B5EF4-FFF2-40B4-BE49-F238E27FC236}">
                <a16:creationId xmlns:a16="http://schemas.microsoft.com/office/drawing/2014/main" id="{53E49F42-0A25-CC28-81BC-169208922C5E}"/>
              </a:ext>
            </a:extLst>
          </p:cNvPr>
          <p:cNvSpPr txBox="1">
            <a:spLocks noChangeArrowheads="1"/>
          </p:cNvSpPr>
          <p:nvPr/>
        </p:nvSpPr>
        <p:spPr bwMode="auto">
          <a:xfrm>
            <a:off x="152400" y="4951413"/>
            <a:ext cx="768350" cy="207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700" b="1"/>
              <a:t>Drilling Mud</a:t>
            </a:r>
          </a:p>
        </p:txBody>
      </p:sp>
      <p:sp>
        <p:nvSpPr>
          <p:cNvPr id="14388" name="Text Box 52">
            <a:extLst>
              <a:ext uri="{FF2B5EF4-FFF2-40B4-BE49-F238E27FC236}">
                <a16:creationId xmlns:a16="http://schemas.microsoft.com/office/drawing/2014/main" id="{5CDB3C97-3DDF-BBB9-E8FF-DE856CA5C294}"/>
              </a:ext>
            </a:extLst>
          </p:cNvPr>
          <p:cNvSpPr txBox="1">
            <a:spLocks noChangeArrowheads="1"/>
          </p:cNvSpPr>
          <p:nvPr/>
        </p:nvSpPr>
        <p:spPr bwMode="auto">
          <a:xfrm>
            <a:off x="3854450" y="3346450"/>
            <a:ext cx="693738" cy="207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700" b="1"/>
              <a:t>Shakers</a:t>
            </a:r>
          </a:p>
        </p:txBody>
      </p:sp>
      <p:sp>
        <p:nvSpPr>
          <p:cNvPr id="14389" name="Line 53">
            <a:extLst>
              <a:ext uri="{FF2B5EF4-FFF2-40B4-BE49-F238E27FC236}">
                <a16:creationId xmlns:a16="http://schemas.microsoft.com/office/drawing/2014/main" id="{A8DBF937-2FB6-C56B-70CC-7EEADC2CF780}"/>
              </a:ext>
            </a:extLst>
          </p:cNvPr>
          <p:cNvSpPr>
            <a:spLocks noChangeShapeType="1"/>
          </p:cNvSpPr>
          <p:nvPr/>
        </p:nvSpPr>
        <p:spPr bwMode="auto">
          <a:xfrm flipH="1">
            <a:off x="3435350" y="3373438"/>
            <a:ext cx="4397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90" name="Text Box 54">
            <a:extLst>
              <a:ext uri="{FF2B5EF4-FFF2-40B4-BE49-F238E27FC236}">
                <a16:creationId xmlns:a16="http://schemas.microsoft.com/office/drawing/2014/main" id="{F9FAE51D-AAC9-C23B-EF0C-94132D9569A3}"/>
              </a:ext>
            </a:extLst>
          </p:cNvPr>
          <p:cNvSpPr txBox="1">
            <a:spLocks noChangeArrowheads="1"/>
          </p:cNvSpPr>
          <p:nvPr/>
        </p:nvSpPr>
        <p:spPr bwMode="auto">
          <a:xfrm>
            <a:off x="3792538" y="3078163"/>
            <a:ext cx="627062" cy="207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700" b="1"/>
              <a:t>Mud Pits</a:t>
            </a:r>
          </a:p>
        </p:txBody>
      </p:sp>
      <p:sp>
        <p:nvSpPr>
          <p:cNvPr id="14391" name="Line 55">
            <a:extLst>
              <a:ext uri="{FF2B5EF4-FFF2-40B4-BE49-F238E27FC236}">
                <a16:creationId xmlns:a16="http://schemas.microsoft.com/office/drawing/2014/main" id="{34C48482-C0EF-9A21-CD19-D844D280C998}"/>
              </a:ext>
            </a:extLst>
          </p:cNvPr>
          <p:cNvSpPr>
            <a:spLocks noChangeShapeType="1"/>
          </p:cNvSpPr>
          <p:nvPr/>
        </p:nvSpPr>
        <p:spPr bwMode="auto">
          <a:xfrm flipH="1">
            <a:off x="3497263" y="3184525"/>
            <a:ext cx="3159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92" name="Oval 56">
            <a:extLst>
              <a:ext uri="{FF2B5EF4-FFF2-40B4-BE49-F238E27FC236}">
                <a16:creationId xmlns:a16="http://schemas.microsoft.com/office/drawing/2014/main" id="{43B9C564-1610-367B-B260-11841FDB744B}"/>
              </a:ext>
            </a:extLst>
          </p:cNvPr>
          <p:cNvSpPr>
            <a:spLocks noChangeArrowheads="1"/>
          </p:cNvSpPr>
          <p:nvPr/>
        </p:nvSpPr>
        <p:spPr bwMode="auto">
          <a:xfrm>
            <a:off x="914400" y="5708650"/>
            <a:ext cx="2209800" cy="5397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14393" name="Line 57">
            <a:extLst>
              <a:ext uri="{FF2B5EF4-FFF2-40B4-BE49-F238E27FC236}">
                <a16:creationId xmlns:a16="http://schemas.microsoft.com/office/drawing/2014/main" id="{85DCFD64-FDF4-F1CD-401D-894EB19DC788}"/>
              </a:ext>
            </a:extLst>
          </p:cNvPr>
          <p:cNvSpPr>
            <a:spLocks noChangeShapeType="1"/>
          </p:cNvSpPr>
          <p:nvPr/>
        </p:nvSpPr>
        <p:spPr bwMode="auto">
          <a:xfrm flipH="1">
            <a:off x="2865438" y="5834063"/>
            <a:ext cx="5064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94" name="Text Box 58">
            <a:extLst>
              <a:ext uri="{FF2B5EF4-FFF2-40B4-BE49-F238E27FC236}">
                <a16:creationId xmlns:a16="http://schemas.microsoft.com/office/drawing/2014/main" id="{3E336F56-A103-F6FA-9059-1913D3ABEBC3}"/>
              </a:ext>
            </a:extLst>
          </p:cNvPr>
          <p:cNvSpPr txBox="1">
            <a:spLocks noChangeArrowheads="1"/>
          </p:cNvSpPr>
          <p:nvPr/>
        </p:nvSpPr>
        <p:spPr bwMode="auto">
          <a:xfrm>
            <a:off x="3371850" y="5732463"/>
            <a:ext cx="819150" cy="207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700" b="1"/>
              <a:t>Oil/Gas</a:t>
            </a:r>
          </a:p>
        </p:txBody>
      </p:sp>
      <p:sp>
        <p:nvSpPr>
          <p:cNvPr id="14395" name="Text Box 59">
            <a:extLst>
              <a:ext uri="{FF2B5EF4-FFF2-40B4-BE49-F238E27FC236}">
                <a16:creationId xmlns:a16="http://schemas.microsoft.com/office/drawing/2014/main" id="{5FA71BF1-3844-5F1F-6A2E-C7DEE111E0AC}"/>
              </a:ext>
            </a:extLst>
          </p:cNvPr>
          <p:cNvSpPr txBox="1">
            <a:spLocks noChangeArrowheads="1"/>
          </p:cNvSpPr>
          <p:nvPr/>
        </p:nvSpPr>
        <p:spPr bwMode="auto">
          <a:xfrm>
            <a:off x="3535363" y="1614488"/>
            <a:ext cx="731837" cy="527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a:solidFill>
                  <a:srgbClr val="000000"/>
                </a:solidFill>
              </a:rPr>
              <a:t>Standpipe or </a:t>
            </a:r>
          </a:p>
          <a:p>
            <a:r>
              <a:rPr lang="en-US" altLang="en-US" sz="700" b="1">
                <a:solidFill>
                  <a:srgbClr val="000000"/>
                </a:solidFill>
              </a:rPr>
              <a:t>Circulating Pressure</a:t>
            </a:r>
          </a:p>
        </p:txBody>
      </p:sp>
      <p:sp>
        <p:nvSpPr>
          <p:cNvPr id="14396" name="Line 60">
            <a:extLst>
              <a:ext uri="{FF2B5EF4-FFF2-40B4-BE49-F238E27FC236}">
                <a16:creationId xmlns:a16="http://schemas.microsoft.com/office/drawing/2014/main" id="{4D24880A-7E48-4962-FB73-069424ACBF92}"/>
              </a:ext>
            </a:extLst>
          </p:cNvPr>
          <p:cNvSpPr>
            <a:spLocks noChangeShapeType="1"/>
          </p:cNvSpPr>
          <p:nvPr/>
        </p:nvSpPr>
        <p:spPr bwMode="auto">
          <a:xfrm>
            <a:off x="3678238" y="5516563"/>
            <a:ext cx="4524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2EE838-76EB-C147-A71F-76587CFC7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61794" name="Text Box 2">
            <a:extLst>
              <a:ext uri="{FF2B5EF4-FFF2-40B4-BE49-F238E27FC236}">
                <a16:creationId xmlns:a16="http://schemas.microsoft.com/office/drawing/2014/main" id="{3A61AFB9-223B-ACFA-568B-0ABF36372E5A}"/>
              </a:ext>
            </a:extLst>
          </p:cNvPr>
          <p:cNvSpPr txBox="1">
            <a:spLocks noChangeArrowheads="1"/>
          </p:cNvSpPr>
          <p:nvPr/>
        </p:nvSpPr>
        <p:spPr bwMode="auto">
          <a:xfrm>
            <a:off x="4114800" y="1143000"/>
            <a:ext cx="4724400" cy="52070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77800" algn="l"/>
              </a:tabLst>
              <a:defRPr>
                <a:solidFill>
                  <a:schemeClr val="tx1"/>
                </a:solidFill>
                <a:latin typeface="Arial" panose="020B0604020202020204" pitchFamily="34" charset="0"/>
              </a:defRPr>
            </a:lvl1pPr>
            <a:lvl2pPr marL="742950" indent="-285750">
              <a:tabLst>
                <a:tab pos="177800" algn="l"/>
              </a:tabLst>
              <a:defRPr>
                <a:solidFill>
                  <a:schemeClr val="tx1"/>
                </a:solidFill>
                <a:latin typeface="Arial" panose="020B0604020202020204" pitchFamily="34" charset="0"/>
              </a:defRPr>
            </a:lvl2pPr>
            <a:lvl3pPr marL="1143000" indent="-228600">
              <a:tabLst>
                <a:tab pos="177800" algn="l"/>
              </a:tabLst>
              <a:defRPr>
                <a:solidFill>
                  <a:schemeClr val="tx1"/>
                </a:solidFill>
                <a:latin typeface="Arial" panose="020B0604020202020204" pitchFamily="34" charset="0"/>
              </a:defRPr>
            </a:lvl3pPr>
            <a:lvl4pPr marL="1600200" indent="-228600">
              <a:tabLst>
                <a:tab pos="177800" algn="l"/>
              </a:tabLst>
              <a:defRPr>
                <a:solidFill>
                  <a:schemeClr val="tx1"/>
                </a:solidFill>
                <a:latin typeface="Arial" panose="020B0604020202020204" pitchFamily="34" charset="0"/>
              </a:defRPr>
            </a:lvl4pPr>
            <a:lvl5pPr marL="2057400" indent="-228600">
              <a:tabLst>
                <a:tab pos="1778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778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778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778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77800" algn="l"/>
              </a:tabLst>
              <a:defRPr>
                <a:solidFill>
                  <a:schemeClr val="tx1"/>
                </a:solidFill>
                <a:latin typeface="Arial" panose="020B0604020202020204" pitchFamily="34" charset="0"/>
              </a:defRPr>
            </a:lvl9pPr>
          </a:lstStyle>
          <a:p>
            <a:pPr eaLnBrk="1" hangingPunct="1">
              <a:spcBef>
                <a:spcPct val="50000"/>
              </a:spcBef>
            </a:pPr>
            <a:r>
              <a:rPr lang="en-US" altLang="en-US" sz="1400" b="1"/>
              <a:t>The second method to help you identify and classify materials, is the manufacturer’s label. The manufacturer of the material is required by law to label, tag, or mark each container. Each label must be displayed prominently, be legible and must contain:</a:t>
            </a:r>
          </a:p>
          <a:p>
            <a:pPr eaLnBrk="1" hangingPunct="1">
              <a:spcBef>
                <a:spcPct val="50000"/>
              </a:spcBef>
              <a:buFontTx/>
              <a:buChar char="•"/>
            </a:pPr>
            <a:r>
              <a:rPr lang="en-US" altLang="en-US" sz="1400" b="1"/>
              <a:t>  The identify of the hazardous chemical  or chemicals 	in the product</a:t>
            </a:r>
          </a:p>
          <a:p>
            <a:pPr eaLnBrk="1" hangingPunct="1">
              <a:spcBef>
                <a:spcPct val="50000"/>
              </a:spcBef>
              <a:buFontTx/>
              <a:buChar char="•"/>
            </a:pPr>
            <a:r>
              <a:rPr lang="en-US" altLang="en-US" sz="1400" b="1"/>
              <a:t>  All appropriate hazard warnings regarding 	the 	chemical (s) contained in the product</a:t>
            </a:r>
          </a:p>
          <a:p>
            <a:pPr eaLnBrk="1" hangingPunct="1">
              <a:spcBef>
                <a:spcPct val="50000"/>
              </a:spcBef>
              <a:buFontTx/>
              <a:buChar char="•"/>
            </a:pPr>
            <a:r>
              <a:rPr lang="en-US" altLang="en-US" sz="1400" b="1"/>
              <a:t>  Contact info for the manufacture or 	responsible party</a:t>
            </a:r>
          </a:p>
          <a:p>
            <a:pPr eaLnBrk="1" hangingPunct="1">
              <a:spcBef>
                <a:spcPct val="50000"/>
              </a:spcBef>
            </a:pPr>
            <a:r>
              <a:rPr lang="en-US" altLang="en-US" sz="1400" b="1"/>
              <a:t>The label is a shortened form of the MSDS and provides you needed information on the hazards of the product.</a:t>
            </a:r>
          </a:p>
          <a:p>
            <a:pPr eaLnBrk="1" hangingPunct="1">
              <a:spcBef>
                <a:spcPct val="50000"/>
              </a:spcBef>
            </a:pPr>
            <a:r>
              <a:rPr lang="en-US" altLang="en-US" sz="1400" b="1"/>
              <a:t>Once the rig takes delivery of a hazardous chemical, it is their responsibility to ensure the products are labeled and remain that way.</a:t>
            </a:r>
          </a:p>
          <a:p>
            <a:pPr eaLnBrk="1" hangingPunct="1">
              <a:spcBef>
                <a:spcPct val="50000"/>
              </a:spcBef>
            </a:pPr>
            <a:r>
              <a:rPr lang="en-US" altLang="en-US" sz="1400" b="1"/>
              <a:t>If the rig orders a product in bulk and repackages the material into smaller, permanent containers, the smaller containers must have a label identifying the product and hazard warnings</a:t>
            </a:r>
          </a:p>
        </p:txBody>
      </p:sp>
      <p:pic>
        <p:nvPicPr>
          <p:cNvPr id="161795" name="Picture 3">
            <a:extLst>
              <a:ext uri="{FF2B5EF4-FFF2-40B4-BE49-F238E27FC236}">
                <a16:creationId xmlns:a16="http://schemas.microsoft.com/office/drawing/2014/main" id="{3A759EA5-88A4-1570-2444-390B9F973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81400"/>
            <a:ext cx="3657600" cy="2743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1796" name="Rectangle 4">
            <a:extLst>
              <a:ext uri="{FF2B5EF4-FFF2-40B4-BE49-F238E27FC236}">
                <a16:creationId xmlns:a16="http://schemas.microsoft.com/office/drawing/2014/main" id="{08516890-0CB0-3F7B-B186-61A35613B032}"/>
              </a:ext>
            </a:extLst>
          </p:cNvPr>
          <p:cNvSpPr>
            <a:spLocks noChangeArrowheads="1"/>
          </p:cNvSpPr>
          <p:nvPr/>
        </p:nvSpPr>
        <p:spPr bwMode="auto">
          <a:xfrm>
            <a:off x="0" y="1285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tx2"/>
                </a:solidFill>
              </a:rPr>
              <a:t> HSE – Hazardous Materials</a:t>
            </a:r>
          </a:p>
        </p:txBody>
      </p:sp>
      <p:pic>
        <p:nvPicPr>
          <p:cNvPr id="161797" name="Picture 5">
            <a:extLst>
              <a:ext uri="{FF2B5EF4-FFF2-40B4-BE49-F238E27FC236}">
                <a16:creationId xmlns:a16="http://schemas.microsoft.com/office/drawing/2014/main" id="{BCFEE66B-D9D0-80F5-5060-1C192B7FF817}"/>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304800" y="914400"/>
            <a:ext cx="3505200" cy="2628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1798" name="Line 6">
            <a:extLst>
              <a:ext uri="{FF2B5EF4-FFF2-40B4-BE49-F238E27FC236}">
                <a16:creationId xmlns:a16="http://schemas.microsoft.com/office/drawing/2014/main" id="{9FE0C756-7F60-086E-59E6-4C6FD2E51E49}"/>
              </a:ext>
            </a:extLst>
          </p:cNvPr>
          <p:cNvSpPr>
            <a:spLocks noChangeShapeType="1"/>
          </p:cNvSpPr>
          <p:nvPr/>
        </p:nvSpPr>
        <p:spPr bwMode="auto">
          <a:xfrm flipV="1">
            <a:off x="1752600" y="2362200"/>
            <a:ext cx="7620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9C6C25-523D-1FA3-843F-84B8E6EA8E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62818" name="Text Box 2">
            <a:extLst>
              <a:ext uri="{FF2B5EF4-FFF2-40B4-BE49-F238E27FC236}">
                <a16:creationId xmlns:a16="http://schemas.microsoft.com/office/drawing/2014/main" id="{28911B99-AB1B-DB92-14B5-197300F8125A}"/>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ROUSTABOUT OJT HANDBOOK</a:t>
            </a:r>
          </a:p>
        </p:txBody>
      </p:sp>
      <p:sp>
        <p:nvSpPr>
          <p:cNvPr id="162819" name="Rectangle 3">
            <a:extLst>
              <a:ext uri="{FF2B5EF4-FFF2-40B4-BE49-F238E27FC236}">
                <a16:creationId xmlns:a16="http://schemas.microsoft.com/office/drawing/2014/main" id="{53164A68-8D61-614F-D29F-113C276B0E6B}"/>
              </a:ext>
            </a:extLst>
          </p:cNvPr>
          <p:cNvSpPr>
            <a:spLocks noChangeArrowheads="1"/>
          </p:cNvSpPr>
          <p:nvPr/>
        </p:nvSpPr>
        <p:spPr bwMode="auto">
          <a:xfrm>
            <a:off x="228600" y="833438"/>
            <a:ext cx="8763000" cy="9906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CC00"/>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333399"/>
                </a:solidFill>
              </a:rPr>
              <a:t>MODULE 5</a:t>
            </a:r>
            <a:br>
              <a:rPr lang="en-US" altLang="en-US" sz="3200" b="1">
                <a:solidFill>
                  <a:srgbClr val="FF3300"/>
                </a:solidFill>
              </a:rPr>
            </a:br>
            <a:r>
              <a:rPr lang="en-US" altLang="en-US" sz="3200" b="1" i="1"/>
              <a:t>SURFACE PREPARATION AND PAINTING</a:t>
            </a:r>
          </a:p>
        </p:txBody>
      </p:sp>
      <p:pic>
        <p:nvPicPr>
          <p:cNvPr id="162820" name="Picture 4">
            <a:extLst>
              <a:ext uri="{FF2B5EF4-FFF2-40B4-BE49-F238E27FC236}">
                <a16:creationId xmlns:a16="http://schemas.microsoft.com/office/drawing/2014/main" id="{2507D10B-18BA-0BDE-8DEF-A29676C972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133600"/>
            <a:ext cx="3048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2821" name="Picture 5">
            <a:extLst>
              <a:ext uri="{FF2B5EF4-FFF2-40B4-BE49-F238E27FC236}">
                <a16:creationId xmlns:a16="http://schemas.microsoft.com/office/drawing/2014/main" id="{B0E7F36C-36E7-93B0-251C-DC63E37D80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133600"/>
            <a:ext cx="1905000"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2822" name="Picture 6">
            <a:extLst>
              <a:ext uri="{FF2B5EF4-FFF2-40B4-BE49-F238E27FC236}">
                <a16:creationId xmlns:a16="http://schemas.microsoft.com/office/drawing/2014/main" id="{8FFA9AF6-80EE-59A8-F904-1452BCBFE2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057400"/>
            <a:ext cx="2424113"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2823" name="Picture 7">
            <a:extLst>
              <a:ext uri="{FF2B5EF4-FFF2-40B4-BE49-F238E27FC236}">
                <a16:creationId xmlns:a16="http://schemas.microsoft.com/office/drawing/2014/main" id="{E1F44B73-CAF7-1F29-3A5F-FCE3CE2DFF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4572000"/>
            <a:ext cx="2895600" cy="1843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2824" name="Picture 8">
            <a:extLst>
              <a:ext uri="{FF2B5EF4-FFF2-40B4-BE49-F238E27FC236}">
                <a16:creationId xmlns:a16="http://schemas.microsoft.com/office/drawing/2014/main" id="{22192BD5-6360-7C99-3C03-625DF6F188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648200"/>
            <a:ext cx="1379538"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2825" name="Picture 9">
            <a:extLst>
              <a:ext uri="{FF2B5EF4-FFF2-40B4-BE49-F238E27FC236}">
                <a16:creationId xmlns:a16="http://schemas.microsoft.com/office/drawing/2014/main" id="{F79BACD6-57A5-D923-09DF-212415F412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4513263"/>
            <a:ext cx="2209800" cy="1965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2826" name="Text Box 10">
            <a:extLst>
              <a:ext uri="{FF2B5EF4-FFF2-40B4-BE49-F238E27FC236}">
                <a16:creationId xmlns:a16="http://schemas.microsoft.com/office/drawing/2014/main" id="{66FA35B6-388E-1981-AF32-8ADEA281F559}"/>
              </a:ext>
            </a:extLst>
          </p:cNvPr>
          <p:cNvSpPr txBox="1">
            <a:spLocks noChangeArrowheads="1"/>
          </p:cNvSpPr>
          <p:nvPr/>
        </p:nvSpPr>
        <p:spPr bwMode="auto">
          <a:xfrm>
            <a:off x="6019800" y="4724400"/>
            <a:ext cx="25146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a:t>CLEANING BRUSHES AND ROLLERS</a:t>
            </a:r>
          </a:p>
        </p:txBody>
      </p:sp>
      <p:sp>
        <p:nvSpPr>
          <p:cNvPr id="162827" name="Text Box 11">
            <a:extLst>
              <a:ext uri="{FF2B5EF4-FFF2-40B4-BE49-F238E27FC236}">
                <a16:creationId xmlns:a16="http://schemas.microsoft.com/office/drawing/2014/main" id="{8236A63F-75D7-64B7-3564-AA7279788A8B}"/>
              </a:ext>
            </a:extLst>
          </p:cNvPr>
          <p:cNvSpPr txBox="1">
            <a:spLocks noChangeArrowheads="1"/>
          </p:cNvSpPr>
          <p:nvPr/>
        </p:nvSpPr>
        <p:spPr bwMode="auto">
          <a:xfrm>
            <a:off x="381000" y="6070600"/>
            <a:ext cx="14478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a:t>TYPES OF PAINTS</a:t>
            </a:r>
          </a:p>
        </p:txBody>
      </p:sp>
      <p:sp>
        <p:nvSpPr>
          <p:cNvPr id="162828" name="Text Box 12">
            <a:extLst>
              <a:ext uri="{FF2B5EF4-FFF2-40B4-BE49-F238E27FC236}">
                <a16:creationId xmlns:a16="http://schemas.microsoft.com/office/drawing/2014/main" id="{3663C600-E802-2A10-B0D0-86DF243ACFA6}"/>
              </a:ext>
            </a:extLst>
          </p:cNvPr>
          <p:cNvSpPr txBox="1">
            <a:spLocks noChangeArrowheads="1"/>
          </p:cNvSpPr>
          <p:nvPr/>
        </p:nvSpPr>
        <p:spPr bwMode="auto">
          <a:xfrm>
            <a:off x="3200400" y="6248400"/>
            <a:ext cx="16891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a:t>SELECTING THE PAINT</a:t>
            </a:r>
          </a:p>
        </p:txBody>
      </p:sp>
      <p:sp>
        <p:nvSpPr>
          <p:cNvPr id="162829" name="Text Box 13">
            <a:extLst>
              <a:ext uri="{FF2B5EF4-FFF2-40B4-BE49-F238E27FC236}">
                <a16:creationId xmlns:a16="http://schemas.microsoft.com/office/drawing/2014/main" id="{2C566BF4-1925-C334-50F1-606312766782}"/>
              </a:ext>
            </a:extLst>
          </p:cNvPr>
          <p:cNvSpPr txBox="1">
            <a:spLocks noChangeArrowheads="1"/>
          </p:cNvSpPr>
          <p:nvPr/>
        </p:nvSpPr>
        <p:spPr bwMode="auto">
          <a:xfrm>
            <a:off x="7010400" y="2209800"/>
            <a:ext cx="14478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a:t>PAINT EQUIPMENT</a:t>
            </a:r>
          </a:p>
        </p:txBody>
      </p:sp>
      <p:sp>
        <p:nvSpPr>
          <p:cNvPr id="162830" name="Text Box 14">
            <a:extLst>
              <a:ext uri="{FF2B5EF4-FFF2-40B4-BE49-F238E27FC236}">
                <a16:creationId xmlns:a16="http://schemas.microsoft.com/office/drawing/2014/main" id="{8CE60FF0-B946-008B-0A8E-802E5395F075}"/>
              </a:ext>
            </a:extLst>
          </p:cNvPr>
          <p:cNvSpPr txBox="1">
            <a:spLocks noChangeArrowheads="1"/>
          </p:cNvSpPr>
          <p:nvPr/>
        </p:nvSpPr>
        <p:spPr bwMode="auto">
          <a:xfrm>
            <a:off x="3276600" y="4165600"/>
            <a:ext cx="16891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a:t>PREPARING SURFACE</a:t>
            </a:r>
          </a:p>
        </p:txBody>
      </p:sp>
      <p:sp>
        <p:nvSpPr>
          <p:cNvPr id="162831" name="Text Box 15">
            <a:extLst>
              <a:ext uri="{FF2B5EF4-FFF2-40B4-BE49-F238E27FC236}">
                <a16:creationId xmlns:a16="http://schemas.microsoft.com/office/drawing/2014/main" id="{D99CECA9-1E44-BD71-159B-46687091E0F3}"/>
              </a:ext>
            </a:extLst>
          </p:cNvPr>
          <p:cNvSpPr txBox="1">
            <a:spLocks noChangeArrowheads="1"/>
          </p:cNvSpPr>
          <p:nvPr/>
        </p:nvSpPr>
        <p:spPr bwMode="auto">
          <a:xfrm>
            <a:off x="381000" y="4267200"/>
            <a:ext cx="16891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b="1"/>
              <a:t>PAINT PPE</a:t>
            </a:r>
            <a:endParaRPr lang="en-US" alt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73398C-4D4A-8996-EB9F-C6F853431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63843" name="Rectangle 3">
            <a:extLst>
              <a:ext uri="{FF2B5EF4-FFF2-40B4-BE49-F238E27FC236}">
                <a16:creationId xmlns:a16="http://schemas.microsoft.com/office/drawing/2014/main" id="{D8A97E04-E08B-928B-BDE4-8B81D3EBAF3C}"/>
              </a:ext>
            </a:extLst>
          </p:cNvPr>
          <p:cNvSpPr>
            <a:spLocks noGrp="1" noChangeArrowheads="1"/>
          </p:cNvSpPr>
          <p:nvPr>
            <p:ph type="body" sz="half" idx="1"/>
          </p:nvPr>
        </p:nvSpPr>
        <p:spPr bwMode="auto">
          <a:xfrm>
            <a:off x="314325" y="1063625"/>
            <a:ext cx="5410200" cy="2641600"/>
          </a:xfrm>
          <a:noFill/>
          <a:ln w="19050" algn="ctr">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90000"/>
              </a:lnSpc>
              <a:spcBef>
                <a:spcPct val="50000"/>
              </a:spcBef>
              <a:buFontTx/>
              <a:buNone/>
            </a:pPr>
            <a:r>
              <a:rPr lang="en-US" altLang="en-US" sz="1200" b="1"/>
              <a:t>The Roustabouts will be painting the rig on a regular basis.  The Roustabout will learn about different types of paint, primers, thinners and uses of paint for the rig and the proper procedures for painting proficiently.</a:t>
            </a:r>
          </a:p>
          <a:p>
            <a:pPr marL="0" indent="0" eaLnBrk="1" hangingPunct="1">
              <a:lnSpc>
                <a:spcPct val="90000"/>
              </a:lnSpc>
              <a:spcBef>
                <a:spcPct val="50000"/>
              </a:spcBef>
              <a:buFontTx/>
              <a:buNone/>
            </a:pPr>
            <a:r>
              <a:rPr lang="en-US" altLang="en-US" sz="1200" b="1"/>
              <a:t>The Roustabout will learn to prepare the surfaces for painting using power tools, scrapers, needle guns, sand blasters, and water blasters.  </a:t>
            </a:r>
          </a:p>
          <a:p>
            <a:pPr marL="0" indent="0" eaLnBrk="1" hangingPunct="1">
              <a:lnSpc>
                <a:spcPct val="90000"/>
              </a:lnSpc>
              <a:spcBef>
                <a:spcPct val="50000"/>
              </a:spcBef>
              <a:buFontTx/>
              <a:buNone/>
            </a:pPr>
            <a:r>
              <a:rPr lang="en-US" altLang="en-US" sz="1200" b="1"/>
              <a:t>The paint locker, like the one shown here, must be maintained in a safe manner, kept clean and properly ventilated.  Flammable materials are required to be stored in paint lockers or storage containers.   All painting equipment and products have to be properly labeled and secured and properly ventilated.  Combustible materials such as oily rags are to be kept in containers designed for combustible materials.  The Roustabout will learn the proper disposal methods of waste to comply with EPA regulations.</a:t>
            </a:r>
          </a:p>
        </p:txBody>
      </p:sp>
      <p:sp>
        <p:nvSpPr>
          <p:cNvPr id="163844" name="Text Box 4">
            <a:extLst>
              <a:ext uri="{FF2B5EF4-FFF2-40B4-BE49-F238E27FC236}">
                <a16:creationId xmlns:a16="http://schemas.microsoft.com/office/drawing/2014/main" id="{3737F481-48F4-362E-E3CC-D85127B7AF77}"/>
              </a:ext>
            </a:extLst>
          </p:cNvPr>
          <p:cNvSpPr txBox="1">
            <a:spLocks noChangeArrowheads="1"/>
          </p:cNvSpPr>
          <p:nvPr/>
        </p:nvSpPr>
        <p:spPr bwMode="auto">
          <a:xfrm>
            <a:off x="6376988" y="4038600"/>
            <a:ext cx="22860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GETTING PAINT READY IN THE PAINT LOCKER</a:t>
            </a:r>
          </a:p>
        </p:txBody>
      </p:sp>
      <p:pic>
        <p:nvPicPr>
          <p:cNvPr id="163845" name="Picture 5">
            <a:extLst>
              <a:ext uri="{FF2B5EF4-FFF2-40B4-BE49-F238E27FC236}">
                <a16:creationId xmlns:a16="http://schemas.microsoft.com/office/drawing/2014/main" id="{861400DE-8E8A-FAB0-86CE-0B006F02D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8" y="3995738"/>
            <a:ext cx="2819400" cy="2254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46" name="Text Box 6">
            <a:extLst>
              <a:ext uri="{FF2B5EF4-FFF2-40B4-BE49-F238E27FC236}">
                <a16:creationId xmlns:a16="http://schemas.microsoft.com/office/drawing/2014/main" id="{C64C497E-01E4-206E-5D68-CB913089E3FC}"/>
              </a:ext>
            </a:extLst>
          </p:cNvPr>
          <p:cNvSpPr txBox="1">
            <a:spLocks noChangeArrowheads="1"/>
          </p:cNvSpPr>
          <p:nvPr/>
        </p:nvSpPr>
        <p:spPr bwMode="auto">
          <a:xfrm>
            <a:off x="228600" y="5926138"/>
            <a:ext cx="13716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PAINT ROLLER</a:t>
            </a:r>
          </a:p>
        </p:txBody>
      </p:sp>
      <p:pic>
        <p:nvPicPr>
          <p:cNvPr id="163847" name="Picture 7">
            <a:extLst>
              <a:ext uri="{FF2B5EF4-FFF2-40B4-BE49-F238E27FC236}">
                <a16:creationId xmlns:a16="http://schemas.microsoft.com/office/drawing/2014/main" id="{9AA12038-C681-9340-D051-D19B9EBBD9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0388" y="3995738"/>
            <a:ext cx="2768600" cy="17033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48" name="Text Box 8">
            <a:extLst>
              <a:ext uri="{FF2B5EF4-FFF2-40B4-BE49-F238E27FC236}">
                <a16:creationId xmlns:a16="http://schemas.microsoft.com/office/drawing/2014/main" id="{78E57583-ABB0-5152-B23E-2FA134B69159}"/>
              </a:ext>
            </a:extLst>
          </p:cNvPr>
          <p:cNvSpPr txBox="1">
            <a:spLocks noChangeArrowheads="1"/>
          </p:cNvSpPr>
          <p:nvPr/>
        </p:nvSpPr>
        <p:spPr bwMode="auto">
          <a:xfrm>
            <a:off x="3100388" y="5748338"/>
            <a:ext cx="27686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THINNERS, PAINT, AND PRIMERS</a:t>
            </a:r>
          </a:p>
        </p:txBody>
      </p:sp>
      <p:sp>
        <p:nvSpPr>
          <p:cNvPr id="163849" name="Text Box 9">
            <a:extLst>
              <a:ext uri="{FF2B5EF4-FFF2-40B4-BE49-F238E27FC236}">
                <a16:creationId xmlns:a16="http://schemas.microsoft.com/office/drawing/2014/main" id="{AAD283E5-DEDE-DD42-834F-4CFF5DF7E323}"/>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SURFACE PREPARATION AND PAINTING</a:t>
            </a:r>
          </a:p>
        </p:txBody>
      </p:sp>
      <p:pic>
        <p:nvPicPr>
          <p:cNvPr id="163850" name="Picture 10">
            <a:extLst>
              <a:ext uri="{FF2B5EF4-FFF2-40B4-BE49-F238E27FC236}">
                <a16:creationId xmlns:a16="http://schemas.microsoft.com/office/drawing/2014/main" id="{8946F0C6-F320-F03B-9ECF-0232BD41D2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4088" y="762000"/>
            <a:ext cx="2887662"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51" name="Picture 11">
            <a:extLst>
              <a:ext uri="{FF2B5EF4-FFF2-40B4-BE49-F238E27FC236}">
                <a16:creationId xmlns:a16="http://schemas.microsoft.com/office/drawing/2014/main" id="{EFB30181-446B-770C-C23C-37C5997A41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3638" y="4572000"/>
            <a:ext cx="2514600" cy="1885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7462C9-2AD4-17CD-7B47-6F5D08D1E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65891" name="Rectangle 3">
            <a:extLst>
              <a:ext uri="{FF2B5EF4-FFF2-40B4-BE49-F238E27FC236}">
                <a16:creationId xmlns:a16="http://schemas.microsoft.com/office/drawing/2014/main" id="{D132B418-82C4-31F1-8C27-78CC51F86946}"/>
              </a:ext>
            </a:extLst>
          </p:cNvPr>
          <p:cNvSpPr>
            <a:spLocks noGrp="1" noChangeArrowheads="1"/>
          </p:cNvSpPr>
          <p:nvPr>
            <p:ph type="body" sz="half" idx="1"/>
          </p:nvPr>
        </p:nvSpPr>
        <p:spPr bwMode="auto">
          <a:xfrm>
            <a:off x="152400" y="762000"/>
            <a:ext cx="4254500" cy="2667000"/>
          </a:xfrm>
          <a:noFill/>
          <a:ln>
            <a:solidFill>
              <a:schemeClr val="tx1"/>
            </a:solidFill>
            <a:miter lim="800000"/>
            <a:headEnd/>
            <a:tailEnd/>
          </a:ln>
          <a:extLst>
            <a:ext uri="{909E8E84-426E-40DD-AFC4-6F175D3DCCD1}">
              <a14:hiddenFill xmlns:a14="http://schemas.microsoft.com/office/drawing/2010/main">
                <a:solidFill>
                  <a:srgbClr val="FFCC00"/>
                </a:solidFill>
              </a14:hiddenFill>
            </a:ext>
          </a:extLst>
        </p:spPr>
        <p:txBody>
          <a:bodyPr vert="horz" wrap="square" lIns="91440" tIns="45720" rIns="91440" bIns="45720" numCol="1" anchor="t" anchorCtr="0" compatLnSpc="1">
            <a:prstTxWarp prst="textNoShape">
              <a:avLst/>
            </a:prstTxWarp>
          </a:bodyPr>
          <a:lstStyle/>
          <a:p>
            <a:pPr marL="0" indent="0" eaLnBrk="1" hangingPunct="1">
              <a:lnSpc>
                <a:spcPct val="90000"/>
              </a:lnSpc>
              <a:spcBef>
                <a:spcPct val="50000"/>
              </a:spcBef>
              <a:buFontTx/>
              <a:buNone/>
            </a:pPr>
            <a:r>
              <a:rPr lang="en-US" altLang="en-US" sz="1000" b="1"/>
              <a:t>Decks and equipment on a drilling rig have to be painted on a regular basis to prevent rusting and corrosion.  If paint is applied over rust, oil, and grease it will not bond properly to the surface and rusting will continue under the paint.  Therefore, the painting surface must be prepared correctly to ensure a good paint job.</a:t>
            </a:r>
          </a:p>
          <a:p>
            <a:pPr marL="0" indent="0" eaLnBrk="1" hangingPunct="1">
              <a:lnSpc>
                <a:spcPct val="90000"/>
              </a:lnSpc>
              <a:spcBef>
                <a:spcPct val="50000"/>
              </a:spcBef>
              <a:buFontTx/>
              <a:buNone/>
            </a:pPr>
            <a:r>
              <a:rPr lang="en-US" altLang="en-US" sz="1000" b="1"/>
              <a:t>The most common tools used to prepare the paint surfaces are:</a:t>
            </a:r>
          </a:p>
          <a:p>
            <a:pPr marL="292100" lvl="1" indent="-177800" eaLnBrk="1" hangingPunct="1">
              <a:lnSpc>
                <a:spcPct val="90000"/>
              </a:lnSpc>
              <a:spcBef>
                <a:spcPct val="50000"/>
              </a:spcBef>
              <a:buFontTx/>
              <a:buChar char="•"/>
            </a:pPr>
            <a:r>
              <a:rPr lang="en-US" altLang="en-US" sz="1000" b="1"/>
              <a:t>Hand scraper – used to remove paint</a:t>
            </a:r>
          </a:p>
          <a:p>
            <a:pPr marL="292100" lvl="1" indent="-177800" eaLnBrk="1" hangingPunct="1">
              <a:lnSpc>
                <a:spcPct val="90000"/>
              </a:lnSpc>
              <a:spcBef>
                <a:spcPct val="0"/>
              </a:spcBef>
              <a:buFontTx/>
              <a:buChar char="•"/>
            </a:pPr>
            <a:r>
              <a:rPr lang="en-US" altLang="en-US" sz="1000" b="1"/>
              <a:t>Steel wire brush – used on light rust</a:t>
            </a:r>
          </a:p>
          <a:p>
            <a:pPr marL="292100" lvl="1" indent="-177800" eaLnBrk="1" hangingPunct="1">
              <a:lnSpc>
                <a:spcPct val="90000"/>
              </a:lnSpc>
              <a:spcBef>
                <a:spcPct val="0"/>
              </a:spcBef>
              <a:buFontTx/>
              <a:buChar char="•"/>
            </a:pPr>
            <a:r>
              <a:rPr lang="en-US" altLang="en-US" sz="1000" b="1"/>
              <a:t>Chipping hammer – used to remove paint</a:t>
            </a:r>
          </a:p>
          <a:p>
            <a:pPr marL="292100" lvl="1" indent="-177800" eaLnBrk="1" hangingPunct="1">
              <a:lnSpc>
                <a:spcPct val="90000"/>
              </a:lnSpc>
              <a:spcBef>
                <a:spcPct val="0"/>
              </a:spcBef>
              <a:buFontTx/>
              <a:buChar char="•"/>
            </a:pPr>
            <a:r>
              <a:rPr lang="en-US" altLang="en-US" sz="1000" b="1"/>
              <a:t>Sandpaper or emery paper – used to smooth the surfaces for painting</a:t>
            </a:r>
          </a:p>
          <a:p>
            <a:pPr marL="292100" lvl="1" indent="-177800" eaLnBrk="1" hangingPunct="1">
              <a:lnSpc>
                <a:spcPct val="90000"/>
              </a:lnSpc>
              <a:spcBef>
                <a:spcPct val="0"/>
              </a:spcBef>
              <a:buFontTx/>
              <a:buChar char="•"/>
            </a:pPr>
            <a:r>
              <a:rPr lang="en-US" altLang="en-US" sz="1000" b="1"/>
              <a:t>Electric grinder</a:t>
            </a:r>
          </a:p>
          <a:p>
            <a:pPr marL="292100" lvl="1" indent="-177800" eaLnBrk="1" hangingPunct="1">
              <a:lnSpc>
                <a:spcPct val="90000"/>
              </a:lnSpc>
              <a:spcBef>
                <a:spcPct val="0"/>
              </a:spcBef>
              <a:buFontTx/>
              <a:buChar char="•"/>
            </a:pPr>
            <a:r>
              <a:rPr lang="en-US" altLang="en-US" sz="1000" b="1"/>
              <a:t>Needle gun</a:t>
            </a:r>
          </a:p>
          <a:p>
            <a:pPr marL="0" indent="0" eaLnBrk="1" hangingPunct="1">
              <a:lnSpc>
                <a:spcPct val="90000"/>
              </a:lnSpc>
              <a:spcBef>
                <a:spcPct val="50000"/>
              </a:spcBef>
              <a:buFontTx/>
              <a:buNone/>
            </a:pPr>
            <a:r>
              <a:rPr lang="en-US" altLang="en-US" sz="1000" b="1"/>
              <a:t>When using these tools, the Roustabout must wear safety goggles, gloves, coveralls, and boots. Full face shields are secondary protection for the eyes and face and are required.  Proper PPE is essential to prevent debris from harming personnel in any way.</a:t>
            </a:r>
          </a:p>
        </p:txBody>
      </p:sp>
      <p:pic>
        <p:nvPicPr>
          <p:cNvPr id="165892" name="Picture 4">
            <a:extLst>
              <a:ext uri="{FF2B5EF4-FFF2-40B4-BE49-F238E27FC236}">
                <a16:creationId xmlns:a16="http://schemas.microsoft.com/office/drawing/2014/main" id="{C8773DC7-75E2-6340-11AD-710C570B4077}"/>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bwMode="auto">
          <a:xfrm>
            <a:off x="4572000" y="774700"/>
            <a:ext cx="1835150" cy="2425700"/>
          </a:xfrm>
          <a:solidFill>
            <a:srgbClr val="FFCC00"/>
          </a:solidFill>
          <a:ln>
            <a:solidFill>
              <a:schemeClr val="tx1"/>
            </a:solidFill>
            <a:miter lim="800000"/>
            <a:headEnd/>
            <a:tailEnd/>
          </a:ln>
        </p:spPr>
      </p:pic>
      <p:sp>
        <p:nvSpPr>
          <p:cNvPr id="165893" name="Text Box 5">
            <a:extLst>
              <a:ext uri="{FF2B5EF4-FFF2-40B4-BE49-F238E27FC236}">
                <a16:creationId xmlns:a16="http://schemas.microsoft.com/office/drawing/2014/main" id="{CAFAD4B9-85A3-167C-9DE8-32B0BB62B77E}"/>
              </a:ext>
            </a:extLst>
          </p:cNvPr>
          <p:cNvSpPr txBox="1">
            <a:spLocks noChangeArrowheads="1"/>
          </p:cNvSpPr>
          <p:nvPr/>
        </p:nvSpPr>
        <p:spPr bwMode="auto">
          <a:xfrm>
            <a:off x="3962400" y="6172200"/>
            <a:ext cx="18288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t>ELECTRIC CHIPPER</a:t>
            </a:r>
          </a:p>
        </p:txBody>
      </p:sp>
      <p:sp>
        <p:nvSpPr>
          <p:cNvPr id="165894" name="Text Box 6">
            <a:extLst>
              <a:ext uri="{FF2B5EF4-FFF2-40B4-BE49-F238E27FC236}">
                <a16:creationId xmlns:a16="http://schemas.microsoft.com/office/drawing/2014/main" id="{EE4DD814-B932-71AD-509F-6A58D46D9C56}"/>
              </a:ext>
            </a:extLst>
          </p:cNvPr>
          <p:cNvSpPr txBox="1">
            <a:spLocks noChangeArrowheads="1"/>
          </p:cNvSpPr>
          <p:nvPr/>
        </p:nvSpPr>
        <p:spPr bwMode="auto">
          <a:xfrm>
            <a:off x="4572000" y="3200400"/>
            <a:ext cx="1835150" cy="4064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t>SCRAPER, WIRE BRUSH AND CHIPPING HAMMER</a:t>
            </a:r>
          </a:p>
        </p:txBody>
      </p:sp>
      <p:sp>
        <p:nvSpPr>
          <p:cNvPr id="165895" name="Text Box 7">
            <a:extLst>
              <a:ext uri="{FF2B5EF4-FFF2-40B4-BE49-F238E27FC236}">
                <a16:creationId xmlns:a16="http://schemas.microsoft.com/office/drawing/2014/main" id="{E5573EE4-AECE-DD01-8BA0-FCBB6F218FBF}"/>
              </a:ext>
            </a:extLst>
          </p:cNvPr>
          <p:cNvSpPr txBox="1">
            <a:spLocks noChangeArrowheads="1"/>
          </p:cNvSpPr>
          <p:nvPr/>
        </p:nvSpPr>
        <p:spPr bwMode="auto">
          <a:xfrm>
            <a:off x="452438" y="6019800"/>
            <a:ext cx="27940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t>USING THE NEEDLE GUN</a:t>
            </a:r>
          </a:p>
        </p:txBody>
      </p:sp>
      <p:sp>
        <p:nvSpPr>
          <p:cNvPr id="165896" name="Line 8">
            <a:extLst>
              <a:ext uri="{FF2B5EF4-FFF2-40B4-BE49-F238E27FC236}">
                <a16:creationId xmlns:a16="http://schemas.microsoft.com/office/drawing/2014/main" id="{D8367318-96A6-1C06-B358-330502CBF60A}"/>
              </a:ext>
            </a:extLst>
          </p:cNvPr>
          <p:cNvSpPr>
            <a:spLocks noChangeShapeType="1"/>
          </p:cNvSpPr>
          <p:nvPr/>
        </p:nvSpPr>
        <p:spPr bwMode="auto">
          <a:xfrm flipV="1">
            <a:off x="1562100" y="5257800"/>
            <a:ext cx="685800" cy="6096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65897" name="Text Box 9">
            <a:extLst>
              <a:ext uri="{FF2B5EF4-FFF2-40B4-BE49-F238E27FC236}">
                <a16:creationId xmlns:a16="http://schemas.microsoft.com/office/drawing/2014/main" id="{9EACBC1D-7FAE-36C3-28F0-158B699CD108}"/>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SURFACE PREPARATION AND PAINTING</a:t>
            </a:r>
          </a:p>
        </p:txBody>
      </p:sp>
      <p:pic>
        <p:nvPicPr>
          <p:cNvPr id="165898" name="Picture 10">
            <a:extLst>
              <a:ext uri="{FF2B5EF4-FFF2-40B4-BE49-F238E27FC236}">
                <a16:creationId xmlns:a16="http://schemas.microsoft.com/office/drawing/2014/main" id="{2D504083-5B1D-297A-858F-CCAC70BA8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733800"/>
            <a:ext cx="2971800" cy="2228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5899" name="Picture 11">
            <a:extLst>
              <a:ext uri="{FF2B5EF4-FFF2-40B4-BE49-F238E27FC236}">
                <a16:creationId xmlns:a16="http://schemas.microsoft.com/office/drawing/2014/main" id="{008E366A-1FD4-64E1-A8B6-7B15C6A910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657600"/>
            <a:ext cx="2397125"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5900" name="Picture 12">
            <a:extLst>
              <a:ext uri="{FF2B5EF4-FFF2-40B4-BE49-F238E27FC236}">
                <a16:creationId xmlns:a16="http://schemas.microsoft.com/office/drawing/2014/main" id="{9BFED949-BED3-512B-CE10-DF7D06C035B4}"/>
              </a:ext>
            </a:extLst>
          </p:cNvPr>
          <p:cNvPicPr>
            <a:picLocks noChangeAspect="1" noChangeArrowheads="1"/>
          </p:cNvPicPr>
          <p:nvPr/>
        </p:nvPicPr>
        <p:blipFill>
          <a:blip r:embed="rId6">
            <a:lum bright="12000"/>
            <a:extLst>
              <a:ext uri="{28A0092B-C50C-407E-A947-70E740481C1C}">
                <a14:useLocalDpi xmlns:a14="http://schemas.microsoft.com/office/drawing/2010/main" val="0"/>
              </a:ext>
            </a:extLst>
          </a:blip>
          <a:srcRect/>
          <a:stretch>
            <a:fillRect/>
          </a:stretch>
        </p:blipFill>
        <p:spPr bwMode="auto">
          <a:xfrm>
            <a:off x="6248400" y="3679825"/>
            <a:ext cx="2743200" cy="2474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5901" name="Text Box 13">
            <a:extLst>
              <a:ext uri="{FF2B5EF4-FFF2-40B4-BE49-F238E27FC236}">
                <a16:creationId xmlns:a16="http://schemas.microsoft.com/office/drawing/2014/main" id="{4795808B-4296-435A-0B7A-00BEE954DA97}"/>
              </a:ext>
            </a:extLst>
          </p:cNvPr>
          <p:cNvSpPr txBox="1">
            <a:spLocks noChangeArrowheads="1"/>
          </p:cNvSpPr>
          <p:nvPr/>
        </p:nvSpPr>
        <p:spPr bwMode="auto">
          <a:xfrm>
            <a:off x="6629400" y="6223000"/>
            <a:ext cx="18288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t>PROPER PPE</a:t>
            </a:r>
          </a:p>
        </p:txBody>
      </p:sp>
      <p:pic>
        <p:nvPicPr>
          <p:cNvPr id="165902" name="Picture 14">
            <a:extLst>
              <a:ext uri="{FF2B5EF4-FFF2-40B4-BE49-F238E27FC236}">
                <a16:creationId xmlns:a16="http://schemas.microsoft.com/office/drawing/2014/main" id="{A104577C-3732-A7EF-F172-84A87ABC31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762000"/>
            <a:ext cx="2397125"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5903" name="Text Box 15">
            <a:extLst>
              <a:ext uri="{FF2B5EF4-FFF2-40B4-BE49-F238E27FC236}">
                <a16:creationId xmlns:a16="http://schemas.microsoft.com/office/drawing/2014/main" id="{4802EFF3-9FE0-3B38-92EB-487D8ADBF496}"/>
              </a:ext>
            </a:extLst>
          </p:cNvPr>
          <p:cNvSpPr txBox="1">
            <a:spLocks noChangeArrowheads="1"/>
          </p:cNvSpPr>
          <p:nvPr/>
        </p:nvSpPr>
        <p:spPr bwMode="auto">
          <a:xfrm>
            <a:off x="7010400" y="3175000"/>
            <a:ext cx="1676400" cy="4064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ADJUSTING PRESSURE FOR NEEDLE GUN</a:t>
            </a: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5" name="Picture 3">
            <a:extLst>
              <a:ext uri="{FF2B5EF4-FFF2-40B4-BE49-F238E27FC236}">
                <a16:creationId xmlns:a16="http://schemas.microsoft.com/office/drawing/2014/main" id="{DDC2822B-E395-F033-42E2-85A34A252013}"/>
              </a:ext>
            </a:extLst>
          </p:cNvPr>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bwMode="auto">
          <a:xfrm>
            <a:off x="3143250" y="3481388"/>
            <a:ext cx="2895600" cy="2257425"/>
          </a:xfrm>
          <a:solidFill>
            <a:srgbClr val="FFCC00"/>
          </a:solidFill>
          <a:ln>
            <a:solidFill>
              <a:schemeClr val="tx1"/>
            </a:solidFill>
            <a:miter lim="800000"/>
            <a:headEnd/>
            <a:tailEnd/>
          </a:ln>
        </p:spPr>
      </p:pic>
      <p:pic>
        <p:nvPicPr>
          <p:cNvPr id="166916" name="Picture 4">
            <a:extLst>
              <a:ext uri="{FF2B5EF4-FFF2-40B4-BE49-F238E27FC236}">
                <a16:creationId xmlns:a16="http://schemas.microsoft.com/office/drawing/2014/main" id="{0944475D-DB30-67CF-DAE2-0B5F11BD5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825500"/>
            <a:ext cx="2209800" cy="1657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6917" name="Picture 5">
            <a:extLst>
              <a:ext uri="{FF2B5EF4-FFF2-40B4-BE49-F238E27FC236}">
                <a16:creationId xmlns:a16="http://schemas.microsoft.com/office/drawing/2014/main" id="{72C79BD3-1843-599B-6DB9-61B01BF9C3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4343400"/>
            <a:ext cx="1828800" cy="1428750"/>
          </a:xfrm>
          <a:prstGeom prst="rect">
            <a:avLst/>
          </a:prstGeom>
          <a:solidFill>
            <a:srgbClr val="FFCC00"/>
          </a:solidFill>
          <a:ln w="9525">
            <a:solidFill>
              <a:schemeClr val="tx1"/>
            </a:solidFill>
            <a:miter lim="800000"/>
            <a:headEnd/>
            <a:tailEnd/>
          </a:ln>
        </p:spPr>
      </p:pic>
      <p:sp>
        <p:nvSpPr>
          <p:cNvPr id="166918" name="Text Box 6">
            <a:extLst>
              <a:ext uri="{FF2B5EF4-FFF2-40B4-BE49-F238E27FC236}">
                <a16:creationId xmlns:a16="http://schemas.microsoft.com/office/drawing/2014/main" id="{2271BB53-1EFA-68D5-F842-4BF9982601C9}"/>
              </a:ext>
            </a:extLst>
          </p:cNvPr>
          <p:cNvSpPr txBox="1">
            <a:spLocks noChangeArrowheads="1"/>
          </p:cNvSpPr>
          <p:nvPr/>
        </p:nvSpPr>
        <p:spPr bwMode="auto">
          <a:xfrm>
            <a:off x="228600" y="969963"/>
            <a:ext cx="3124200" cy="32591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0000"/>
              </a:lnSpc>
              <a:spcBef>
                <a:spcPct val="100000"/>
              </a:spcBef>
            </a:pPr>
            <a:r>
              <a:rPr lang="en-US" altLang="en-US" sz="1000" b="1"/>
              <a:t>Sandblasting is used to prepare metal surfaces for painting.  It is the preferred method to remove heavy oxides, scale and other foreign materials from a metal surface. The advantage of blasting is that you get a cleaner surface to bond with the paint.</a:t>
            </a:r>
          </a:p>
          <a:p>
            <a:pPr eaLnBrk="1" hangingPunct="1">
              <a:lnSpc>
                <a:spcPct val="120000"/>
              </a:lnSpc>
              <a:spcBef>
                <a:spcPct val="100000"/>
              </a:spcBef>
            </a:pPr>
            <a:r>
              <a:rPr lang="en-US" altLang="en-US" sz="1000" b="1"/>
              <a:t>Sand is blown from a hopper through a hose by air pressure.  Proper PPE is a must for this operation (hoods, gloves, heavy clothing, and masks).  A JSA is prepared for this task and discussed with all involved as the sandblaster has potential for damage to equipment and personnel.</a:t>
            </a:r>
          </a:p>
          <a:p>
            <a:pPr eaLnBrk="1" hangingPunct="1">
              <a:lnSpc>
                <a:spcPct val="120000"/>
              </a:lnSpc>
              <a:spcBef>
                <a:spcPct val="100000"/>
              </a:spcBef>
            </a:pPr>
            <a:r>
              <a:rPr lang="en-US" altLang="en-US" sz="1000" b="1"/>
              <a:t>Be careful not to sandblast near working equipment or where personnel are working.</a:t>
            </a:r>
          </a:p>
        </p:txBody>
      </p:sp>
      <p:sp>
        <p:nvSpPr>
          <p:cNvPr id="166919" name="Text Box 7">
            <a:extLst>
              <a:ext uri="{FF2B5EF4-FFF2-40B4-BE49-F238E27FC236}">
                <a16:creationId xmlns:a16="http://schemas.microsoft.com/office/drawing/2014/main" id="{E61EC457-EFD0-ECE1-F44B-1FA8FB422BA1}"/>
              </a:ext>
            </a:extLst>
          </p:cNvPr>
          <p:cNvSpPr txBox="1">
            <a:spLocks noChangeArrowheads="1"/>
          </p:cNvSpPr>
          <p:nvPr/>
        </p:nvSpPr>
        <p:spPr bwMode="auto">
          <a:xfrm>
            <a:off x="6446838" y="4635500"/>
            <a:ext cx="23749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SAND BLASTING HOPPER</a:t>
            </a:r>
          </a:p>
        </p:txBody>
      </p:sp>
      <p:sp>
        <p:nvSpPr>
          <p:cNvPr id="166920" name="Text Box 8">
            <a:extLst>
              <a:ext uri="{FF2B5EF4-FFF2-40B4-BE49-F238E27FC236}">
                <a16:creationId xmlns:a16="http://schemas.microsoft.com/office/drawing/2014/main" id="{EA4C8833-898E-BB9D-2DA3-B7CE34E87F76}"/>
              </a:ext>
            </a:extLst>
          </p:cNvPr>
          <p:cNvSpPr txBox="1">
            <a:spLocks noChangeArrowheads="1"/>
          </p:cNvSpPr>
          <p:nvPr/>
        </p:nvSpPr>
        <p:spPr bwMode="auto">
          <a:xfrm>
            <a:off x="3143250" y="5805488"/>
            <a:ext cx="28956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READY TO SANDBLAST</a:t>
            </a:r>
          </a:p>
        </p:txBody>
      </p:sp>
      <p:sp>
        <p:nvSpPr>
          <p:cNvPr id="166921" name="Text Box 9">
            <a:extLst>
              <a:ext uri="{FF2B5EF4-FFF2-40B4-BE49-F238E27FC236}">
                <a16:creationId xmlns:a16="http://schemas.microsoft.com/office/drawing/2014/main" id="{A23834D4-47F1-FBC1-4D63-705CD25BF704}"/>
              </a:ext>
            </a:extLst>
          </p:cNvPr>
          <p:cNvSpPr txBox="1">
            <a:spLocks noChangeArrowheads="1"/>
          </p:cNvSpPr>
          <p:nvPr/>
        </p:nvSpPr>
        <p:spPr bwMode="auto">
          <a:xfrm>
            <a:off x="800100" y="5899150"/>
            <a:ext cx="17907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AIR FILTER</a:t>
            </a:r>
          </a:p>
        </p:txBody>
      </p:sp>
      <p:sp>
        <p:nvSpPr>
          <p:cNvPr id="166922" name="Text Box 10">
            <a:extLst>
              <a:ext uri="{FF2B5EF4-FFF2-40B4-BE49-F238E27FC236}">
                <a16:creationId xmlns:a16="http://schemas.microsoft.com/office/drawing/2014/main" id="{AEE44CDD-96AD-D8E9-5DDF-54E287845D13}"/>
              </a:ext>
            </a:extLst>
          </p:cNvPr>
          <p:cNvSpPr txBox="1">
            <a:spLocks noChangeArrowheads="1"/>
          </p:cNvSpPr>
          <p:nvPr/>
        </p:nvSpPr>
        <p:spPr bwMode="auto">
          <a:xfrm>
            <a:off x="3657600" y="2552700"/>
            <a:ext cx="22098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SANDBLASTED</a:t>
            </a:r>
          </a:p>
        </p:txBody>
      </p:sp>
      <p:sp>
        <p:nvSpPr>
          <p:cNvPr id="166923" name="Text Box 11">
            <a:extLst>
              <a:ext uri="{FF2B5EF4-FFF2-40B4-BE49-F238E27FC236}">
                <a16:creationId xmlns:a16="http://schemas.microsoft.com/office/drawing/2014/main" id="{7F768C7C-D518-D26D-ECA9-FB90F70E83C8}"/>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SURFACE PREPARATION AND PAINTING</a:t>
            </a:r>
          </a:p>
        </p:txBody>
      </p:sp>
      <p:pic>
        <p:nvPicPr>
          <p:cNvPr id="166924" name="Picture 12">
            <a:extLst>
              <a:ext uri="{FF2B5EF4-FFF2-40B4-BE49-F238E27FC236}">
                <a16:creationId xmlns:a16="http://schemas.microsoft.com/office/drawing/2014/main" id="{F0547AA4-0EFC-6EDA-F33C-3E8A7A2F6A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0013" y="877888"/>
            <a:ext cx="2389187" cy="3694112"/>
          </a:xfrm>
          <a:prstGeom prst="rect">
            <a:avLst/>
          </a:prstGeom>
          <a:solidFill>
            <a:srgbClr val="FFCC00"/>
          </a:solidFill>
          <a:ln w="9525">
            <a:solidFill>
              <a:schemeClr val="tx1"/>
            </a:solidFill>
            <a:miter lim="800000"/>
            <a:headEnd/>
            <a:tailEnd/>
          </a:ln>
        </p:spPr>
      </p:pic>
      <p:pic>
        <p:nvPicPr>
          <p:cNvPr id="2" name="Picture 1">
            <a:extLst>
              <a:ext uri="{FF2B5EF4-FFF2-40B4-BE49-F238E27FC236}">
                <a16:creationId xmlns:a16="http://schemas.microsoft.com/office/drawing/2014/main" id="{CEA59811-E83C-EBC6-359F-A477476A59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9" name="Picture 3">
            <a:extLst>
              <a:ext uri="{FF2B5EF4-FFF2-40B4-BE49-F238E27FC236}">
                <a16:creationId xmlns:a16="http://schemas.microsoft.com/office/drawing/2014/main" id="{4008AC76-7CD4-FE6A-2B9A-A38C9A3FFA1B}"/>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6019800" y="850900"/>
            <a:ext cx="2743200" cy="2057400"/>
          </a:xfrm>
          <a:solidFill>
            <a:srgbClr val="FFCC00"/>
          </a:solidFill>
          <a:ln>
            <a:solidFill>
              <a:schemeClr val="tx1"/>
            </a:solidFill>
            <a:miter lim="800000"/>
            <a:headEnd/>
            <a:tailEnd/>
          </a:ln>
        </p:spPr>
      </p:pic>
      <p:pic>
        <p:nvPicPr>
          <p:cNvPr id="167940" name="Picture 4">
            <a:extLst>
              <a:ext uri="{FF2B5EF4-FFF2-40B4-BE49-F238E27FC236}">
                <a16:creationId xmlns:a16="http://schemas.microsoft.com/office/drawing/2014/main" id="{BDDAADDF-E42C-1227-9FE7-CDA5C5B77376}"/>
              </a:ext>
            </a:extLst>
          </p:cNvPr>
          <p:cNvPicPr>
            <a:picLocks noGrp="1" noChangeAspect="1" noChangeArrowheads="1"/>
          </p:cNvPicPr>
          <p:nvPr>
            <p:ph type="body"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4457700"/>
            <a:ext cx="2590800" cy="1943100"/>
          </a:xfrm>
          <a:solidFill>
            <a:srgbClr val="FFCC00"/>
          </a:solidFill>
          <a:ln>
            <a:solidFill>
              <a:schemeClr val="tx1"/>
            </a:solidFill>
            <a:miter lim="800000"/>
            <a:headEnd/>
            <a:tailEnd/>
          </a:ln>
        </p:spPr>
      </p:pic>
      <p:pic>
        <p:nvPicPr>
          <p:cNvPr id="167941" name="Picture 5">
            <a:extLst>
              <a:ext uri="{FF2B5EF4-FFF2-40B4-BE49-F238E27FC236}">
                <a16:creationId xmlns:a16="http://schemas.microsoft.com/office/drawing/2014/main" id="{80EB8800-7568-6E3E-8D38-B8CD86B01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3763" y="3281363"/>
            <a:ext cx="1747837" cy="1314450"/>
          </a:xfrm>
          <a:prstGeom prst="rect">
            <a:avLst/>
          </a:prstGeom>
          <a:solidFill>
            <a:srgbClr val="FFCC00"/>
          </a:solidFill>
          <a:ln w="9525">
            <a:solidFill>
              <a:schemeClr val="tx1"/>
            </a:solidFill>
            <a:miter lim="800000"/>
            <a:headEnd/>
            <a:tailEnd/>
          </a:ln>
        </p:spPr>
      </p:pic>
      <p:sp>
        <p:nvSpPr>
          <p:cNvPr id="167942" name="Text Box 6">
            <a:extLst>
              <a:ext uri="{FF2B5EF4-FFF2-40B4-BE49-F238E27FC236}">
                <a16:creationId xmlns:a16="http://schemas.microsoft.com/office/drawing/2014/main" id="{8660011B-4291-6C58-E158-52C564DBBE8F}"/>
              </a:ext>
            </a:extLst>
          </p:cNvPr>
          <p:cNvSpPr txBox="1">
            <a:spLocks noChangeArrowheads="1"/>
          </p:cNvSpPr>
          <p:nvPr/>
        </p:nvSpPr>
        <p:spPr bwMode="auto">
          <a:xfrm>
            <a:off x="4267200" y="2133600"/>
            <a:ext cx="15494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t>PRIMER APPLIED</a:t>
            </a:r>
          </a:p>
        </p:txBody>
      </p:sp>
      <p:sp>
        <p:nvSpPr>
          <p:cNvPr id="167943" name="Line 7">
            <a:extLst>
              <a:ext uri="{FF2B5EF4-FFF2-40B4-BE49-F238E27FC236}">
                <a16:creationId xmlns:a16="http://schemas.microsoft.com/office/drawing/2014/main" id="{A516B105-A20C-3FEC-071C-5D8BD59822F3}"/>
              </a:ext>
            </a:extLst>
          </p:cNvPr>
          <p:cNvSpPr>
            <a:spLocks noChangeShapeType="1"/>
          </p:cNvSpPr>
          <p:nvPr/>
        </p:nvSpPr>
        <p:spPr bwMode="auto">
          <a:xfrm flipV="1">
            <a:off x="5791200" y="1917700"/>
            <a:ext cx="990600" cy="2286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67944" name="Text Box 8">
            <a:extLst>
              <a:ext uri="{FF2B5EF4-FFF2-40B4-BE49-F238E27FC236}">
                <a16:creationId xmlns:a16="http://schemas.microsoft.com/office/drawing/2014/main" id="{8E01F76D-3B72-A889-2063-6D4DB3F6E095}"/>
              </a:ext>
            </a:extLst>
          </p:cNvPr>
          <p:cNvSpPr txBox="1">
            <a:spLocks noChangeArrowheads="1"/>
          </p:cNvSpPr>
          <p:nvPr/>
        </p:nvSpPr>
        <p:spPr bwMode="auto">
          <a:xfrm>
            <a:off x="152400" y="6223000"/>
            <a:ext cx="34290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t>SPRAY PRIMER PAINT USING AIR GUN</a:t>
            </a:r>
          </a:p>
        </p:txBody>
      </p:sp>
      <p:sp>
        <p:nvSpPr>
          <p:cNvPr id="167945" name="Text Box 9">
            <a:extLst>
              <a:ext uri="{FF2B5EF4-FFF2-40B4-BE49-F238E27FC236}">
                <a16:creationId xmlns:a16="http://schemas.microsoft.com/office/drawing/2014/main" id="{04734BD8-B9AE-D048-ED31-B1372C71E20F}"/>
              </a:ext>
            </a:extLst>
          </p:cNvPr>
          <p:cNvSpPr txBox="1">
            <a:spLocks noChangeArrowheads="1"/>
          </p:cNvSpPr>
          <p:nvPr/>
        </p:nvSpPr>
        <p:spPr bwMode="auto">
          <a:xfrm>
            <a:off x="6629400" y="4881563"/>
            <a:ext cx="19812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t>PAINTING MASK</a:t>
            </a:r>
          </a:p>
        </p:txBody>
      </p:sp>
      <p:sp>
        <p:nvSpPr>
          <p:cNvPr id="167946" name="Line 10">
            <a:extLst>
              <a:ext uri="{FF2B5EF4-FFF2-40B4-BE49-F238E27FC236}">
                <a16:creationId xmlns:a16="http://schemas.microsoft.com/office/drawing/2014/main" id="{37F9A907-3DC0-D457-D5A8-E42946F6879F}"/>
              </a:ext>
            </a:extLst>
          </p:cNvPr>
          <p:cNvSpPr>
            <a:spLocks noChangeShapeType="1"/>
          </p:cNvSpPr>
          <p:nvPr/>
        </p:nvSpPr>
        <p:spPr bwMode="auto">
          <a:xfrm flipH="1" flipV="1">
            <a:off x="6553200" y="4271963"/>
            <a:ext cx="381000" cy="6096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67947" name="Line 11">
            <a:extLst>
              <a:ext uri="{FF2B5EF4-FFF2-40B4-BE49-F238E27FC236}">
                <a16:creationId xmlns:a16="http://schemas.microsoft.com/office/drawing/2014/main" id="{2D06D607-F7E0-1C0F-853D-E2D051C97244}"/>
              </a:ext>
            </a:extLst>
          </p:cNvPr>
          <p:cNvSpPr>
            <a:spLocks noChangeShapeType="1"/>
          </p:cNvSpPr>
          <p:nvPr/>
        </p:nvSpPr>
        <p:spPr bwMode="auto">
          <a:xfrm flipV="1">
            <a:off x="7162800" y="4424363"/>
            <a:ext cx="304800" cy="457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67948" name="Text Box 12">
            <a:extLst>
              <a:ext uri="{FF2B5EF4-FFF2-40B4-BE49-F238E27FC236}">
                <a16:creationId xmlns:a16="http://schemas.microsoft.com/office/drawing/2014/main" id="{387D6662-F38F-D2F6-0918-0E56217E4D45}"/>
              </a:ext>
            </a:extLst>
          </p:cNvPr>
          <p:cNvSpPr txBox="1">
            <a:spLocks noChangeArrowheads="1"/>
          </p:cNvSpPr>
          <p:nvPr/>
        </p:nvSpPr>
        <p:spPr bwMode="auto">
          <a:xfrm>
            <a:off x="3448050" y="4681538"/>
            <a:ext cx="2743200" cy="140652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0000"/>
              </a:lnSpc>
              <a:spcBef>
                <a:spcPct val="100000"/>
              </a:spcBef>
            </a:pPr>
            <a:r>
              <a:rPr lang="en-US" altLang="en-US" sz="1200" b="1"/>
              <a:t>After the deck or equipment has been cleaned properly, a primer coat is applied to the surface to be painted.  When the primer has dried, the first coat of paint is then applied.</a:t>
            </a:r>
          </a:p>
        </p:txBody>
      </p:sp>
      <p:sp>
        <p:nvSpPr>
          <p:cNvPr id="167949" name="Text Box 13">
            <a:extLst>
              <a:ext uri="{FF2B5EF4-FFF2-40B4-BE49-F238E27FC236}">
                <a16:creationId xmlns:a16="http://schemas.microsoft.com/office/drawing/2014/main" id="{7288C22C-AEC3-75AD-995C-50089FD2D4CC}"/>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SURFACE PREPARATION AND PAINTING</a:t>
            </a:r>
          </a:p>
        </p:txBody>
      </p:sp>
      <p:pic>
        <p:nvPicPr>
          <p:cNvPr id="167950" name="Picture 14">
            <a:extLst>
              <a:ext uri="{FF2B5EF4-FFF2-40B4-BE49-F238E27FC236}">
                <a16:creationId xmlns:a16="http://schemas.microsoft.com/office/drawing/2014/main" id="{E47980AB-9507-B8AF-B51B-5E1557F403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9650" y="3071813"/>
            <a:ext cx="1073150" cy="1504950"/>
          </a:xfrm>
          <a:prstGeom prst="rect">
            <a:avLst/>
          </a:prstGeom>
          <a:solidFill>
            <a:srgbClr val="FFCC00"/>
          </a:solidFill>
          <a:ln w="9525">
            <a:solidFill>
              <a:schemeClr val="tx1"/>
            </a:solidFill>
            <a:miter lim="800000"/>
            <a:headEnd/>
            <a:tailEnd/>
          </a:ln>
        </p:spPr>
      </p:pic>
      <p:pic>
        <p:nvPicPr>
          <p:cNvPr id="167951" name="Picture 15">
            <a:extLst>
              <a:ext uri="{FF2B5EF4-FFF2-40B4-BE49-F238E27FC236}">
                <a16:creationId xmlns:a16="http://schemas.microsoft.com/office/drawing/2014/main" id="{308B9B76-7E70-118F-2CA0-C14A7A5A55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762000"/>
            <a:ext cx="3733800" cy="3563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7952" name="Text Box 16">
            <a:extLst>
              <a:ext uri="{FF2B5EF4-FFF2-40B4-BE49-F238E27FC236}">
                <a16:creationId xmlns:a16="http://schemas.microsoft.com/office/drawing/2014/main" id="{648D5AC2-1084-17FB-B2DA-BD1B6FA448FF}"/>
              </a:ext>
            </a:extLst>
          </p:cNvPr>
          <p:cNvSpPr txBox="1">
            <a:spLocks noChangeArrowheads="1"/>
          </p:cNvSpPr>
          <p:nvPr/>
        </p:nvSpPr>
        <p:spPr bwMode="auto">
          <a:xfrm>
            <a:off x="990600" y="4033838"/>
            <a:ext cx="21336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t>GETTING SPRAY GUN READY</a:t>
            </a:r>
          </a:p>
        </p:txBody>
      </p:sp>
      <p:pic>
        <p:nvPicPr>
          <p:cNvPr id="2" name="Picture 1">
            <a:extLst>
              <a:ext uri="{FF2B5EF4-FFF2-40B4-BE49-F238E27FC236}">
                <a16:creationId xmlns:a16="http://schemas.microsoft.com/office/drawing/2014/main" id="{330237D6-17FD-46AF-495C-FF96DA5951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B75FC6-AA7B-1F93-B190-EF692656FB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68962" name="Rectangle 2">
            <a:extLst>
              <a:ext uri="{FF2B5EF4-FFF2-40B4-BE49-F238E27FC236}">
                <a16:creationId xmlns:a16="http://schemas.microsoft.com/office/drawing/2014/main" id="{4CF926CE-5E95-99AC-2024-B00DE5B6D910}"/>
              </a:ext>
            </a:extLst>
          </p:cNvPr>
          <p:cNvSpPr>
            <a:spLocks noGrp="1" noChangeArrowheads="1"/>
          </p:cNvSpPr>
          <p:nvPr>
            <p:ph type="body" sz="half" idx="1"/>
          </p:nvPr>
        </p:nvSpPr>
        <p:spPr bwMode="auto">
          <a:xfrm>
            <a:off x="76200" y="762000"/>
            <a:ext cx="6324600" cy="1946275"/>
          </a:xfrm>
          <a:noFill/>
          <a:ln>
            <a:solidFill>
              <a:schemeClr val="tx1"/>
            </a:solidFill>
            <a:miter lim="800000"/>
            <a:headEnd/>
            <a:tailEnd/>
          </a:ln>
          <a:extLst>
            <a:ext uri="{909E8E84-426E-40DD-AFC4-6F175D3DCCD1}">
              <a14:hiddenFill xmlns:a14="http://schemas.microsoft.com/office/drawing/2010/main">
                <a:solidFill>
                  <a:srgbClr val="FFFF00"/>
                </a:solidFill>
              </a14:hiddenFill>
            </a:ext>
          </a:extLst>
        </p:spPr>
        <p:txBody>
          <a:bodyPr vert="horz" wrap="square" lIns="91440" tIns="45720" rIns="91440" bIns="45720" numCol="1" anchor="t" anchorCtr="0" compatLnSpc="1">
            <a:prstTxWarp prst="textNoShape">
              <a:avLst/>
            </a:prstTxWarp>
            <a:spAutoFit/>
          </a:bodyPr>
          <a:lstStyle/>
          <a:p>
            <a:pPr marL="0" indent="0" eaLnBrk="1" hangingPunct="1">
              <a:buFontTx/>
              <a:buNone/>
            </a:pPr>
            <a:r>
              <a:rPr lang="en-US" altLang="en-US" sz="1200" b="1"/>
              <a:t>After the Roustabout has prepared the surface for painting, it is important to paint the surface properly.  There are three basic methods for painting that a Roustabout will do:</a:t>
            </a:r>
          </a:p>
          <a:p>
            <a:pPr marL="342900" lvl="1" indent="-228600" eaLnBrk="1" hangingPunct="1">
              <a:spcBef>
                <a:spcPct val="50000"/>
              </a:spcBef>
              <a:buFontTx/>
              <a:buAutoNum type="arabicPeriod"/>
            </a:pPr>
            <a:r>
              <a:rPr lang="en-US" altLang="en-US" sz="1200" b="1"/>
              <a:t>Using a brush to paint small areas or areas where painting is hard to do.</a:t>
            </a:r>
          </a:p>
          <a:p>
            <a:pPr marL="342900" lvl="1" indent="-228600" eaLnBrk="1" hangingPunct="1">
              <a:buFontTx/>
              <a:buAutoNum type="arabicPeriod"/>
            </a:pPr>
            <a:r>
              <a:rPr lang="en-US" altLang="en-US" sz="1200" b="1"/>
              <a:t>Using a roller to paint large areas, such as decks.</a:t>
            </a:r>
          </a:p>
          <a:p>
            <a:pPr marL="342900" lvl="1" indent="-228600" eaLnBrk="1" hangingPunct="1">
              <a:buFontTx/>
              <a:buAutoNum type="arabicPeriod"/>
            </a:pPr>
            <a:r>
              <a:rPr lang="en-US" altLang="en-US" sz="1200" b="1"/>
              <a:t>Using a spray gun to paint very large areas.</a:t>
            </a:r>
          </a:p>
          <a:p>
            <a:pPr marL="342900" lvl="1" indent="-228600" eaLnBrk="1" hangingPunct="1">
              <a:buFontTx/>
              <a:buAutoNum type="arabicPeriod"/>
            </a:pPr>
            <a:r>
              <a:rPr lang="en-US" altLang="en-US" sz="1200" b="1"/>
              <a:t>After using the brush, roller, respirator or spray gun for painting, they all must be cleaned with the proper solvent designed for the different paints.  Then they are washed in soap and water, rinsed completely and dried.</a:t>
            </a:r>
          </a:p>
        </p:txBody>
      </p:sp>
      <p:sp>
        <p:nvSpPr>
          <p:cNvPr id="168963" name="Text Box 3">
            <a:extLst>
              <a:ext uri="{FF2B5EF4-FFF2-40B4-BE49-F238E27FC236}">
                <a16:creationId xmlns:a16="http://schemas.microsoft.com/office/drawing/2014/main" id="{4F09C6EC-7D37-8240-FECA-A3F70156CA2A}"/>
              </a:ext>
            </a:extLst>
          </p:cNvPr>
          <p:cNvSpPr txBox="1">
            <a:spLocks noChangeArrowheads="1"/>
          </p:cNvSpPr>
          <p:nvPr/>
        </p:nvSpPr>
        <p:spPr bwMode="auto">
          <a:xfrm>
            <a:off x="6705600" y="3200400"/>
            <a:ext cx="1898650" cy="406400"/>
          </a:xfrm>
          <a:prstGeom prst="rect">
            <a:avLst/>
          </a:prstGeom>
          <a:solidFill>
            <a:srgbClr val="FFCC00">
              <a:alpha val="50195"/>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00" b="1"/>
              <a:t>USING A BRUSH TO </a:t>
            </a:r>
          </a:p>
          <a:p>
            <a:pPr algn="ctr" eaLnBrk="1" hangingPunct="1"/>
            <a:r>
              <a:rPr lang="en-US" altLang="en-US" sz="1000" b="1"/>
              <a:t>APPLY PRIMER</a:t>
            </a:r>
          </a:p>
        </p:txBody>
      </p:sp>
      <p:pic>
        <p:nvPicPr>
          <p:cNvPr id="168964" name="Picture 4">
            <a:extLst>
              <a:ext uri="{FF2B5EF4-FFF2-40B4-BE49-F238E27FC236}">
                <a16:creationId xmlns:a16="http://schemas.microsoft.com/office/drawing/2014/main" id="{98001389-3CEE-3B04-41D4-8F43A7C4BBA1}"/>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5715000" y="3657600"/>
            <a:ext cx="3187700" cy="2390775"/>
          </a:xfrm>
          <a:prstGeom prst="rect">
            <a:avLst/>
          </a:prstGeom>
          <a:solidFill>
            <a:srgbClr val="FFCC00"/>
          </a:solidFill>
          <a:ln w="9525">
            <a:solidFill>
              <a:schemeClr val="tx1"/>
            </a:solidFill>
            <a:miter lim="800000"/>
            <a:headEnd/>
            <a:tailEnd/>
          </a:ln>
        </p:spPr>
      </p:pic>
      <p:sp>
        <p:nvSpPr>
          <p:cNvPr id="168965" name="Text Box 5">
            <a:extLst>
              <a:ext uri="{FF2B5EF4-FFF2-40B4-BE49-F238E27FC236}">
                <a16:creationId xmlns:a16="http://schemas.microsoft.com/office/drawing/2014/main" id="{ADF58EFD-CE41-CC1C-81FB-60B88185023B}"/>
              </a:ext>
            </a:extLst>
          </p:cNvPr>
          <p:cNvSpPr txBox="1">
            <a:spLocks noChangeArrowheads="1"/>
          </p:cNvSpPr>
          <p:nvPr/>
        </p:nvSpPr>
        <p:spPr bwMode="auto">
          <a:xfrm>
            <a:off x="6324600" y="6146800"/>
            <a:ext cx="2209800" cy="254000"/>
          </a:xfrm>
          <a:prstGeom prst="rect">
            <a:avLst/>
          </a:prstGeom>
          <a:solidFill>
            <a:srgbClr val="FFCC00">
              <a:alpha val="50195"/>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t>PAINTING WITH BRUSH</a:t>
            </a:r>
          </a:p>
        </p:txBody>
      </p:sp>
      <p:sp>
        <p:nvSpPr>
          <p:cNvPr id="168966" name="Text Box 6">
            <a:extLst>
              <a:ext uri="{FF2B5EF4-FFF2-40B4-BE49-F238E27FC236}">
                <a16:creationId xmlns:a16="http://schemas.microsoft.com/office/drawing/2014/main" id="{21A00EBD-B7B8-24D4-5248-A485296E7282}"/>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SURFACE PREPARATION AND PAINTING</a:t>
            </a:r>
          </a:p>
        </p:txBody>
      </p:sp>
      <p:pic>
        <p:nvPicPr>
          <p:cNvPr id="168967" name="Picture 7">
            <a:extLst>
              <a:ext uri="{FF2B5EF4-FFF2-40B4-BE49-F238E27FC236}">
                <a16:creationId xmlns:a16="http://schemas.microsoft.com/office/drawing/2014/main" id="{9E9CC518-DFBD-A49C-AA75-EE9BA2278B64}"/>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6477000" y="762000"/>
            <a:ext cx="2514600" cy="2400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8968" name="Picture 8">
            <a:extLst>
              <a:ext uri="{FF2B5EF4-FFF2-40B4-BE49-F238E27FC236}">
                <a16:creationId xmlns:a16="http://schemas.microsoft.com/office/drawing/2014/main" id="{D740D8E3-C461-1D36-5F5C-8BEDE9E990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895600"/>
            <a:ext cx="1371600"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8969" name="Line 9">
            <a:extLst>
              <a:ext uri="{FF2B5EF4-FFF2-40B4-BE49-F238E27FC236}">
                <a16:creationId xmlns:a16="http://schemas.microsoft.com/office/drawing/2014/main" id="{92DCE0C0-04BF-8D4C-DB57-12CA5B6081DF}"/>
              </a:ext>
            </a:extLst>
          </p:cNvPr>
          <p:cNvSpPr>
            <a:spLocks noChangeShapeType="1"/>
          </p:cNvSpPr>
          <p:nvPr/>
        </p:nvSpPr>
        <p:spPr bwMode="auto">
          <a:xfrm flipV="1">
            <a:off x="8001000" y="297180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168970" name="Picture 10">
            <a:extLst>
              <a:ext uri="{FF2B5EF4-FFF2-40B4-BE49-F238E27FC236}">
                <a16:creationId xmlns:a16="http://schemas.microsoft.com/office/drawing/2014/main" id="{A2C1AA80-F5A3-C764-282A-E8AA17B6F9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2895600"/>
            <a:ext cx="4114800" cy="2744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8971" name="Text Box 11">
            <a:extLst>
              <a:ext uri="{FF2B5EF4-FFF2-40B4-BE49-F238E27FC236}">
                <a16:creationId xmlns:a16="http://schemas.microsoft.com/office/drawing/2014/main" id="{55C12289-9B18-B283-EBAB-60AC3ECBC4BA}"/>
              </a:ext>
            </a:extLst>
          </p:cNvPr>
          <p:cNvSpPr txBox="1">
            <a:spLocks noChangeArrowheads="1"/>
          </p:cNvSpPr>
          <p:nvPr/>
        </p:nvSpPr>
        <p:spPr bwMode="auto">
          <a:xfrm>
            <a:off x="762000" y="5715000"/>
            <a:ext cx="2667000" cy="34607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a:t>APPLYING PRIMER</a:t>
            </a:r>
          </a:p>
        </p:txBody>
      </p:sp>
      <p:sp>
        <p:nvSpPr>
          <p:cNvPr id="168972" name="Line 12">
            <a:extLst>
              <a:ext uri="{FF2B5EF4-FFF2-40B4-BE49-F238E27FC236}">
                <a16:creationId xmlns:a16="http://schemas.microsoft.com/office/drawing/2014/main" id="{531BA104-1E44-E89D-750A-347BF8E020F9}"/>
              </a:ext>
            </a:extLst>
          </p:cNvPr>
          <p:cNvSpPr>
            <a:spLocks noChangeShapeType="1"/>
          </p:cNvSpPr>
          <p:nvPr/>
        </p:nvSpPr>
        <p:spPr bwMode="auto">
          <a:xfrm flipV="1">
            <a:off x="3429000" y="5029200"/>
            <a:ext cx="10668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68973" name="Line 13">
            <a:extLst>
              <a:ext uri="{FF2B5EF4-FFF2-40B4-BE49-F238E27FC236}">
                <a16:creationId xmlns:a16="http://schemas.microsoft.com/office/drawing/2014/main" id="{617201A0-47ED-593D-9EFA-D5D20B7F5324}"/>
              </a:ext>
            </a:extLst>
          </p:cNvPr>
          <p:cNvSpPr>
            <a:spLocks noChangeShapeType="1"/>
          </p:cNvSpPr>
          <p:nvPr/>
        </p:nvSpPr>
        <p:spPr bwMode="auto">
          <a:xfrm flipV="1">
            <a:off x="2209800" y="5105400"/>
            <a:ext cx="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9EEBA907-7CD1-057C-19B3-282BB766B8CA}"/>
              </a:ext>
            </a:extLst>
          </p:cNvPr>
          <p:cNvSpPr>
            <a:spLocks noChangeArrowheads="1"/>
          </p:cNvSpPr>
          <p:nvPr/>
        </p:nvSpPr>
        <p:spPr bwMode="auto">
          <a:xfrm>
            <a:off x="0" y="76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t>ROUSTABOUT OJT HANDBOOK</a:t>
            </a:r>
          </a:p>
        </p:txBody>
      </p:sp>
      <p:sp>
        <p:nvSpPr>
          <p:cNvPr id="169987" name="Rectangle 3">
            <a:extLst>
              <a:ext uri="{FF2B5EF4-FFF2-40B4-BE49-F238E27FC236}">
                <a16:creationId xmlns:a16="http://schemas.microsoft.com/office/drawing/2014/main" id="{73D9B25A-E40A-28D4-D63E-5FC1FE9F4773}"/>
              </a:ext>
            </a:extLst>
          </p:cNvPr>
          <p:cNvSpPr>
            <a:spLocks noChangeArrowheads="1"/>
          </p:cNvSpPr>
          <p:nvPr/>
        </p:nvSpPr>
        <p:spPr bwMode="auto">
          <a:xfrm>
            <a:off x="2600325" y="876300"/>
            <a:ext cx="3886200" cy="1066800"/>
          </a:xfrm>
          <a:prstGeom prst="rect">
            <a:avLst/>
          </a:prstGeom>
          <a:noFill/>
          <a:ln w="38100">
            <a:solidFill>
              <a:srgbClr val="333399"/>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333399"/>
                </a:solidFill>
              </a:rPr>
              <a:t>MODULE 6</a:t>
            </a:r>
            <a:r>
              <a:rPr lang="en-US" altLang="en-US" sz="3200" b="1">
                <a:solidFill>
                  <a:srgbClr val="FF0000"/>
                </a:solidFill>
              </a:rPr>
              <a:t> </a:t>
            </a:r>
            <a:br>
              <a:rPr lang="en-US" altLang="en-US" sz="3200">
                <a:solidFill>
                  <a:srgbClr val="FF0000"/>
                </a:solidFill>
              </a:rPr>
            </a:br>
            <a:r>
              <a:rPr lang="en-US" altLang="en-US" sz="3200" b="1"/>
              <a:t>CRANES</a:t>
            </a:r>
            <a:endParaRPr lang="en-US" altLang="en-US" sz="3200" b="1" i="1"/>
          </a:p>
        </p:txBody>
      </p:sp>
      <p:pic>
        <p:nvPicPr>
          <p:cNvPr id="169988" name="Picture 4">
            <a:extLst>
              <a:ext uri="{FF2B5EF4-FFF2-40B4-BE49-F238E27FC236}">
                <a16:creationId xmlns:a16="http://schemas.microsoft.com/office/drawing/2014/main" id="{B63EA98B-C8DA-1A02-BEA9-E55A3375E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266950"/>
            <a:ext cx="4267200" cy="3905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9989" name="Picture 5">
            <a:extLst>
              <a:ext uri="{FF2B5EF4-FFF2-40B4-BE49-F238E27FC236}">
                <a16:creationId xmlns:a16="http://schemas.microsoft.com/office/drawing/2014/main" id="{88B426DF-079C-4924-833D-EBFA20064B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0"/>
            <a:ext cx="4419600" cy="388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41B8ADE-0E83-170E-3567-53CFE5773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spd="med" advClick="0"/>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57C1B-2E2A-1B34-C981-F064F19E0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71010" name="Rectangle 2">
            <a:extLst>
              <a:ext uri="{FF2B5EF4-FFF2-40B4-BE49-F238E27FC236}">
                <a16:creationId xmlns:a16="http://schemas.microsoft.com/office/drawing/2014/main" id="{83420CF5-7597-EF92-B9CF-AD451C22FD97}"/>
              </a:ext>
            </a:extLst>
          </p:cNvPr>
          <p:cNvSpPr>
            <a:spLocks noGrp="1" noChangeArrowheads="1"/>
          </p:cNvSpPr>
          <p:nvPr>
            <p:ph type="body" sz="half" idx="1"/>
          </p:nvPr>
        </p:nvSpPr>
        <p:spPr bwMode="auto">
          <a:xfrm>
            <a:off x="228600" y="762000"/>
            <a:ext cx="4241800" cy="2393950"/>
          </a:xfrm>
          <a:noFill/>
          <a:ln w="19050" algn="ctr">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200" b="1"/>
              <a:t>The Roustabouts and Crane Operator work together to move materials and equipment on and off the rig to support the drilling operations.  All the materials and equipment needed for drilling a well cannot be stored on the rig, so they are sent out when needed.  Material handling is a vital part of the drilling operations.  </a:t>
            </a:r>
          </a:p>
          <a:p>
            <a:pPr marL="0" indent="0" eaLnBrk="1" hangingPunct="1">
              <a:spcBef>
                <a:spcPct val="50000"/>
              </a:spcBef>
              <a:buFontTx/>
              <a:buNone/>
            </a:pPr>
            <a:r>
              <a:rPr lang="en-US" altLang="en-US" sz="1200" b="1"/>
              <a:t>Cranes are very valuable for lifting and hoisting personnel, tools, and equipment.  Most rigs use a pedestal crane, which lifts, hoists, and turns with the loads in a safe manner.  Roustabouts will learn to work safely with materials-handling equipment with the crane.</a:t>
            </a:r>
          </a:p>
        </p:txBody>
      </p:sp>
      <p:sp>
        <p:nvSpPr>
          <p:cNvPr id="171011" name="Rectangle 3">
            <a:extLst>
              <a:ext uri="{FF2B5EF4-FFF2-40B4-BE49-F238E27FC236}">
                <a16:creationId xmlns:a16="http://schemas.microsoft.com/office/drawing/2014/main" id="{9560812B-31DF-929D-EDAB-17725710B67E}"/>
              </a:ext>
            </a:extLst>
          </p:cNvPr>
          <p:cNvSpPr>
            <a:spLocks noChangeArrowheads="1"/>
          </p:cNvSpPr>
          <p:nvPr/>
        </p:nvSpPr>
        <p:spPr bwMode="auto">
          <a:xfrm>
            <a:off x="3886200" y="3886200"/>
            <a:ext cx="5105400" cy="239395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The Crane Operator must exercise caution, care, common sense, safety and leadership in working with the Roustabouts, and Lead Roustabout.  Using their experience, Crane Operators that are well trained can keep the crane equipment in good condition and can look out for hazards and dangers that the crew may face.  Crane Operators can provide a very cost-efficient operation by avoiding hazardous situations, overloads and abuse to the equipment.  </a:t>
            </a:r>
          </a:p>
          <a:p>
            <a:pPr eaLnBrk="1" hangingPunct="1">
              <a:spcBef>
                <a:spcPct val="50000"/>
              </a:spcBef>
            </a:pPr>
            <a:r>
              <a:rPr lang="en-US" altLang="en-US" sz="1200" b="1"/>
              <a:t>The basic functions of the crane are lifting the boom up and down, hoisting and lowering personnel and equipment, and turning in a complete circle.  There are two to three cranes on a rig and they are situated where they can safely reach the decks and equipment.  The Roustabout will become familiar with the proper crane signals.</a:t>
            </a:r>
          </a:p>
        </p:txBody>
      </p:sp>
      <p:sp>
        <p:nvSpPr>
          <p:cNvPr id="171012" name="Text Box 4">
            <a:extLst>
              <a:ext uri="{FF2B5EF4-FFF2-40B4-BE49-F238E27FC236}">
                <a16:creationId xmlns:a16="http://schemas.microsoft.com/office/drawing/2014/main" id="{02977AEA-2379-5DB3-1018-BF4F0AB3BEA7}"/>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CRANES</a:t>
            </a:r>
          </a:p>
        </p:txBody>
      </p:sp>
      <p:pic>
        <p:nvPicPr>
          <p:cNvPr id="171013" name="Picture 5">
            <a:extLst>
              <a:ext uri="{FF2B5EF4-FFF2-40B4-BE49-F238E27FC236}">
                <a16:creationId xmlns:a16="http://schemas.microsoft.com/office/drawing/2014/main" id="{7CEF2F38-0585-4D6D-BDC8-10B9A2269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762000"/>
            <a:ext cx="4114800" cy="3086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1014" name="Picture 6">
            <a:extLst>
              <a:ext uri="{FF2B5EF4-FFF2-40B4-BE49-F238E27FC236}">
                <a16:creationId xmlns:a16="http://schemas.microsoft.com/office/drawing/2014/main" id="{7DEC84AA-2DF2-36A8-89D5-BEDFF129CE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352800"/>
            <a:ext cx="3733800" cy="2800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a:extLst>
              <a:ext uri="{FF2B5EF4-FFF2-40B4-BE49-F238E27FC236}">
                <a16:creationId xmlns:a16="http://schemas.microsoft.com/office/drawing/2014/main" id="{561846C5-A286-028E-F235-E481EFE1A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752600"/>
            <a:ext cx="42195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Text Box 3">
            <a:extLst>
              <a:ext uri="{FF2B5EF4-FFF2-40B4-BE49-F238E27FC236}">
                <a16:creationId xmlns:a16="http://schemas.microsoft.com/office/drawing/2014/main" id="{FAF5FB34-7671-E0DF-2FB6-B432D46B1CE9}"/>
              </a:ext>
            </a:extLst>
          </p:cNvPr>
          <p:cNvSpPr txBox="1">
            <a:spLocks noChangeArrowheads="1"/>
          </p:cNvSpPr>
          <p:nvPr/>
        </p:nvSpPr>
        <p:spPr bwMode="auto">
          <a:xfrm>
            <a:off x="3521075" y="3132138"/>
            <a:ext cx="228600" cy="16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20</a:t>
            </a:r>
          </a:p>
        </p:txBody>
      </p:sp>
      <p:sp>
        <p:nvSpPr>
          <p:cNvPr id="173060" name="Text Box 4">
            <a:extLst>
              <a:ext uri="{FF2B5EF4-FFF2-40B4-BE49-F238E27FC236}">
                <a16:creationId xmlns:a16="http://schemas.microsoft.com/office/drawing/2014/main" id="{43CC6067-DAEA-3DE5-4754-AEE34149D036}"/>
              </a:ext>
            </a:extLst>
          </p:cNvPr>
          <p:cNvSpPr txBox="1">
            <a:spLocks noChangeArrowheads="1"/>
          </p:cNvSpPr>
          <p:nvPr/>
        </p:nvSpPr>
        <p:spPr bwMode="auto">
          <a:xfrm>
            <a:off x="1993900" y="5524500"/>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18</a:t>
            </a:r>
          </a:p>
        </p:txBody>
      </p:sp>
      <p:sp>
        <p:nvSpPr>
          <p:cNvPr id="173061" name="Text Box 5">
            <a:extLst>
              <a:ext uri="{FF2B5EF4-FFF2-40B4-BE49-F238E27FC236}">
                <a16:creationId xmlns:a16="http://schemas.microsoft.com/office/drawing/2014/main" id="{44A804B2-93AD-4DD2-8A77-D049290A242F}"/>
              </a:ext>
            </a:extLst>
          </p:cNvPr>
          <p:cNvSpPr txBox="1">
            <a:spLocks noChangeArrowheads="1"/>
          </p:cNvSpPr>
          <p:nvPr/>
        </p:nvSpPr>
        <p:spPr bwMode="auto">
          <a:xfrm>
            <a:off x="2393950" y="5027613"/>
            <a:ext cx="228600" cy="16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2</a:t>
            </a:r>
          </a:p>
        </p:txBody>
      </p:sp>
      <p:sp>
        <p:nvSpPr>
          <p:cNvPr id="173062" name="Text Box 6">
            <a:extLst>
              <a:ext uri="{FF2B5EF4-FFF2-40B4-BE49-F238E27FC236}">
                <a16:creationId xmlns:a16="http://schemas.microsoft.com/office/drawing/2014/main" id="{1FE192FE-A2D0-98D6-6015-EFC09E71E0A3}"/>
              </a:ext>
            </a:extLst>
          </p:cNvPr>
          <p:cNvSpPr txBox="1">
            <a:spLocks noChangeArrowheads="1"/>
          </p:cNvSpPr>
          <p:nvPr/>
        </p:nvSpPr>
        <p:spPr bwMode="auto">
          <a:xfrm>
            <a:off x="2317750" y="3795713"/>
            <a:ext cx="228600" cy="16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4</a:t>
            </a:r>
          </a:p>
        </p:txBody>
      </p:sp>
      <p:sp>
        <p:nvSpPr>
          <p:cNvPr id="173063" name="Text Box 7">
            <a:extLst>
              <a:ext uri="{FF2B5EF4-FFF2-40B4-BE49-F238E27FC236}">
                <a16:creationId xmlns:a16="http://schemas.microsoft.com/office/drawing/2014/main" id="{7700D494-C830-C904-D88B-A3403BC0BE59}"/>
              </a:ext>
            </a:extLst>
          </p:cNvPr>
          <p:cNvSpPr txBox="1">
            <a:spLocks noChangeArrowheads="1"/>
          </p:cNvSpPr>
          <p:nvPr/>
        </p:nvSpPr>
        <p:spPr bwMode="auto">
          <a:xfrm>
            <a:off x="1422400" y="3457575"/>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15</a:t>
            </a:r>
          </a:p>
        </p:txBody>
      </p:sp>
      <p:sp>
        <p:nvSpPr>
          <p:cNvPr id="173064" name="Text Box 8">
            <a:extLst>
              <a:ext uri="{FF2B5EF4-FFF2-40B4-BE49-F238E27FC236}">
                <a16:creationId xmlns:a16="http://schemas.microsoft.com/office/drawing/2014/main" id="{695FD828-15FC-D193-AEA2-9171A541B2CD}"/>
              </a:ext>
            </a:extLst>
          </p:cNvPr>
          <p:cNvSpPr txBox="1">
            <a:spLocks noChangeArrowheads="1"/>
          </p:cNvSpPr>
          <p:nvPr/>
        </p:nvSpPr>
        <p:spPr bwMode="auto">
          <a:xfrm>
            <a:off x="425450" y="5229225"/>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14</a:t>
            </a:r>
          </a:p>
        </p:txBody>
      </p:sp>
      <p:sp>
        <p:nvSpPr>
          <p:cNvPr id="173065" name="Text Box 9">
            <a:extLst>
              <a:ext uri="{FF2B5EF4-FFF2-40B4-BE49-F238E27FC236}">
                <a16:creationId xmlns:a16="http://schemas.microsoft.com/office/drawing/2014/main" id="{341FAE06-469F-52C4-10FF-685D690A3A92}"/>
              </a:ext>
            </a:extLst>
          </p:cNvPr>
          <p:cNvSpPr txBox="1">
            <a:spLocks noChangeArrowheads="1"/>
          </p:cNvSpPr>
          <p:nvPr/>
        </p:nvSpPr>
        <p:spPr bwMode="auto">
          <a:xfrm>
            <a:off x="565150" y="5568950"/>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17</a:t>
            </a:r>
          </a:p>
        </p:txBody>
      </p:sp>
      <p:sp>
        <p:nvSpPr>
          <p:cNvPr id="173066" name="Text Box 10">
            <a:extLst>
              <a:ext uri="{FF2B5EF4-FFF2-40B4-BE49-F238E27FC236}">
                <a16:creationId xmlns:a16="http://schemas.microsoft.com/office/drawing/2014/main" id="{A087D364-28A9-4E5E-FD29-24264B32E3DB}"/>
              </a:ext>
            </a:extLst>
          </p:cNvPr>
          <p:cNvSpPr txBox="1">
            <a:spLocks noChangeArrowheads="1"/>
          </p:cNvSpPr>
          <p:nvPr/>
        </p:nvSpPr>
        <p:spPr bwMode="auto">
          <a:xfrm>
            <a:off x="1993900" y="5332413"/>
            <a:ext cx="228600" cy="16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16</a:t>
            </a:r>
          </a:p>
        </p:txBody>
      </p:sp>
      <p:sp>
        <p:nvSpPr>
          <p:cNvPr id="173067" name="Text Box 11">
            <a:extLst>
              <a:ext uri="{FF2B5EF4-FFF2-40B4-BE49-F238E27FC236}">
                <a16:creationId xmlns:a16="http://schemas.microsoft.com/office/drawing/2014/main" id="{1B2D3A4C-68F2-479E-0995-33420EF3D5D2}"/>
              </a:ext>
            </a:extLst>
          </p:cNvPr>
          <p:cNvSpPr txBox="1">
            <a:spLocks noChangeArrowheads="1"/>
          </p:cNvSpPr>
          <p:nvPr/>
        </p:nvSpPr>
        <p:spPr bwMode="auto">
          <a:xfrm>
            <a:off x="1320800" y="2790825"/>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5</a:t>
            </a:r>
          </a:p>
        </p:txBody>
      </p:sp>
      <p:sp>
        <p:nvSpPr>
          <p:cNvPr id="173068" name="Text Box 12">
            <a:extLst>
              <a:ext uri="{FF2B5EF4-FFF2-40B4-BE49-F238E27FC236}">
                <a16:creationId xmlns:a16="http://schemas.microsoft.com/office/drawing/2014/main" id="{C9B418DA-1EB0-1FA1-4520-7FDA80AB25CC}"/>
              </a:ext>
            </a:extLst>
          </p:cNvPr>
          <p:cNvSpPr txBox="1">
            <a:spLocks noChangeArrowheads="1"/>
          </p:cNvSpPr>
          <p:nvPr/>
        </p:nvSpPr>
        <p:spPr bwMode="auto">
          <a:xfrm>
            <a:off x="1758950" y="2657475"/>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7</a:t>
            </a:r>
          </a:p>
        </p:txBody>
      </p:sp>
      <p:sp>
        <p:nvSpPr>
          <p:cNvPr id="173069" name="Text Box 13">
            <a:extLst>
              <a:ext uri="{FF2B5EF4-FFF2-40B4-BE49-F238E27FC236}">
                <a16:creationId xmlns:a16="http://schemas.microsoft.com/office/drawing/2014/main" id="{059AE930-4539-1B39-52DC-D26D100AD4F6}"/>
              </a:ext>
            </a:extLst>
          </p:cNvPr>
          <p:cNvSpPr txBox="1">
            <a:spLocks noChangeArrowheads="1"/>
          </p:cNvSpPr>
          <p:nvPr/>
        </p:nvSpPr>
        <p:spPr bwMode="auto">
          <a:xfrm>
            <a:off x="2587625" y="2457450"/>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6</a:t>
            </a:r>
          </a:p>
        </p:txBody>
      </p:sp>
      <p:sp>
        <p:nvSpPr>
          <p:cNvPr id="173070" name="Text Box 14">
            <a:extLst>
              <a:ext uri="{FF2B5EF4-FFF2-40B4-BE49-F238E27FC236}">
                <a16:creationId xmlns:a16="http://schemas.microsoft.com/office/drawing/2014/main" id="{AB43A0AE-C8E2-F53D-ED1E-677BD6C16575}"/>
              </a:ext>
            </a:extLst>
          </p:cNvPr>
          <p:cNvSpPr txBox="1">
            <a:spLocks noChangeArrowheads="1"/>
          </p:cNvSpPr>
          <p:nvPr/>
        </p:nvSpPr>
        <p:spPr bwMode="auto">
          <a:xfrm>
            <a:off x="3549650" y="1789113"/>
            <a:ext cx="228600" cy="16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9</a:t>
            </a:r>
          </a:p>
        </p:txBody>
      </p:sp>
      <p:sp>
        <p:nvSpPr>
          <p:cNvPr id="173071" name="Text Box 15">
            <a:extLst>
              <a:ext uri="{FF2B5EF4-FFF2-40B4-BE49-F238E27FC236}">
                <a16:creationId xmlns:a16="http://schemas.microsoft.com/office/drawing/2014/main" id="{6B451F07-ED4A-E32C-43E2-D34035D6E7D2}"/>
              </a:ext>
            </a:extLst>
          </p:cNvPr>
          <p:cNvSpPr txBox="1">
            <a:spLocks noChangeArrowheads="1"/>
          </p:cNvSpPr>
          <p:nvPr/>
        </p:nvSpPr>
        <p:spPr bwMode="auto">
          <a:xfrm>
            <a:off x="4416425" y="2373313"/>
            <a:ext cx="228600" cy="16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13</a:t>
            </a:r>
          </a:p>
        </p:txBody>
      </p:sp>
      <p:sp>
        <p:nvSpPr>
          <p:cNvPr id="173072" name="Text Box 16">
            <a:extLst>
              <a:ext uri="{FF2B5EF4-FFF2-40B4-BE49-F238E27FC236}">
                <a16:creationId xmlns:a16="http://schemas.microsoft.com/office/drawing/2014/main" id="{409D4215-F284-F41B-38E2-AF0176334A6E}"/>
              </a:ext>
            </a:extLst>
          </p:cNvPr>
          <p:cNvSpPr txBox="1">
            <a:spLocks noChangeArrowheads="1"/>
          </p:cNvSpPr>
          <p:nvPr/>
        </p:nvSpPr>
        <p:spPr bwMode="auto">
          <a:xfrm>
            <a:off x="4584700" y="2603500"/>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21</a:t>
            </a:r>
          </a:p>
        </p:txBody>
      </p:sp>
      <p:sp>
        <p:nvSpPr>
          <p:cNvPr id="173073" name="Text Box 17">
            <a:extLst>
              <a:ext uri="{FF2B5EF4-FFF2-40B4-BE49-F238E27FC236}">
                <a16:creationId xmlns:a16="http://schemas.microsoft.com/office/drawing/2014/main" id="{FFAD4824-6BF6-DEAF-C828-0B5993AE0154}"/>
              </a:ext>
            </a:extLst>
          </p:cNvPr>
          <p:cNvSpPr txBox="1">
            <a:spLocks noChangeArrowheads="1"/>
          </p:cNvSpPr>
          <p:nvPr/>
        </p:nvSpPr>
        <p:spPr bwMode="auto">
          <a:xfrm>
            <a:off x="4521200" y="3086100"/>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22</a:t>
            </a:r>
          </a:p>
        </p:txBody>
      </p:sp>
      <p:sp>
        <p:nvSpPr>
          <p:cNvPr id="173074" name="Text Box 18">
            <a:extLst>
              <a:ext uri="{FF2B5EF4-FFF2-40B4-BE49-F238E27FC236}">
                <a16:creationId xmlns:a16="http://schemas.microsoft.com/office/drawing/2014/main" id="{30A3B450-CEF9-21C1-D8F2-4FC25E63B79E}"/>
              </a:ext>
            </a:extLst>
          </p:cNvPr>
          <p:cNvSpPr txBox="1">
            <a:spLocks noChangeArrowheads="1"/>
          </p:cNvSpPr>
          <p:nvPr/>
        </p:nvSpPr>
        <p:spPr bwMode="auto">
          <a:xfrm>
            <a:off x="4044950" y="3152775"/>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19</a:t>
            </a:r>
          </a:p>
        </p:txBody>
      </p:sp>
      <p:sp>
        <p:nvSpPr>
          <p:cNvPr id="173075" name="Text Box 19">
            <a:extLst>
              <a:ext uri="{FF2B5EF4-FFF2-40B4-BE49-F238E27FC236}">
                <a16:creationId xmlns:a16="http://schemas.microsoft.com/office/drawing/2014/main" id="{7A17D8AB-98C8-1CBE-8DFB-72DCC644C744}"/>
              </a:ext>
            </a:extLst>
          </p:cNvPr>
          <p:cNvSpPr txBox="1">
            <a:spLocks noChangeArrowheads="1"/>
          </p:cNvSpPr>
          <p:nvPr/>
        </p:nvSpPr>
        <p:spPr bwMode="auto">
          <a:xfrm>
            <a:off x="3425825" y="3467100"/>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3</a:t>
            </a:r>
          </a:p>
        </p:txBody>
      </p:sp>
      <p:sp>
        <p:nvSpPr>
          <p:cNvPr id="173076" name="Text Box 20">
            <a:extLst>
              <a:ext uri="{FF2B5EF4-FFF2-40B4-BE49-F238E27FC236}">
                <a16:creationId xmlns:a16="http://schemas.microsoft.com/office/drawing/2014/main" id="{F5E01E5D-51BA-99B2-162B-B26E2AE728A9}"/>
              </a:ext>
            </a:extLst>
          </p:cNvPr>
          <p:cNvSpPr txBox="1">
            <a:spLocks noChangeArrowheads="1"/>
          </p:cNvSpPr>
          <p:nvPr/>
        </p:nvSpPr>
        <p:spPr bwMode="auto">
          <a:xfrm>
            <a:off x="3311525" y="3771900"/>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10</a:t>
            </a:r>
          </a:p>
        </p:txBody>
      </p:sp>
      <p:sp>
        <p:nvSpPr>
          <p:cNvPr id="173077" name="Text Box 21">
            <a:extLst>
              <a:ext uri="{FF2B5EF4-FFF2-40B4-BE49-F238E27FC236}">
                <a16:creationId xmlns:a16="http://schemas.microsoft.com/office/drawing/2014/main" id="{C6DB6E48-BF07-6719-6DB2-9E07C730FF5C}"/>
              </a:ext>
            </a:extLst>
          </p:cNvPr>
          <p:cNvSpPr txBox="1">
            <a:spLocks noChangeArrowheads="1"/>
          </p:cNvSpPr>
          <p:nvPr/>
        </p:nvSpPr>
        <p:spPr bwMode="auto">
          <a:xfrm>
            <a:off x="3600450" y="3762375"/>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11</a:t>
            </a:r>
          </a:p>
        </p:txBody>
      </p:sp>
      <p:sp>
        <p:nvSpPr>
          <p:cNvPr id="173078" name="Text Box 22">
            <a:extLst>
              <a:ext uri="{FF2B5EF4-FFF2-40B4-BE49-F238E27FC236}">
                <a16:creationId xmlns:a16="http://schemas.microsoft.com/office/drawing/2014/main" id="{9F025AA6-8396-F160-2787-2005EF58F0BB}"/>
              </a:ext>
            </a:extLst>
          </p:cNvPr>
          <p:cNvSpPr txBox="1">
            <a:spLocks noChangeArrowheads="1"/>
          </p:cNvSpPr>
          <p:nvPr/>
        </p:nvSpPr>
        <p:spPr bwMode="auto">
          <a:xfrm>
            <a:off x="4556125" y="4295775"/>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21</a:t>
            </a:r>
          </a:p>
        </p:txBody>
      </p:sp>
      <p:sp>
        <p:nvSpPr>
          <p:cNvPr id="173079" name="Text Box 23">
            <a:extLst>
              <a:ext uri="{FF2B5EF4-FFF2-40B4-BE49-F238E27FC236}">
                <a16:creationId xmlns:a16="http://schemas.microsoft.com/office/drawing/2014/main" id="{859F49B0-D3F1-7D50-A5D9-196E1F1D2AA9}"/>
              </a:ext>
            </a:extLst>
          </p:cNvPr>
          <p:cNvSpPr txBox="1">
            <a:spLocks noChangeArrowheads="1"/>
          </p:cNvSpPr>
          <p:nvPr/>
        </p:nvSpPr>
        <p:spPr bwMode="auto">
          <a:xfrm>
            <a:off x="4584700" y="4667250"/>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22</a:t>
            </a:r>
          </a:p>
        </p:txBody>
      </p:sp>
      <p:sp>
        <p:nvSpPr>
          <p:cNvPr id="173080" name="Text Box 24">
            <a:extLst>
              <a:ext uri="{FF2B5EF4-FFF2-40B4-BE49-F238E27FC236}">
                <a16:creationId xmlns:a16="http://schemas.microsoft.com/office/drawing/2014/main" id="{76000AF4-058E-BD13-6BC3-BFFBA89F1F09}"/>
              </a:ext>
            </a:extLst>
          </p:cNvPr>
          <p:cNvSpPr txBox="1">
            <a:spLocks noChangeArrowheads="1"/>
          </p:cNvSpPr>
          <p:nvPr/>
        </p:nvSpPr>
        <p:spPr bwMode="auto">
          <a:xfrm>
            <a:off x="3863975" y="4570413"/>
            <a:ext cx="228600" cy="16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8</a:t>
            </a:r>
          </a:p>
        </p:txBody>
      </p:sp>
      <p:sp>
        <p:nvSpPr>
          <p:cNvPr id="173081" name="Text Box 25">
            <a:extLst>
              <a:ext uri="{FF2B5EF4-FFF2-40B4-BE49-F238E27FC236}">
                <a16:creationId xmlns:a16="http://schemas.microsoft.com/office/drawing/2014/main" id="{3D4A0B6C-F3F2-21F1-6538-FAAA1D9C2E31}"/>
              </a:ext>
            </a:extLst>
          </p:cNvPr>
          <p:cNvSpPr txBox="1">
            <a:spLocks noChangeArrowheads="1"/>
          </p:cNvSpPr>
          <p:nvPr/>
        </p:nvSpPr>
        <p:spPr bwMode="auto">
          <a:xfrm>
            <a:off x="3711575" y="4713288"/>
            <a:ext cx="228600" cy="16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13</a:t>
            </a:r>
          </a:p>
        </p:txBody>
      </p:sp>
      <p:sp>
        <p:nvSpPr>
          <p:cNvPr id="173082" name="Text Box 26">
            <a:extLst>
              <a:ext uri="{FF2B5EF4-FFF2-40B4-BE49-F238E27FC236}">
                <a16:creationId xmlns:a16="http://schemas.microsoft.com/office/drawing/2014/main" id="{A0188978-03F6-AD15-F8FD-ABC58970B63E}"/>
              </a:ext>
            </a:extLst>
          </p:cNvPr>
          <p:cNvSpPr txBox="1">
            <a:spLocks noChangeArrowheads="1"/>
          </p:cNvSpPr>
          <p:nvPr/>
        </p:nvSpPr>
        <p:spPr bwMode="auto">
          <a:xfrm>
            <a:off x="3854450" y="5153025"/>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20</a:t>
            </a:r>
          </a:p>
        </p:txBody>
      </p:sp>
      <p:sp>
        <p:nvSpPr>
          <p:cNvPr id="173083" name="Text Box 27">
            <a:extLst>
              <a:ext uri="{FF2B5EF4-FFF2-40B4-BE49-F238E27FC236}">
                <a16:creationId xmlns:a16="http://schemas.microsoft.com/office/drawing/2014/main" id="{F07DE759-7EF6-0AF4-A652-0E445F2A270F}"/>
              </a:ext>
            </a:extLst>
          </p:cNvPr>
          <p:cNvSpPr txBox="1">
            <a:spLocks noChangeArrowheads="1"/>
          </p:cNvSpPr>
          <p:nvPr/>
        </p:nvSpPr>
        <p:spPr bwMode="auto">
          <a:xfrm>
            <a:off x="3930650" y="5543550"/>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23</a:t>
            </a:r>
          </a:p>
        </p:txBody>
      </p:sp>
      <p:sp>
        <p:nvSpPr>
          <p:cNvPr id="173084" name="Text Box 28">
            <a:extLst>
              <a:ext uri="{FF2B5EF4-FFF2-40B4-BE49-F238E27FC236}">
                <a16:creationId xmlns:a16="http://schemas.microsoft.com/office/drawing/2014/main" id="{32520F6D-6A59-B5CB-D6D1-B34CB0953295}"/>
              </a:ext>
            </a:extLst>
          </p:cNvPr>
          <p:cNvSpPr txBox="1">
            <a:spLocks noChangeArrowheads="1"/>
          </p:cNvSpPr>
          <p:nvPr/>
        </p:nvSpPr>
        <p:spPr bwMode="auto">
          <a:xfrm>
            <a:off x="2892425" y="5734050"/>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3</a:t>
            </a:r>
          </a:p>
        </p:txBody>
      </p:sp>
      <p:sp>
        <p:nvSpPr>
          <p:cNvPr id="173085" name="Text Box 29">
            <a:extLst>
              <a:ext uri="{FF2B5EF4-FFF2-40B4-BE49-F238E27FC236}">
                <a16:creationId xmlns:a16="http://schemas.microsoft.com/office/drawing/2014/main" id="{7B32DE84-4C68-AB08-E81A-F4495D394319}"/>
              </a:ext>
            </a:extLst>
          </p:cNvPr>
          <p:cNvSpPr txBox="1">
            <a:spLocks noChangeArrowheads="1"/>
          </p:cNvSpPr>
          <p:nvPr/>
        </p:nvSpPr>
        <p:spPr bwMode="auto">
          <a:xfrm>
            <a:off x="2625725" y="5229225"/>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1</a:t>
            </a:r>
          </a:p>
        </p:txBody>
      </p:sp>
      <p:sp>
        <p:nvSpPr>
          <p:cNvPr id="173086" name="Text Box 30">
            <a:extLst>
              <a:ext uri="{FF2B5EF4-FFF2-40B4-BE49-F238E27FC236}">
                <a16:creationId xmlns:a16="http://schemas.microsoft.com/office/drawing/2014/main" id="{FC387A3A-8F9E-2222-C4F9-2E7235F6F785}"/>
              </a:ext>
            </a:extLst>
          </p:cNvPr>
          <p:cNvSpPr txBox="1">
            <a:spLocks noChangeArrowheads="1"/>
          </p:cNvSpPr>
          <p:nvPr/>
        </p:nvSpPr>
        <p:spPr bwMode="auto">
          <a:xfrm>
            <a:off x="2759075" y="4552950"/>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12</a:t>
            </a:r>
          </a:p>
        </p:txBody>
      </p:sp>
      <p:sp>
        <p:nvSpPr>
          <p:cNvPr id="173087" name="Text Box 31">
            <a:extLst>
              <a:ext uri="{FF2B5EF4-FFF2-40B4-BE49-F238E27FC236}">
                <a16:creationId xmlns:a16="http://schemas.microsoft.com/office/drawing/2014/main" id="{33E34B44-AA29-F3EC-66B1-DF213420CF97}"/>
              </a:ext>
            </a:extLst>
          </p:cNvPr>
          <p:cNvSpPr txBox="1">
            <a:spLocks noChangeArrowheads="1"/>
          </p:cNvSpPr>
          <p:nvPr/>
        </p:nvSpPr>
        <p:spPr bwMode="auto">
          <a:xfrm>
            <a:off x="2863850" y="4267200"/>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1</a:t>
            </a:r>
          </a:p>
        </p:txBody>
      </p:sp>
      <p:sp>
        <p:nvSpPr>
          <p:cNvPr id="173088" name="Text Box 32">
            <a:extLst>
              <a:ext uri="{FF2B5EF4-FFF2-40B4-BE49-F238E27FC236}">
                <a16:creationId xmlns:a16="http://schemas.microsoft.com/office/drawing/2014/main" id="{9B4B14A8-E97B-FB5D-0F2F-EABC0E7A69C0}"/>
              </a:ext>
            </a:extLst>
          </p:cNvPr>
          <p:cNvSpPr txBox="1">
            <a:spLocks noChangeArrowheads="1"/>
          </p:cNvSpPr>
          <p:nvPr/>
        </p:nvSpPr>
        <p:spPr bwMode="auto">
          <a:xfrm>
            <a:off x="3048000" y="4010025"/>
            <a:ext cx="228600"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27432" rIns="27432" bIns="274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800" b="1"/>
              <a:t>3</a:t>
            </a:r>
          </a:p>
        </p:txBody>
      </p:sp>
      <p:sp>
        <p:nvSpPr>
          <p:cNvPr id="173089" name="Line 33">
            <a:extLst>
              <a:ext uri="{FF2B5EF4-FFF2-40B4-BE49-F238E27FC236}">
                <a16:creationId xmlns:a16="http://schemas.microsoft.com/office/drawing/2014/main" id="{9B111762-5D93-5BFD-22AE-C0A557F39A48}"/>
              </a:ext>
            </a:extLst>
          </p:cNvPr>
          <p:cNvSpPr>
            <a:spLocks noChangeShapeType="1"/>
          </p:cNvSpPr>
          <p:nvPr/>
        </p:nvSpPr>
        <p:spPr bwMode="auto">
          <a:xfrm>
            <a:off x="755650" y="5641975"/>
            <a:ext cx="50800" cy="168275"/>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090" name="Line 34">
            <a:extLst>
              <a:ext uri="{FF2B5EF4-FFF2-40B4-BE49-F238E27FC236}">
                <a16:creationId xmlns:a16="http://schemas.microsoft.com/office/drawing/2014/main" id="{B9ED26D9-47DE-60A3-A756-9AFE6FA48CF7}"/>
              </a:ext>
            </a:extLst>
          </p:cNvPr>
          <p:cNvSpPr>
            <a:spLocks noChangeShapeType="1"/>
          </p:cNvSpPr>
          <p:nvPr/>
        </p:nvSpPr>
        <p:spPr bwMode="auto">
          <a:xfrm>
            <a:off x="755650" y="5645150"/>
            <a:ext cx="234950" cy="14605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091" name="Line 35">
            <a:extLst>
              <a:ext uri="{FF2B5EF4-FFF2-40B4-BE49-F238E27FC236}">
                <a16:creationId xmlns:a16="http://schemas.microsoft.com/office/drawing/2014/main" id="{BE4188EB-D90A-DE7D-3D07-A4161FFA81C6}"/>
              </a:ext>
            </a:extLst>
          </p:cNvPr>
          <p:cNvSpPr>
            <a:spLocks noChangeShapeType="1"/>
          </p:cNvSpPr>
          <p:nvPr/>
        </p:nvSpPr>
        <p:spPr bwMode="auto">
          <a:xfrm flipV="1">
            <a:off x="625475" y="5172075"/>
            <a:ext cx="152400" cy="9525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092" name="Line 36">
            <a:extLst>
              <a:ext uri="{FF2B5EF4-FFF2-40B4-BE49-F238E27FC236}">
                <a16:creationId xmlns:a16="http://schemas.microsoft.com/office/drawing/2014/main" id="{B7CBFF4A-4576-384E-13EE-70AFD612988E}"/>
              </a:ext>
            </a:extLst>
          </p:cNvPr>
          <p:cNvSpPr>
            <a:spLocks noChangeShapeType="1"/>
          </p:cNvSpPr>
          <p:nvPr/>
        </p:nvSpPr>
        <p:spPr bwMode="auto">
          <a:xfrm flipH="1">
            <a:off x="1793875" y="5600700"/>
            <a:ext cx="200025" cy="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093" name="Line 37">
            <a:extLst>
              <a:ext uri="{FF2B5EF4-FFF2-40B4-BE49-F238E27FC236}">
                <a16:creationId xmlns:a16="http://schemas.microsoft.com/office/drawing/2014/main" id="{8DC1C372-BCBA-3E6C-5FCD-B90D499D77BE}"/>
              </a:ext>
            </a:extLst>
          </p:cNvPr>
          <p:cNvSpPr>
            <a:spLocks noChangeShapeType="1"/>
          </p:cNvSpPr>
          <p:nvPr/>
        </p:nvSpPr>
        <p:spPr bwMode="auto">
          <a:xfrm flipH="1">
            <a:off x="1660525" y="5410200"/>
            <a:ext cx="320675" cy="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094" name="Line 38">
            <a:extLst>
              <a:ext uri="{FF2B5EF4-FFF2-40B4-BE49-F238E27FC236}">
                <a16:creationId xmlns:a16="http://schemas.microsoft.com/office/drawing/2014/main" id="{8D4D0569-026C-A59A-837F-857823CCA0FA}"/>
              </a:ext>
            </a:extLst>
          </p:cNvPr>
          <p:cNvSpPr>
            <a:spLocks noChangeShapeType="1"/>
          </p:cNvSpPr>
          <p:nvPr/>
        </p:nvSpPr>
        <p:spPr bwMode="auto">
          <a:xfrm flipH="1">
            <a:off x="2232025" y="5105400"/>
            <a:ext cx="200025" cy="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095" name="Line 39">
            <a:extLst>
              <a:ext uri="{FF2B5EF4-FFF2-40B4-BE49-F238E27FC236}">
                <a16:creationId xmlns:a16="http://schemas.microsoft.com/office/drawing/2014/main" id="{58471F85-C5C0-F450-C9C0-E81770B2699A}"/>
              </a:ext>
            </a:extLst>
          </p:cNvPr>
          <p:cNvSpPr>
            <a:spLocks noChangeShapeType="1"/>
          </p:cNvSpPr>
          <p:nvPr/>
        </p:nvSpPr>
        <p:spPr bwMode="auto">
          <a:xfrm flipH="1">
            <a:off x="2146300" y="3873500"/>
            <a:ext cx="200025" cy="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096" name="Line 40">
            <a:extLst>
              <a:ext uri="{FF2B5EF4-FFF2-40B4-BE49-F238E27FC236}">
                <a16:creationId xmlns:a16="http://schemas.microsoft.com/office/drawing/2014/main" id="{C5E4E4EC-1FC7-ED76-5EED-60257FB2C4B6}"/>
              </a:ext>
            </a:extLst>
          </p:cNvPr>
          <p:cNvSpPr>
            <a:spLocks noChangeShapeType="1"/>
          </p:cNvSpPr>
          <p:nvPr/>
        </p:nvSpPr>
        <p:spPr bwMode="auto">
          <a:xfrm flipH="1">
            <a:off x="1222375" y="3533775"/>
            <a:ext cx="200025" cy="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097" name="Line 41">
            <a:extLst>
              <a:ext uri="{FF2B5EF4-FFF2-40B4-BE49-F238E27FC236}">
                <a16:creationId xmlns:a16="http://schemas.microsoft.com/office/drawing/2014/main" id="{BC41395B-9058-15F7-516E-AF785B21A1E4}"/>
              </a:ext>
            </a:extLst>
          </p:cNvPr>
          <p:cNvSpPr>
            <a:spLocks noChangeShapeType="1"/>
          </p:cNvSpPr>
          <p:nvPr/>
        </p:nvSpPr>
        <p:spPr bwMode="auto">
          <a:xfrm flipH="1">
            <a:off x="3711575" y="5619750"/>
            <a:ext cx="200025" cy="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098" name="Line 42">
            <a:extLst>
              <a:ext uri="{FF2B5EF4-FFF2-40B4-BE49-F238E27FC236}">
                <a16:creationId xmlns:a16="http://schemas.microsoft.com/office/drawing/2014/main" id="{AE75D8C9-B9AF-A632-6120-EB91B918A290}"/>
              </a:ext>
            </a:extLst>
          </p:cNvPr>
          <p:cNvSpPr>
            <a:spLocks noChangeShapeType="1"/>
          </p:cNvSpPr>
          <p:nvPr/>
        </p:nvSpPr>
        <p:spPr bwMode="auto">
          <a:xfrm flipH="1">
            <a:off x="3654425" y="5229225"/>
            <a:ext cx="200025" cy="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099" name="Line 43">
            <a:extLst>
              <a:ext uri="{FF2B5EF4-FFF2-40B4-BE49-F238E27FC236}">
                <a16:creationId xmlns:a16="http://schemas.microsoft.com/office/drawing/2014/main" id="{848DF956-1AE9-D069-452E-3E88D08315E1}"/>
              </a:ext>
            </a:extLst>
          </p:cNvPr>
          <p:cNvSpPr>
            <a:spLocks noChangeShapeType="1"/>
          </p:cNvSpPr>
          <p:nvPr/>
        </p:nvSpPr>
        <p:spPr bwMode="auto">
          <a:xfrm flipH="1">
            <a:off x="4384675" y="4743450"/>
            <a:ext cx="200025" cy="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00" name="Line 44">
            <a:extLst>
              <a:ext uri="{FF2B5EF4-FFF2-40B4-BE49-F238E27FC236}">
                <a16:creationId xmlns:a16="http://schemas.microsoft.com/office/drawing/2014/main" id="{392B6C86-DB93-864F-5F57-2502C751612B}"/>
              </a:ext>
            </a:extLst>
          </p:cNvPr>
          <p:cNvSpPr>
            <a:spLocks noChangeShapeType="1"/>
          </p:cNvSpPr>
          <p:nvPr/>
        </p:nvSpPr>
        <p:spPr bwMode="auto">
          <a:xfrm flipH="1">
            <a:off x="4346575" y="4371975"/>
            <a:ext cx="200025" cy="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01" name="Line 45">
            <a:extLst>
              <a:ext uri="{FF2B5EF4-FFF2-40B4-BE49-F238E27FC236}">
                <a16:creationId xmlns:a16="http://schemas.microsoft.com/office/drawing/2014/main" id="{0C972DEF-1408-4B5B-090A-6516F9170A29}"/>
              </a:ext>
            </a:extLst>
          </p:cNvPr>
          <p:cNvSpPr>
            <a:spLocks noChangeShapeType="1"/>
          </p:cNvSpPr>
          <p:nvPr/>
        </p:nvSpPr>
        <p:spPr bwMode="auto">
          <a:xfrm flipH="1">
            <a:off x="3930650" y="3228975"/>
            <a:ext cx="123825" cy="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02" name="Line 46">
            <a:extLst>
              <a:ext uri="{FF2B5EF4-FFF2-40B4-BE49-F238E27FC236}">
                <a16:creationId xmlns:a16="http://schemas.microsoft.com/office/drawing/2014/main" id="{E1CE6C08-85D4-4952-8B8D-453F6174F32C}"/>
              </a:ext>
            </a:extLst>
          </p:cNvPr>
          <p:cNvSpPr>
            <a:spLocks noChangeShapeType="1"/>
          </p:cNvSpPr>
          <p:nvPr/>
        </p:nvSpPr>
        <p:spPr bwMode="auto">
          <a:xfrm flipH="1">
            <a:off x="4311650" y="3162300"/>
            <a:ext cx="200025" cy="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03" name="Line 47">
            <a:extLst>
              <a:ext uri="{FF2B5EF4-FFF2-40B4-BE49-F238E27FC236}">
                <a16:creationId xmlns:a16="http://schemas.microsoft.com/office/drawing/2014/main" id="{FDB803A7-EE90-F7F6-DF99-9966C952184B}"/>
              </a:ext>
            </a:extLst>
          </p:cNvPr>
          <p:cNvSpPr>
            <a:spLocks noChangeShapeType="1"/>
          </p:cNvSpPr>
          <p:nvPr/>
        </p:nvSpPr>
        <p:spPr bwMode="auto">
          <a:xfrm flipH="1">
            <a:off x="4394200" y="2679700"/>
            <a:ext cx="200025" cy="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04" name="Line 48">
            <a:extLst>
              <a:ext uri="{FF2B5EF4-FFF2-40B4-BE49-F238E27FC236}">
                <a16:creationId xmlns:a16="http://schemas.microsoft.com/office/drawing/2014/main" id="{62F3DF43-D9CF-D6C8-EF42-16431514B717}"/>
              </a:ext>
            </a:extLst>
          </p:cNvPr>
          <p:cNvSpPr>
            <a:spLocks noChangeShapeType="1"/>
          </p:cNvSpPr>
          <p:nvPr/>
        </p:nvSpPr>
        <p:spPr bwMode="auto">
          <a:xfrm flipH="1">
            <a:off x="4092575" y="2451100"/>
            <a:ext cx="323850" cy="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05" name="Line 49">
            <a:extLst>
              <a:ext uri="{FF2B5EF4-FFF2-40B4-BE49-F238E27FC236}">
                <a16:creationId xmlns:a16="http://schemas.microsoft.com/office/drawing/2014/main" id="{02D18D78-FA33-AE8C-B99B-F3A563FCAA41}"/>
              </a:ext>
            </a:extLst>
          </p:cNvPr>
          <p:cNvSpPr>
            <a:spLocks noChangeShapeType="1"/>
          </p:cNvSpPr>
          <p:nvPr/>
        </p:nvSpPr>
        <p:spPr bwMode="auto">
          <a:xfrm flipH="1" flipV="1">
            <a:off x="4159250" y="2289175"/>
            <a:ext cx="257175" cy="161925"/>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06" name="Line 50">
            <a:extLst>
              <a:ext uri="{FF2B5EF4-FFF2-40B4-BE49-F238E27FC236}">
                <a16:creationId xmlns:a16="http://schemas.microsoft.com/office/drawing/2014/main" id="{DCAC29B6-727F-B2FF-CC76-03FE771DF876}"/>
              </a:ext>
            </a:extLst>
          </p:cNvPr>
          <p:cNvSpPr>
            <a:spLocks noChangeShapeType="1"/>
          </p:cNvSpPr>
          <p:nvPr/>
        </p:nvSpPr>
        <p:spPr bwMode="auto">
          <a:xfrm flipH="1">
            <a:off x="3730625" y="1866900"/>
            <a:ext cx="200025" cy="0"/>
          </a:xfrm>
          <a:prstGeom prst="line">
            <a:avLst/>
          </a:prstGeom>
          <a:noFill/>
          <a:ln w="3175">
            <a:solidFill>
              <a:schemeClr val="tx1"/>
            </a:solidFill>
            <a:round/>
            <a:headEnd type="triangl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07" name="Line 51">
            <a:extLst>
              <a:ext uri="{FF2B5EF4-FFF2-40B4-BE49-F238E27FC236}">
                <a16:creationId xmlns:a16="http://schemas.microsoft.com/office/drawing/2014/main" id="{DAFF19C4-7646-F1DB-3521-9D02DDAD2B6C}"/>
              </a:ext>
            </a:extLst>
          </p:cNvPr>
          <p:cNvSpPr>
            <a:spLocks noChangeShapeType="1"/>
          </p:cNvSpPr>
          <p:nvPr/>
        </p:nvSpPr>
        <p:spPr bwMode="auto">
          <a:xfrm flipH="1">
            <a:off x="3330575" y="3543300"/>
            <a:ext cx="123825" cy="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08" name="Line 52">
            <a:extLst>
              <a:ext uri="{FF2B5EF4-FFF2-40B4-BE49-F238E27FC236}">
                <a16:creationId xmlns:a16="http://schemas.microsoft.com/office/drawing/2014/main" id="{ADE93B03-DB64-15AC-250B-6489C389CE57}"/>
              </a:ext>
            </a:extLst>
          </p:cNvPr>
          <p:cNvSpPr>
            <a:spLocks noChangeShapeType="1"/>
          </p:cNvSpPr>
          <p:nvPr/>
        </p:nvSpPr>
        <p:spPr bwMode="auto">
          <a:xfrm flipH="1">
            <a:off x="2952750" y="4086225"/>
            <a:ext cx="123825" cy="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09" name="Line 53">
            <a:extLst>
              <a:ext uri="{FF2B5EF4-FFF2-40B4-BE49-F238E27FC236}">
                <a16:creationId xmlns:a16="http://schemas.microsoft.com/office/drawing/2014/main" id="{24AA8CD5-DEAF-DD75-96FC-F0B71CA3CBEA}"/>
              </a:ext>
            </a:extLst>
          </p:cNvPr>
          <p:cNvSpPr>
            <a:spLocks noChangeShapeType="1"/>
          </p:cNvSpPr>
          <p:nvPr/>
        </p:nvSpPr>
        <p:spPr bwMode="auto">
          <a:xfrm flipH="1">
            <a:off x="2759075" y="4343400"/>
            <a:ext cx="123825" cy="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10" name="Line 54">
            <a:extLst>
              <a:ext uri="{FF2B5EF4-FFF2-40B4-BE49-F238E27FC236}">
                <a16:creationId xmlns:a16="http://schemas.microsoft.com/office/drawing/2014/main" id="{69A0194D-3EE8-F686-3D04-4335F041936F}"/>
              </a:ext>
            </a:extLst>
          </p:cNvPr>
          <p:cNvSpPr>
            <a:spLocks noChangeShapeType="1"/>
          </p:cNvSpPr>
          <p:nvPr/>
        </p:nvSpPr>
        <p:spPr bwMode="auto">
          <a:xfrm>
            <a:off x="1425575" y="2952750"/>
            <a:ext cx="0" cy="19050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11" name="Line 55">
            <a:extLst>
              <a:ext uri="{FF2B5EF4-FFF2-40B4-BE49-F238E27FC236}">
                <a16:creationId xmlns:a16="http://schemas.microsoft.com/office/drawing/2014/main" id="{B63EFA9A-803F-7EBD-A956-511462660F5D}"/>
              </a:ext>
            </a:extLst>
          </p:cNvPr>
          <p:cNvSpPr>
            <a:spLocks noChangeShapeType="1"/>
          </p:cNvSpPr>
          <p:nvPr/>
        </p:nvSpPr>
        <p:spPr bwMode="auto">
          <a:xfrm>
            <a:off x="1863725" y="2819400"/>
            <a:ext cx="0" cy="19050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12" name="Line 56">
            <a:extLst>
              <a:ext uri="{FF2B5EF4-FFF2-40B4-BE49-F238E27FC236}">
                <a16:creationId xmlns:a16="http://schemas.microsoft.com/office/drawing/2014/main" id="{59B2083A-06D0-8777-DE2F-3AA713E1DB7C}"/>
              </a:ext>
            </a:extLst>
          </p:cNvPr>
          <p:cNvSpPr>
            <a:spLocks noChangeShapeType="1"/>
          </p:cNvSpPr>
          <p:nvPr/>
        </p:nvSpPr>
        <p:spPr bwMode="auto">
          <a:xfrm>
            <a:off x="2692400" y="2609850"/>
            <a:ext cx="0" cy="19050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13" name="Line 57">
            <a:extLst>
              <a:ext uri="{FF2B5EF4-FFF2-40B4-BE49-F238E27FC236}">
                <a16:creationId xmlns:a16="http://schemas.microsoft.com/office/drawing/2014/main" id="{44B54E07-A2BA-1C02-4AF9-5728D62B7653}"/>
              </a:ext>
            </a:extLst>
          </p:cNvPr>
          <p:cNvSpPr>
            <a:spLocks noChangeShapeType="1"/>
          </p:cNvSpPr>
          <p:nvPr/>
        </p:nvSpPr>
        <p:spPr bwMode="auto">
          <a:xfrm>
            <a:off x="3644900" y="3276600"/>
            <a:ext cx="85725" cy="142875"/>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14" name="Line 58">
            <a:extLst>
              <a:ext uri="{FF2B5EF4-FFF2-40B4-BE49-F238E27FC236}">
                <a16:creationId xmlns:a16="http://schemas.microsoft.com/office/drawing/2014/main" id="{450CF11D-4537-6393-6E99-B622C2DDA282}"/>
              </a:ext>
            </a:extLst>
          </p:cNvPr>
          <p:cNvSpPr>
            <a:spLocks noChangeShapeType="1"/>
          </p:cNvSpPr>
          <p:nvPr/>
        </p:nvSpPr>
        <p:spPr bwMode="auto">
          <a:xfrm flipH="1">
            <a:off x="2978150" y="4619625"/>
            <a:ext cx="200025" cy="0"/>
          </a:xfrm>
          <a:prstGeom prst="line">
            <a:avLst/>
          </a:prstGeom>
          <a:noFill/>
          <a:ln w="3175">
            <a:solidFill>
              <a:schemeClr val="tx1"/>
            </a:solidFill>
            <a:round/>
            <a:headEnd type="triangl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15" name="Line 59">
            <a:extLst>
              <a:ext uri="{FF2B5EF4-FFF2-40B4-BE49-F238E27FC236}">
                <a16:creationId xmlns:a16="http://schemas.microsoft.com/office/drawing/2014/main" id="{CF267E61-9253-74B9-70C4-0B3F5060C4BB}"/>
              </a:ext>
            </a:extLst>
          </p:cNvPr>
          <p:cNvSpPr>
            <a:spLocks noChangeShapeType="1"/>
          </p:cNvSpPr>
          <p:nvPr/>
        </p:nvSpPr>
        <p:spPr bwMode="auto">
          <a:xfrm>
            <a:off x="3416300" y="3924300"/>
            <a:ext cx="0" cy="19050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16" name="Line 60">
            <a:extLst>
              <a:ext uri="{FF2B5EF4-FFF2-40B4-BE49-F238E27FC236}">
                <a16:creationId xmlns:a16="http://schemas.microsoft.com/office/drawing/2014/main" id="{581B98B9-5E85-0DDA-9CF5-0BE97443608D}"/>
              </a:ext>
            </a:extLst>
          </p:cNvPr>
          <p:cNvSpPr>
            <a:spLocks noChangeShapeType="1"/>
          </p:cNvSpPr>
          <p:nvPr/>
        </p:nvSpPr>
        <p:spPr bwMode="auto">
          <a:xfrm>
            <a:off x="3711575" y="3905250"/>
            <a:ext cx="0" cy="19050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17" name="Line 61">
            <a:extLst>
              <a:ext uri="{FF2B5EF4-FFF2-40B4-BE49-F238E27FC236}">
                <a16:creationId xmlns:a16="http://schemas.microsoft.com/office/drawing/2014/main" id="{DEEC8163-E092-4427-6ED3-3F8950C8C55C}"/>
              </a:ext>
            </a:extLst>
          </p:cNvPr>
          <p:cNvSpPr>
            <a:spLocks noChangeShapeType="1"/>
          </p:cNvSpPr>
          <p:nvPr/>
        </p:nvSpPr>
        <p:spPr bwMode="auto">
          <a:xfrm flipH="1">
            <a:off x="2806700" y="5314950"/>
            <a:ext cx="200025" cy="0"/>
          </a:xfrm>
          <a:prstGeom prst="line">
            <a:avLst/>
          </a:prstGeom>
          <a:noFill/>
          <a:ln w="3175">
            <a:solidFill>
              <a:schemeClr val="tx1"/>
            </a:solidFill>
            <a:round/>
            <a:headEnd type="triangl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18" name="Line 62">
            <a:extLst>
              <a:ext uri="{FF2B5EF4-FFF2-40B4-BE49-F238E27FC236}">
                <a16:creationId xmlns:a16="http://schemas.microsoft.com/office/drawing/2014/main" id="{CFD6D2E8-4AF1-464A-FBB3-8FA7D3733CA6}"/>
              </a:ext>
            </a:extLst>
          </p:cNvPr>
          <p:cNvSpPr>
            <a:spLocks noChangeShapeType="1"/>
          </p:cNvSpPr>
          <p:nvPr/>
        </p:nvSpPr>
        <p:spPr bwMode="auto">
          <a:xfrm flipV="1">
            <a:off x="3048000" y="5591175"/>
            <a:ext cx="82550" cy="174625"/>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19" name="Line 63">
            <a:extLst>
              <a:ext uri="{FF2B5EF4-FFF2-40B4-BE49-F238E27FC236}">
                <a16:creationId xmlns:a16="http://schemas.microsoft.com/office/drawing/2014/main" id="{EBB06D2D-C914-62AC-58AF-112CB875737F}"/>
              </a:ext>
            </a:extLst>
          </p:cNvPr>
          <p:cNvSpPr>
            <a:spLocks noChangeShapeType="1"/>
          </p:cNvSpPr>
          <p:nvPr/>
        </p:nvSpPr>
        <p:spPr bwMode="auto">
          <a:xfrm flipH="1" flipV="1">
            <a:off x="3663950" y="4600575"/>
            <a:ext cx="123825" cy="114300"/>
          </a:xfrm>
          <a:prstGeom prst="line">
            <a:avLst/>
          </a:prstGeom>
          <a:noFill/>
          <a:ln w="31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20" name="Line 64">
            <a:extLst>
              <a:ext uri="{FF2B5EF4-FFF2-40B4-BE49-F238E27FC236}">
                <a16:creationId xmlns:a16="http://schemas.microsoft.com/office/drawing/2014/main" id="{360534FC-9BBE-F198-B5B0-A1065CFA44D6}"/>
              </a:ext>
            </a:extLst>
          </p:cNvPr>
          <p:cNvSpPr>
            <a:spLocks noChangeShapeType="1"/>
          </p:cNvSpPr>
          <p:nvPr/>
        </p:nvSpPr>
        <p:spPr bwMode="auto">
          <a:xfrm>
            <a:off x="3968750" y="4410075"/>
            <a:ext cx="0" cy="152400"/>
          </a:xfrm>
          <a:prstGeom prst="line">
            <a:avLst/>
          </a:prstGeom>
          <a:noFill/>
          <a:ln w="3175">
            <a:solidFill>
              <a:schemeClr val="tx1"/>
            </a:solidFill>
            <a:round/>
            <a:headEnd type="triangl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3121" name="Text Box 65">
            <a:extLst>
              <a:ext uri="{FF2B5EF4-FFF2-40B4-BE49-F238E27FC236}">
                <a16:creationId xmlns:a16="http://schemas.microsoft.com/office/drawing/2014/main" id="{3C2F9085-DF83-2793-C740-7DA17B510C34}"/>
              </a:ext>
            </a:extLst>
          </p:cNvPr>
          <p:cNvSpPr txBox="1">
            <a:spLocks noChangeArrowheads="1"/>
          </p:cNvSpPr>
          <p:nvPr/>
        </p:nvSpPr>
        <p:spPr bwMode="auto">
          <a:xfrm>
            <a:off x="6654800" y="1516063"/>
            <a:ext cx="2336800" cy="465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92100" indent="-292100">
              <a:defRPr>
                <a:solidFill>
                  <a:schemeClr val="tx1"/>
                </a:solidFill>
                <a:latin typeface="Arial" panose="020B0604020202020204" pitchFamily="34" charset="0"/>
              </a:defRPr>
            </a:lvl1pPr>
            <a:lvl2pPr marL="977900" indent="-457200">
              <a:defRPr>
                <a:solidFill>
                  <a:schemeClr val="tx1"/>
                </a:solidFill>
                <a:latin typeface="Arial" panose="020B0604020202020204" pitchFamily="34" charset="0"/>
              </a:defRPr>
            </a:lvl2pPr>
            <a:lvl3pPr marL="1549400" indent="-457200">
              <a:defRPr>
                <a:solidFill>
                  <a:schemeClr val="tx1"/>
                </a:solidFill>
                <a:latin typeface="Arial" panose="020B0604020202020204" pitchFamily="34" charset="0"/>
              </a:defRPr>
            </a:lvl3pPr>
            <a:lvl4pPr marL="2120900" indent="-457200">
              <a:defRPr>
                <a:solidFill>
                  <a:schemeClr val="tx1"/>
                </a:solidFill>
                <a:latin typeface="Arial" panose="020B0604020202020204" pitchFamily="34" charset="0"/>
              </a:defRPr>
            </a:lvl4pPr>
            <a:lvl5pPr marL="2692400" indent="-457200">
              <a:defRPr>
                <a:solidFill>
                  <a:schemeClr val="tx1"/>
                </a:solidFill>
                <a:latin typeface="Arial" panose="020B0604020202020204" pitchFamily="34" charset="0"/>
              </a:defRPr>
            </a:lvl5pPr>
            <a:lvl6pPr marL="3149600" indent="-457200" eaLnBrk="0" fontAlgn="base" hangingPunct="0">
              <a:spcBef>
                <a:spcPct val="0"/>
              </a:spcBef>
              <a:spcAft>
                <a:spcPct val="0"/>
              </a:spcAft>
              <a:defRPr>
                <a:solidFill>
                  <a:schemeClr val="tx1"/>
                </a:solidFill>
                <a:latin typeface="Arial" panose="020B0604020202020204" pitchFamily="34" charset="0"/>
              </a:defRPr>
            </a:lvl6pPr>
            <a:lvl7pPr marL="3606800" indent="-457200" eaLnBrk="0" fontAlgn="base" hangingPunct="0">
              <a:spcBef>
                <a:spcPct val="0"/>
              </a:spcBef>
              <a:spcAft>
                <a:spcPct val="0"/>
              </a:spcAft>
              <a:defRPr>
                <a:solidFill>
                  <a:schemeClr val="tx1"/>
                </a:solidFill>
                <a:latin typeface="Arial" panose="020B0604020202020204" pitchFamily="34" charset="0"/>
              </a:defRPr>
            </a:lvl7pPr>
            <a:lvl8pPr marL="4064000" indent="-457200" eaLnBrk="0" fontAlgn="base" hangingPunct="0">
              <a:spcBef>
                <a:spcPct val="0"/>
              </a:spcBef>
              <a:spcAft>
                <a:spcPct val="0"/>
              </a:spcAft>
              <a:defRPr>
                <a:solidFill>
                  <a:schemeClr val="tx1"/>
                </a:solidFill>
                <a:latin typeface="Arial" panose="020B0604020202020204" pitchFamily="34" charset="0"/>
              </a:defRPr>
            </a:lvl8pPr>
            <a:lvl9pPr marL="4521200" indent="-4572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5000"/>
              </a:lnSpc>
              <a:spcBef>
                <a:spcPct val="20000"/>
              </a:spcBef>
              <a:buFontTx/>
              <a:buAutoNum type="arabicPeriod"/>
            </a:pPr>
            <a:r>
              <a:rPr lang="en-US" altLang="en-US" sz="1000"/>
              <a:t>Boom</a:t>
            </a:r>
          </a:p>
          <a:p>
            <a:pPr eaLnBrk="1" hangingPunct="1">
              <a:lnSpc>
                <a:spcPct val="95000"/>
              </a:lnSpc>
              <a:spcBef>
                <a:spcPct val="20000"/>
              </a:spcBef>
              <a:buFontTx/>
              <a:buAutoNum type="arabicPeriod"/>
            </a:pPr>
            <a:r>
              <a:rPr lang="en-US" altLang="en-US" sz="1000"/>
              <a:t>Boom Foot Pin</a:t>
            </a:r>
          </a:p>
          <a:p>
            <a:pPr eaLnBrk="1" hangingPunct="1">
              <a:lnSpc>
                <a:spcPct val="95000"/>
              </a:lnSpc>
              <a:spcBef>
                <a:spcPct val="20000"/>
              </a:spcBef>
              <a:buFontTx/>
              <a:buAutoNum type="arabicPeriod"/>
            </a:pPr>
            <a:r>
              <a:rPr lang="en-US" altLang="en-US" sz="1000"/>
              <a:t>Boom Splice Bolts or Connectors</a:t>
            </a:r>
          </a:p>
          <a:p>
            <a:pPr eaLnBrk="1" hangingPunct="1">
              <a:lnSpc>
                <a:spcPct val="95000"/>
              </a:lnSpc>
              <a:spcBef>
                <a:spcPct val="20000"/>
              </a:spcBef>
              <a:buFontTx/>
              <a:buAutoNum type="arabicPeriod"/>
            </a:pPr>
            <a:r>
              <a:rPr lang="en-US" altLang="en-US" sz="1000"/>
              <a:t>Boom Stops</a:t>
            </a:r>
          </a:p>
          <a:p>
            <a:pPr eaLnBrk="1" hangingPunct="1">
              <a:lnSpc>
                <a:spcPct val="95000"/>
              </a:lnSpc>
              <a:spcBef>
                <a:spcPct val="20000"/>
              </a:spcBef>
              <a:buFontTx/>
              <a:buAutoNum type="arabicPeriod"/>
            </a:pPr>
            <a:r>
              <a:rPr lang="en-US" altLang="en-US" sz="1000"/>
              <a:t>Live Boom Hoist Rope or Derricking</a:t>
            </a:r>
          </a:p>
          <a:p>
            <a:pPr eaLnBrk="1" hangingPunct="1">
              <a:lnSpc>
                <a:spcPct val="95000"/>
              </a:lnSpc>
              <a:spcBef>
                <a:spcPct val="20000"/>
              </a:spcBef>
              <a:buFontTx/>
              <a:buAutoNum type="arabicPeriod"/>
            </a:pPr>
            <a:r>
              <a:rPr lang="en-US" altLang="en-US" sz="1000"/>
              <a:t>Pendants, Guys, or Boom Back Stays</a:t>
            </a:r>
          </a:p>
          <a:p>
            <a:pPr eaLnBrk="1" hangingPunct="1">
              <a:lnSpc>
                <a:spcPct val="95000"/>
              </a:lnSpc>
              <a:spcBef>
                <a:spcPct val="20000"/>
              </a:spcBef>
              <a:buFontTx/>
              <a:buAutoNum type="arabicPeriod"/>
            </a:pPr>
            <a:r>
              <a:rPr lang="en-US" altLang="en-US" sz="1000"/>
              <a:t>Floating Harness or Bridle</a:t>
            </a:r>
          </a:p>
          <a:p>
            <a:pPr eaLnBrk="1" hangingPunct="1">
              <a:lnSpc>
                <a:spcPct val="95000"/>
              </a:lnSpc>
              <a:spcBef>
                <a:spcPct val="20000"/>
              </a:spcBef>
              <a:buFontTx/>
              <a:buAutoNum type="arabicPeriod"/>
            </a:pPr>
            <a:r>
              <a:rPr lang="en-US" altLang="en-US" sz="1000"/>
              <a:t>Jib</a:t>
            </a:r>
          </a:p>
          <a:p>
            <a:pPr eaLnBrk="1" hangingPunct="1">
              <a:lnSpc>
                <a:spcPct val="95000"/>
              </a:lnSpc>
              <a:spcBef>
                <a:spcPct val="20000"/>
              </a:spcBef>
              <a:buFontTx/>
              <a:buAutoNum type="arabicPeriod"/>
            </a:pPr>
            <a:r>
              <a:rPr lang="en-US" altLang="en-US" sz="1000"/>
              <a:t>Boom Tip Extension</a:t>
            </a:r>
          </a:p>
          <a:p>
            <a:pPr eaLnBrk="1" hangingPunct="1">
              <a:lnSpc>
                <a:spcPct val="95000"/>
              </a:lnSpc>
              <a:spcBef>
                <a:spcPct val="20000"/>
              </a:spcBef>
              <a:buFontTx/>
              <a:buAutoNum type="arabicPeriod"/>
            </a:pPr>
            <a:r>
              <a:rPr lang="en-US" altLang="en-US" sz="1000"/>
              <a:t>Jib Mast</a:t>
            </a:r>
          </a:p>
          <a:p>
            <a:pPr eaLnBrk="1" hangingPunct="1">
              <a:lnSpc>
                <a:spcPct val="95000"/>
              </a:lnSpc>
              <a:spcBef>
                <a:spcPct val="20000"/>
              </a:spcBef>
              <a:buFontTx/>
              <a:buAutoNum type="arabicPeriod"/>
            </a:pPr>
            <a:r>
              <a:rPr lang="en-US" altLang="en-US" sz="1000"/>
              <a:t>Jib Front Stay Line</a:t>
            </a:r>
          </a:p>
          <a:p>
            <a:pPr eaLnBrk="1" hangingPunct="1">
              <a:lnSpc>
                <a:spcPct val="95000"/>
              </a:lnSpc>
              <a:spcBef>
                <a:spcPct val="20000"/>
              </a:spcBef>
              <a:buFontTx/>
              <a:buAutoNum type="arabicPeriod"/>
            </a:pPr>
            <a:r>
              <a:rPr lang="en-US" altLang="en-US" sz="1000"/>
              <a:t>Jib Back Stay Line</a:t>
            </a:r>
          </a:p>
          <a:p>
            <a:pPr eaLnBrk="1" hangingPunct="1">
              <a:lnSpc>
                <a:spcPct val="95000"/>
              </a:lnSpc>
              <a:spcBef>
                <a:spcPct val="20000"/>
              </a:spcBef>
              <a:buFontTx/>
              <a:buAutoNum type="arabicPeriod"/>
            </a:pPr>
            <a:r>
              <a:rPr lang="en-US" altLang="en-US" sz="1000"/>
              <a:t>Sheaves</a:t>
            </a:r>
          </a:p>
          <a:p>
            <a:pPr eaLnBrk="1" hangingPunct="1">
              <a:lnSpc>
                <a:spcPct val="95000"/>
              </a:lnSpc>
              <a:spcBef>
                <a:spcPct val="20000"/>
              </a:spcBef>
              <a:buFontTx/>
              <a:buAutoNum type="arabicPeriod"/>
            </a:pPr>
            <a:r>
              <a:rPr lang="en-US" altLang="en-US" sz="1000"/>
              <a:t>Revolving Superstructure or Crane</a:t>
            </a:r>
          </a:p>
          <a:p>
            <a:pPr eaLnBrk="1" hangingPunct="1">
              <a:lnSpc>
                <a:spcPct val="95000"/>
              </a:lnSpc>
              <a:spcBef>
                <a:spcPct val="20000"/>
              </a:spcBef>
              <a:buFontTx/>
              <a:buAutoNum type="arabicPeriod"/>
            </a:pPr>
            <a:r>
              <a:rPr lang="en-US" altLang="en-US" sz="1000"/>
              <a:t>Gantry or A-Frame</a:t>
            </a:r>
          </a:p>
          <a:p>
            <a:pPr eaLnBrk="1" hangingPunct="1">
              <a:lnSpc>
                <a:spcPct val="95000"/>
              </a:lnSpc>
              <a:spcBef>
                <a:spcPct val="20000"/>
              </a:spcBef>
              <a:buFontTx/>
              <a:buAutoNum type="arabicPeriod"/>
            </a:pPr>
            <a:r>
              <a:rPr lang="en-US" altLang="en-US" sz="1000"/>
              <a:t>Swing Circle or Slew Ring</a:t>
            </a:r>
          </a:p>
          <a:p>
            <a:pPr eaLnBrk="1" hangingPunct="1">
              <a:lnSpc>
                <a:spcPct val="95000"/>
              </a:lnSpc>
              <a:spcBef>
                <a:spcPct val="20000"/>
              </a:spcBef>
              <a:buFontTx/>
              <a:buAutoNum type="arabicPeriod"/>
            </a:pPr>
            <a:r>
              <a:rPr lang="en-US" altLang="en-US" sz="1000"/>
              <a:t>Foundation Bolts or Fasteners</a:t>
            </a:r>
          </a:p>
          <a:p>
            <a:pPr eaLnBrk="1" hangingPunct="1">
              <a:lnSpc>
                <a:spcPct val="95000"/>
              </a:lnSpc>
              <a:spcBef>
                <a:spcPct val="20000"/>
              </a:spcBef>
              <a:buFontTx/>
              <a:buAutoNum type="arabicPeriod"/>
            </a:pPr>
            <a:r>
              <a:rPr lang="en-US" altLang="en-US" sz="1000"/>
              <a:t>Crane Base or Pedestal</a:t>
            </a:r>
          </a:p>
          <a:p>
            <a:pPr eaLnBrk="1" hangingPunct="1">
              <a:lnSpc>
                <a:spcPct val="95000"/>
              </a:lnSpc>
              <a:spcBef>
                <a:spcPct val="20000"/>
              </a:spcBef>
              <a:buFontTx/>
              <a:buAutoNum type="arabicPeriod"/>
            </a:pPr>
            <a:r>
              <a:rPr lang="en-US" altLang="en-US" sz="1000"/>
              <a:t>Main Hoist Line</a:t>
            </a:r>
          </a:p>
          <a:p>
            <a:pPr eaLnBrk="1" hangingPunct="1">
              <a:lnSpc>
                <a:spcPct val="95000"/>
              </a:lnSpc>
              <a:spcBef>
                <a:spcPct val="20000"/>
              </a:spcBef>
              <a:buFontTx/>
              <a:buAutoNum type="arabicPeriod"/>
            </a:pPr>
            <a:r>
              <a:rPr lang="en-US" altLang="en-US" sz="1000"/>
              <a:t>Main Lift Hook Blocks or Load Blocks</a:t>
            </a:r>
          </a:p>
          <a:p>
            <a:pPr eaLnBrk="1" hangingPunct="1">
              <a:lnSpc>
                <a:spcPct val="95000"/>
              </a:lnSpc>
              <a:spcBef>
                <a:spcPct val="20000"/>
              </a:spcBef>
              <a:buFontTx/>
              <a:buAutoNum type="arabicPeriod"/>
            </a:pPr>
            <a:r>
              <a:rPr lang="en-US" altLang="en-US" sz="1000"/>
              <a:t>Auxiliary Hoist or Whip</a:t>
            </a:r>
          </a:p>
          <a:p>
            <a:pPr eaLnBrk="1" hangingPunct="1">
              <a:lnSpc>
                <a:spcPct val="95000"/>
              </a:lnSpc>
              <a:spcBef>
                <a:spcPct val="20000"/>
              </a:spcBef>
              <a:buFontTx/>
              <a:buAutoNum type="arabicPeriod"/>
            </a:pPr>
            <a:r>
              <a:rPr lang="en-US" altLang="en-US" sz="1000"/>
              <a:t>Jib Hook</a:t>
            </a:r>
          </a:p>
          <a:p>
            <a:pPr eaLnBrk="1" hangingPunct="1">
              <a:lnSpc>
                <a:spcPct val="95000"/>
              </a:lnSpc>
              <a:spcBef>
                <a:spcPct val="20000"/>
              </a:spcBef>
              <a:buFontTx/>
              <a:buAutoNum type="arabicPeriod"/>
            </a:pPr>
            <a:r>
              <a:rPr lang="en-US" altLang="en-US" sz="1000"/>
              <a:t>Sling</a:t>
            </a:r>
          </a:p>
        </p:txBody>
      </p:sp>
      <p:sp>
        <p:nvSpPr>
          <p:cNvPr id="173122" name="Text Box 66">
            <a:extLst>
              <a:ext uri="{FF2B5EF4-FFF2-40B4-BE49-F238E27FC236}">
                <a16:creationId xmlns:a16="http://schemas.microsoft.com/office/drawing/2014/main" id="{DA2B9F1C-2F62-F6F3-DECB-D0EC672E7052}"/>
              </a:ext>
            </a:extLst>
          </p:cNvPr>
          <p:cNvSpPr txBox="1">
            <a:spLocks noChangeArrowheads="1"/>
          </p:cNvSpPr>
          <p:nvPr/>
        </p:nvSpPr>
        <p:spPr bwMode="auto">
          <a:xfrm>
            <a:off x="381000" y="1119188"/>
            <a:ext cx="3200400" cy="7302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t>Roustabouts need to become familiar with all of the parts of the crane.</a:t>
            </a:r>
          </a:p>
        </p:txBody>
      </p:sp>
      <p:sp>
        <p:nvSpPr>
          <p:cNvPr id="173123" name="Text Box 67">
            <a:extLst>
              <a:ext uri="{FF2B5EF4-FFF2-40B4-BE49-F238E27FC236}">
                <a16:creationId xmlns:a16="http://schemas.microsoft.com/office/drawing/2014/main" id="{96D17637-D44B-1347-9D9D-72683356A207}"/>
              </a:ext>
            </a:extLst>
          </p:cNvPr>
          <p:cNvSpPr txBox="1">
            <a:spLocks noChangeArrowheads="1"/>
          </p:cNvSpPr>
          <p:nvPr/>
        </p:nvSpPr>
        <p:spPr bwMode="auto">
          <a:xfrm>
            <a:off x="5867400" y="976313"/>
            <a:ext cx="3124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Pedestal Crane Assembly</a:t>
            </a:r>
          </a:p>
        </p:txBody>
      </p:sp>
      <p:sp>
        <p:nvSpPr>
          <p:cNvPr id="173124" name="Text Box 68">
            <a:extLst>
              <a:ext uri="{FF2B5EF4-FFF2-40B4-BE49-F238E27FC236}">
                <a16:creationId xmlns:a16="http://schemas.microsoft.com/office/drawing/2014/main" id="{53921F41-302F-C6B3-BA5A-0D2519019A20}"/>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CRANES</a:t>
            </a:r>
          </a:p>
        </p:txBody>
      </p:sp>
      <p:pic>
        <p:nvPicPr>
          <p:cNvPr id="173125" name="Picture 69">
            <a:extLst>
              <a:ext uri="{FF2B5EF4-FFF2-40B4-BE49-F238E27FC236}">
                <a16:creationId xmlns:a16="http://schemas.microsoft.com/office/drawing/2014/main" id="{F46101B3-02A0-4305-F31E-D341C6B00A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371600"/>
            <a:ext cx="1666875" cy="480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FADFEBD-0C61-3B20-07F3-3CE8EC82C3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3" name="Picture 2">
            <a:extLst>
              <a:ext uri="{FF2B5EF4-FFF2-40B4-BE49-F238E27FC236}">
                <a16:creationId xmlns:a16="http://schemas.microsoft.com/office/drawing/2014/main" id="{0F61A605-A26B-AC57-EDDD-21E12CFCB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5826" y="6206613"/>
            <a:ext cx="609600" cy="609600"/>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639B39-7FEE-B847-F0AE-53389CB40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5362" name="Text Box 2">
            <a:extLst>
              <a:ext uri="{FF2B5EF4-FFF2-40B4-BE49-F238E27FC236}">
                <a16:creationId xmlns:a16="http://schemas.microsoft.com/office/drawing/2014/main" id="{1F650344-4E12-3008-4832-07A59C13AB6C}"/>
              </a:ext>
            </a:extLst>
          </p:cNvPr>
          <p:cNvSpPr txBox="1">
            <a:spLocks noChangeArrowheads="1"/>
          </p:cNvSpPr>
          <p:nvPr/>
        </p:nvSpPr>
        <p:spPr bwMode="auto">
          <a:xfrm>
            <a:off x="0" y="109538"/>
            <a:ext cx="8953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BASIC DRILLING</a:t>
            </a:r>
          </a:p>
        </p:txBody>
      </p:sp>
      <p:pic>
        <p:nvPicPr>
          <p:cNvPr id="15363" name="Picture 3">
            <a:extLst>
              <a:ext uri="{FF2B5EF4-FFF2-40B4-BE49-F238E27FC236}">
                <a16:creationId xmlns:a16="http://schemas.microsoft.com/office/drawing/2014/main" id="{88FA62D8-2DA4-A437-F8CE-80535F059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124200"/>
            <a:ext cx="4384675"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a:extLst>
              <a:ext uri="{FF2B5EF4-FFF2-40B4-BE49-F238E27FC236}">
                <a16:creationId xmlns:a16="http://schemas.microsoft.com/office/drawing/2014/main" id="{CDB90F85-DE20-ABB1-3671-612ECAEBAC36}"/>
              </a:ext>
            </a:extLst>
          </p:cNvPr>
          <p:cNvSpPr txBox="1">
            <a:spLocks noChangeArrowheads="1"/>
          </p:cNvSpPr>
          <p:nvPr/>
        </p:nvSpPr>
        <p:spPr bwMode="auto">
          <a:xfrm>
            <a:off x="685800" y="5867400"/>
            <a:ext cx="3733800" cy="460375"/>
          </a:xfrm>
          <a:prstGeom prst="rect">
            <a:avLst/>
          </a:prstGeom>
          <a:solidFill>
            <a:srgbClr val="FFCC00"/>
          </a:solidFill>
          <a:ln w="31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Power System provides energy for all of the rig equipment used on a rig for drilling the well.</a:t>
            </a:r>
          </a:p>
        </p:txBody>
      </p:sp>
      <p:sp>
        <p:nvSpPr>
          <p:cNvPr id="15365" name="Rectangle 5">
            <a:extLst>
              <a:ext uri="{FF2B5EF4-FFF2-40B4-BE49-F238E27FC236}">
                <a16:creationId xmlns:a16="http://schemas.microsoft.com/office/drawing/2014/main" id="{72016498-BFAF-4489-A00A-0DD1F4E31535}"/>
              </a:ext>
            </a:extLst>
          </p:cNvPr>
          <p:cNvSpPr>
            <a:spLocks noGrp="1" noChangeArrowheads="1"/>
          </p:cNvSpPr>
          <p:nvPr>
            <p:ph type="body" idx="1"/>
          </p:nvPr>
        </p:nvSpPr>
        <p:spPr bwMode="auto">
          <a:xfrm>
            <a:off x="381000" y="838200"/>
            <a:ext cx="5181600" cy="2057400"/>
          </a:xfrm>
          <a:noFill/>
          <a:ln>
            <a:solidFill>
              <a:schemeClr val="tx1"/>
            </a:solidFill>
            <a:miter lim="800000"/>
            <a:headEnd/>
            <a:tailEnd/>
          </a:ln>
          <a:extLst>
            <a:ext uri="{909E8E84-426E-40DD-AFC4-6F175D3DCCD1}">
              <a14:hiddenFill xmlns:a14="http://schemas.microsoft.com/office/drawing/2010/main">
                <a:solidFill>
                  <a:srgbClr val="FFCC00"/>
                </a:solidFill>
              </a14:hiddenFill>
            </a:ext>
          </a:extLst>
        </p:spPr>
        <p:txBody>
          <a:bodyPr vert="horz" wrap="square" lIns="91440" tIns="45720" rIns="91440" bIns="45720" numCol="1" anchor="t" anchorCtr="0" compatLnSpc="1">
            <a:prstTxWarp prst="textNoShape">
              <a:avLst/>
            </a:prstTxWarp>
          </a:bodyPr>
          <a:lstStyle/>
          <a:p>
            <a:pPr eaLnBrk="1" hangingPunct="1">
              <a:lnSpc>
                <a:spcPct val="80000"/>
              </a:lnSpc>
              <a:buFontTx/>
              <a:buNone/>
            </a:pPr>
            <a:r>
              <a:rPr lang="en-US" altLang="en-US" sz="1400" b="1"/>
              <a:t>                                                 </a:t>
            </a:r>
          </a:p>
          <a:p>
            <a:pPr algn="ctr" eaLnBrk="1" hangingPunct="1">
              <a:lnSpc>
                <a:spcPct val="80000"/>
              </a:lnSpc>
              <a:buFontTx/>
              <a:buNone/>
            </a:pPr>
            <a:r>
              <a:rPr lang="en-US" altLang="en-US" sz="1600" b="1">
                <a:solidFill>
                  <a:srgbClr val="333399"/>
                </a:solidFill>
                <a:latin typeface="Arial Black" panose="020B0A04020102020204" pitchFamily="34" charset="0"/>
              </a:rPr>
              <a:t>POWER SYSTEMS</a:t>
            </a:r>
          </a:p>
          <a:p>
            <a:pPr eaLnBrk="1" hangingPunct="1">
              <a:lnSpc>
                <a:spcPct val="80000"/>
              </a:lnSpc>
              <a:buFontTx/>
              <a:buNone/>
            </a:pPr>
            <a:r>
              <a:rPr lang="en-US" altLang="en-US" sz="1400" b="1"/>
              <a:t>                                              </a:t>
            </a:r>
          </a:p>
          <a:p>
            <a:pPr eaLnBrk="1" hangingPunct="1">
              <a:lnSpc>
                <a:spcPct val="80000"/>
              </a:lnSpc>
            </a:pPr>
            <a:r>
              <a:rPr lang="en-US" altLang="en-US" sz="1400" b="1"/>
              <a:t>Electrical Transmission (Diesel Electric Rig) - Diesel engines, electric generator, control cabinet, electric motor sends power to rig parts</a:t>
            </a:r>
          </a:p>
          <a:p>
            <a:pPr eaLnBrk="1" hangingPunct="1">
              <a:lnSpc>
                <a:spcPct val="80000"/>
              </a:lnSpc>
            </a:pPr>
            <a:endParaRPr lang="en-US" altLang="en-US" sz="1400" b="1"/>
          </a:p>
          <a:p>
            <a:pPr eaLnBrk="1" hangingPunct="1">
              <a:lnSpc>
                <a:spcPct val="80000"/>
              </a:lnSpc>
            </a:pPr>
            <a:r>
              <a:rPr lang="en-US" altLang="en-US" sz="1400" b="1"/>
              <a:t>SCR (Silicone Controlled Rectifier) - converts AC current from generator to DC current to drive large components</a:t>
            </a:r>
          </a:p>
          <a:p>
            <a:pPr eaLnBrk="1" hangingPunct="1">
              <a:lnSpc>
                <a:spcPct val="80000"/>
              </a:lnSpc>
              <a:buFont typeface="Wingdings" panose="05000000000000000000" pitchFamily="2" charset="2"/>
              <a:buChar char="§"/>
            </a:pPr>
            <a:endParaRPr lang="en-US" altLang="en-US" sz="1400" b="1"/>
          </a:p>
        </p:txBody>
      </p:sp>
      <p:pic>
        <p:nvPicPr>
          <p:cNvPr id="15366" name="Picture 6">
            <a:extLst>
              <a:ext uri="{FF2B5EF4-FFF2-40B4-BE49-F238E27FC236}">
                <a16:creationId xmlns:a16="http://schemas.microsoft.com/office/drawing/2014/main" id="{4CF11FC2-0D2E-0FF3-AD00-A920D11582BA}"/>
              </a:ext>
            </a:extLst>
          </p:cNvPr>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4800600" y="3276600"/>
            <a:ext cx="4191000" cy="3143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7" name="Picture 7">
            <a:extLst>
              <a:ext uri="{FF2B5EF4-FFF2-40B4-BE49-F238E27FC236}">
                <a16:creationId xmlns:a16="http://schemas.microsoft.com/office/drawing/2014/main" id="{97933DF4-5293-1B31-A192-693066F38A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762000"/>
            <a:ext cx="2255838"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48533D2-876A-C78C-DE7A-B83D650AF913}"/>
              </a:ext>
            </a:extLst>
          </p:cNvPr>
          <p:cNvSpPr>
            <a:spLocks noGrp="1" noChangeArrowheads="1"/>
          </p:cNvSpPr>
          <p:nvPr>
            <p:ph type="body" sz="half" idx="1"/>
          </p:nvPr>
        </p:nvSpPr>
        <p:spPr bwMode="auto">
          <a:xfrm>
            <a:off x="471488" y="4038600"/>
            <a:ext cx="4633912" cy="2132013"/>
          </a:xfrm>
          <a:noFill/>
          <a:ln w="19050" algn="ctr">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400" b="1"/>
              <a:t>The Roustabouts assist in maintaining the crane.  Lubricating the wire lines, gears, boom, block sheaves, drums, and drive components with grease is done on a regular basis.  </a:t>
            </a:r>
          </a:p>
          <a:p>
            <a:pPr marL="0" indent="0" eaLnBrk="1" hangingPunct="1">
              <a:spcBef>
                <a:spcPct val="50000"/>
              </a:spcBef>
              <a:buFontTx/>
              <a:buNone/>
            </a:pPr>
            <a:r>
              <a:rPr lang="en-US" altLang="en-US" sz="1400" b="1"/>
              <a:t>Also, changing the oil, filters, filling the crane with diesel fuel, and cleaning and painting the crane are the main jobs the Roustabout will do.  Always look out for cracks or damaged wirelines and report them to the Crane Operator. </a:t>
            </a:r>
          </a:p>
        </p:txBody>
      </p:sp>
      <p:pic>
        <p:nvPicPr>
          <p:cNvPr id="175107" name="Picture 3">
            <a:extLst>
              <a:ext uri="{FF2B5EF4-FFF2-40B4-BE49-F238E27FC236}">
                <a16:creationId xmlns:a16="http://schemas.microsoft.com/office/drawing/2014/main" id="{C9F75F0B-231B-3D3A-DC86-62A9E4F853A2}"/>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4191000" cy="2859088"/>
          </a:xfrm>
          <a:solidFill>
            <a:srgbClr val="FFCC00"/>
          </a:solidFill>
          <a:ln>
            <a:solidFill>
              <a:schemeClr val="tx1"/>
            </a:solidFill>
            <a:miter lim="800000"/>
            <a:headEnd/>
            <a:tailEnd/>
          </a:ln>
        </p:spPr>
      </p:pic>
      <p:pic>
        <p:nvPicPr>
          <p:cNvPr id="175108" name="Picture 4">
            <a:extLst>
              <a:ext uri="{FF2B5EF4-FFF2-40B4-BE49-F238E27FC236}">
                <a16:creationId xmlns:a16="http://schemas.microsoft.com/office/drawing/2014/main" id="{5822DD64-29C6-4096-F3CD-E12C51B01B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4338" y="3124200"/>
            <a:ext cx="2708275" cy="3276600"/>
          </a:xfrm>
          <a:prstGeom prst="rect">
            <a:avLst/>
          </a:prstGeom>
          <a:solidFill>
            <a:srgbClr val="FFCC00"/>
          </a:solidFill>
          <a:ln w="9525">
            <a:solidFill>
              <a:schemeClr val="tx1"/>
            </a:solidFill>
            <a:miter lim="800000"/>
            <a:headEnd/>
            <a:tailEnd/>
          </a:ln>
        </p:spPr>
      </p:pic>
      <p:sp>
        <p:nvSpPr>
          <p:cNvPr id="175109" name="Rectangle 5">
            <a:extLst>
              <a:ext uri="{FF2B5EF4-FFF2-40B4-BE49-F238E27FC236}">
                <a16:creationId xmlns:a16="http://schemas.microsoft.com/office/drawing/2014/main" id="{D5E2C868-7D79-8C83-2EEA-9C9DC8692DEF}"/>
              </a:ext>
            </a:extLst>
          </p:cNvPr>
          <p:cNvSpPr>
            <a:spLocks noChangeArrowheads="1"/>
          </p:cNvSpPr>
          <p:nvPr/>
        </p:nvSpPr>
        <p:spPr bwMode="auto">
          <a:xfrm>
            <a:off x="4889500" y="927100"/>
            <a:ext cx="3810000" cy="2030413"/>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The photo below shows the Roustabouts helping with changing out the wire ropes for the crane.</a:t>
            </a:r>
          </a:p>
          <a:p>
            <a:pPr eaLnBrk="1" hangingPunct="1">
              <a:spcBef>
                <a:spcPct val="50000"/>
              </a:spcBef>
            </a:pPr>
            <a:r>
              <a:rPr lang="en-US" altLang="en-US" sz="1200" b="1"/>
              <a:t>Cranes are inspected before using them, on a monthly basis, quarterly basis and annually.</a:t>
            </a:r>
          </a:p>
          <a:p>
            <a:pPr eaLnBrk="1" hangingPunct="1">
              <a:spcBef>
                <a:spcPct val="50000"/>
              </a:spcBef>
            </a:pPr>
            <a:r>
              <a:rPr lang="en-US" altLang="en-US" sz="1200" b="1"/>
              <a:t>A preventative crane maintenance program is required for all cranes.</a:t>
            </a:r>
          </a:p>
          <a:p>
            <a:pPr eaLnBrk="1" hangingPunct="1">
              <a:spcBef>
                <a:spcPct val="50000"/>
              </a:spcBef>
            </a:pPr>
            <a:r>
              <a:rPr lang="en-US" altLang="en-US" sz="1200" b="1"/>
              <a:t>The Roustabouts will assist with the inspections and repairs.  All of these efforts will help to ensure a safe operation.</a:t>
            </a:r>
          </a:p>
        </p:txBody>
      </p:sp>
      <p:sp>
        <p:nvSpPr>
          <p:cNvPr id="175110" name="Text Box 6">
            <a:extLst>
              <a:ext uri="{FF2B5EF4-FFF2-40B4-BE49-F238E27FC236}">
                <a16:creationId xmlns:a16="http://schemas.microsoft.com/office/drawing/2014/main" id="{26F8C04B-DB4B-1AFA-E8DF-E8DC2A061734}"/>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CRANES</a:t>
            </a:r>
          </a:p>
        </p:txBody>
      </p:sp>
      <p:pic>
        <p:nvPicPr>
          <p:cNvPr id="2" name="Picture 1">
            <a:extLst>
              <a:ext uri="{FF2B5EF4-FFF2-40B4-BE49-F238E27FC236}">
                <a16:creationId xmlns:a16="http://schemas.microsoft.com/office/drawing/2014/main" id="{23EE26AF-6059-FF2E-BFED-1FE8EF5689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3" name="Picture 2">
            <a:extLst>
              <a:ext uri="{FF2B5EF4-FFF2-40B4-BE49-F238E27FC236}">
                <a16:creationId xmlns:a16="http://schemas.microsoft.com/office/drawing/2014/main" id="{79B5B908-8C39-CCA3-B129-BABD1D1BBA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14806"/>
            <a:ext cx="609600" cy="609600"/>
          </a:xfrm>
          <a:prstGeom prst="rect">
            <a:avLst/>
          </a:prstGeom>
        </p:spPr>
      </p:pic>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a:extLst>
              <a:ext uri="{FF2B5EF4-FFF2-40B4-BE49-F238E27FC236}">
                <a16:creationId xmlns:a16="http://schemas.microsoft.com/office/drawing/2014/main" id="{6125B3C0-6CCE-E7A7-9F2C-269EBCB02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762000"/>
            <a:ext cx="3048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7155" name="Rectangle 3">
            <a:extLst>
              <a:ext uri="{FF2B5EF4-FFF2-40B4-BE49-F238E27FC236}">
                <a16:creationId xmlns:a16="http://schemas.microsoft.com/office/drawing/2014/main" id="{2F7063FF-0B58-8261-9A61-7DB57490EA81}"/>
              </a:ext>
            </a:extLst>
          </p:cNvPr>
          <p:cNvSpPr>
            <a:spLocks noGrp="1" noChangeArrowheads="1"/>
          </p:cNvSpPr>
          <p:nvPr>
            <p:ph type="body" sz="half" idx="1"/>
          </p:nvPr>
        </p:nvSpPr>
        <p:spPr bwMode="auto">
          <a:xfrm>
            <a:off x="3657600" y="3103563"/>
            <a:ext cx="3468688" cy="3297237"/>
          </a:xfrm>
          <a:noFill/>
          <a:ln>
            <a:solidFill>
              <a:schemeClr val="tx1"/>
            </a:solidFill>
            <a:miter lim="800000"/>
            <a:headEnd/>
            <a:tailEnd/>
          </a:ln>
          <a:extLst>
            <a:ext uri="{909E8E84-426E-40DD-AFC4-6F175D3DCCD1}">
              <a14:hiddenFill xmlns:a14="http://schemas.microsoft.com/office/drawing/2010/main">
                <a:solidFill>
                  <a:srgbClr val="FFCC00"/>
                </a:solidFill>
              </a14:hiddenFill>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200" b="1"/>
              <a:t>Make sure to:</a:t>
            </a:r>
          </a:p>
          <a:p>
            <a:pPr marL="395288" lvl="1" indent="-280988" eaLnBrk="1" hangingPunct="1">
              <a:spcBef>
                <a:spcPct val="50000"/>
              </a:spcBef>
              <a:buFontTx/>
              <a:buAutoNum type="arabicPeriod"/>
            </a:pPr>
            <a:r>
              <a:rPr lang="en-US" altLang="en-US" sz="1200" b="1"/>
              <a:t>Concentrate on the task to be done.</a:t>
            </a:r>
          </a:p>
          <a:p>
            <a:pPr marL="395288" lvl="1" indent="-280988" eaLnBrk="1" hangingPunct="1">
              <a:spcBef>
                <a:spcPct val="0"/>
              </a:spcBef>
              <a:buFontTx/>
              <a:buAutoNum type="arabicPeriod"/>
            </a:pPr>
            <a:r>
              <a:rPr lang="en-US" altLang="en-US" sz="1200" b="1"/>
              <a:t>Use correct procedures.</a:t>
            </a:r>
          </a:p>
          <a:p>
            <a:pPr marL="395288" lvl="1" indent="-280988" eaLnBrk="1" hangingPunct="1">
              <a:spcBef>
                <a:spcPct val="0"/>
              </a:spcBef>
              <a:buFontTx/>
              <a:buAutoNum type="arabicPeriod"/>
            </a:pPr>
            <a:r>
              <a:rPr lang="en-US" altLang="en-US" sz="1200" b="1"/>
              <a:t>Slow down if the procedure is going to fast.</a:t>
            </a:r>
          </a:p>
          <a:p>
            <a:pPr marL="395288" lvl="1" indent="-280988" eaLnBrk="1" hangingPunct="1">
              <a:spcBef>
                <a:spcPct val="0"/>
              </a:spcBef>
              <a:buFontTx/>
              <a:buAutoNum type="arabicPeriod"/>
            </a:pPr>
            <a:r>
              <a:rPr lang="en-US" altLang="en-US" sz="1200" b="1"/>
              <a:t>Do not let unnecessary personnel in the lifting area.</a:t>
            </a:r>
          </a:p>
          <a:p>
            <a:pPr marL="395288" lvl="1" indent="-280988" eaLnBrk="1" hangingPunct="1">
              <a:spcBef>
                <a:spcPct val="0"/>
              </a:spcBef>
              <a:buFontTx/>
              <a:buAutoNum type="arabicPeriod"/>
            </a:pPr>
            <a:r>
              <a:rPr lang="en-US" altLang="en-US" sz="1200" b="1"/>
              <a:t>Always allow for a way to escape from tight places.</a:t>
            </a:r>
          </a:p>
          <a:p>
            <a:pPr marL="395288" lvl="1" indent="-280988" eaLnBrk="1" hangingPunct="1">
              <a:spcBef>
                <a:spcPct val="0"/>
              </a:spcBef>
              <a:buFontTx/>
              <a:buAutoNum type="arabicPeriod"/>
            </a:pPr>
            <a:r>
              <a:rPr lang="en-US" altLang="en-US" sz="1200" b="1"/>
              <a:t>Watch out for possible pinch point areas.</a:t>
            </a:r>
          </a:p>
          <a:p>
            <a:pPr marL="395288" lvl="1" indent="-280988" eaLnBrk="1" hangingPunct="1">
              <a:spcBef>
                <a:spcPct val="0"/>
              </a:spcBef>
              <a:buFontTx/>
              <a:buAutoNum type="arabicPeriod"/>
            </a:pPr>
            <a:r>
              <a:rPr lang="en-US" altLang="en-US" sz="1200" b="1"/>
              <a:t>No one is to walk or stand under any suspended load.  Personnel that are seen walking or standing beneath a load are to be warned immediately and asked to move from under the load.  This is part of the SMART Program.</a:t>
            </a:r>
          </a:p>
        </p:txBody>
      </p:sp>
      <p:sp>
        <p:nvSpPr>
          <p:cNvPr id="177156" name="Rectangle 4">
            <a:extLst>
              <a:ext uri="{FF2B5EF4-FFF2-40B4-BE49-F238E27FC236}">
                <a16:creationId xmlns:a16="http://schemas.microsoft.com/office/drawing/2014/main" id="{E6B50F7F-1970-48B2-7E96-9252780595D0}"/>
              </a:ext>
            </a:extLst>
          </p:cNvPr>
          <p:cNvSpPr>
            <a:spLocks noChangeArrowheads="1"/>
          </p:cNvSpPr>
          <p:nvPr/>
        </p:nvSpPr>
        <p:spPr bwMode="auto">
          <a:xfrm>
            <a:off x="190500" y="762000"/>
            <a:ext cx="5486400" cy="221932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0"/>
              </a:spcBef>
            </a:pPr>
            <a:r>
              <a:rPr lang="en-US" altLang="en-US" sz="1400" b="1"/>
              <a:t>When lifting a load, the taglines should be attached to each load and used by the Roustabouts to safely guide the load to where it is to be placed on the rig or on a boat.  The taglines allow the Roustabouts to stand near the load, but not under the load.  Taglines should be long enough for the Roustabout to be clear of the load.  There should be two taglines on opposing ends of the load for better control as shown in this photo.  The tagline is made up of manila or hemp rope and should not have knots in them as they can catch on to tight areas around the load.  </a:t>
            </a:r>
          </a:p>
        </p:txBody>
      </p:sp>
      <p:sp>
        <p:nvSpPr>
          <p:cNvPr id="177157" name="Text Box 5">
            <a:extLst>
              <a:ext uri="{FF2B5EF4-FFF2-40B4-BE49-F238E27FC236}">
                <a16:creationId xmlns:a16="http://schemas.microsoft.com/office/drawing/2014/main" id="{356264DD-B6FF-15C3-7264-1BF76B7F4AAB}"/>
              </a:ext>
            </a:extLst>
          </p:cNvPr>
          <p:cNvSpPr txBox="1">
            <a:spLocks noChangeArrowheads="1"/>
          </p:cNvSpPr>
          <p:nvPr/>
        </p:nvSpPr>
        <p:spPr bwMode="auto">
          <a:xfrm>
            <a:off x="381000" y="6019800"/>
            <a:ext cx="2895600" cy="3143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b="1"/>
              <a:t>Loading Pipe on Supply Boat</a:t>
            </a:r>
          </a:p>
        </p:txBody>
      </p:sp>
      <p:sp>
        <p:nvSpPr>
          <p:cNvPr id="177158" name="Text Box 6">
            <a:extLst>
              <a:ext uri="{FF2B5EF4-FFF2-40B4-BE49-F238E27FC236}">
                <a16:creationId xmlns:a16="http://schemas.microsoft.com/office/drawing/2014/main" id="{DF8648C5-BF05-F8F5-62CF-05B28E88430F}"/>
              </a:ext>
            </a:extLst>
          </p:cNvPr>
          <p:cNvSpPr txBox="1">
            <a:spLocks noChangeArrowheads="1"/>
          </p:cNvSpPr>
          <p:nvPr/>
        </p:nvSpPr>
        <p:spPr bwMode="auto">
          <a:xfrm>
            <a:off x="6019800" y="2667000"/>
            <a:ext cx="28194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HOOKING UP PIPE TO THE CRANE</a:t>
            </a:r>
          </a:p>
        </p:txBody>
      </p:sp>
      <p:sp>
        <p:nvSpPr>
          <p:cNvPr id="177159" name="Text Box 7">
            <a:extLst>
              <a:ext uri="{FF2B5EF4-FFF2-40B4-BE49-F238E27FC236}">
                <a16:creationId xmlns:a16="http://schemas.microsoft.com/office/drawing/2014/main" id="{72A67436-270B-2E1F-0A6F-3216F0044C58}"/>
              </a:ext>
            </a:extLst>
          </p:cNvPr>
          <p:cNvSpPr txBox="1">
            <a:spLocks noChangeArrowheads="1"/>
          </p:cNvSpPr>
          <p:nvPr/>
        </p:nvSpPr>
        <p:spPr bwMode="auto">
          <a:xfrm>
            <a:off x="7315200" y="5562600"/>
            <a:ext cx="15240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USING TAGLINE</a:t>
            </a:r>
          </a:p>
        </p:txBody>
      </p:sp>
      <p:sp>
        <p:nvSpPr>
          <p:cNvPr id="177160" name="Text Box 8">
            <a:extLst>
              <a:ext uri="{FF2B5EF4-FFF2-40B4-BE49-F238E27FC236}">
                <a16:creationId xmlns:a16="http://schemas.microsoft.com/office/drawing/2014/main" id="{F6252979-B976-7FBB-CB27-E18ABF657078}"/>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CRANES</a:t>
            </a:r>
          </a:p>
        </p:txBody>
      </p:sp>
      <p:pic>
        <p:nvPicPr>
          <p:cNvPr id="177161" name="Picture 9">
            <a:extLst>
              <a:ext uri="{FF2B5EF4-FFF2-40B4-BE49-F238E27FC236}">
                <a16:creationId xmlns:a16="http://schemas.microsoft.com/office/drawing/2014/main" id="{73047DED-7D9E-FB5A-3643-BFAA96B7BE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 y="3276600"/>
            <a:ext cx="3403600" cy="266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7162" name="Picture 10">
            <a:extLst>
              <a:ext uri="{FF2B5EF4-FFF2-40B4-BE49-F238E27FC236}">
                <a16:creationId xmlns:a16="http://schemas.microsoft.com/office/drawing/2014/main" id="{E9857F36-6DFA-E869-31F8-01F68C98F4D8}"/>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7245350" y="3505200"/>
            <a:ext cx="1819275"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6ABFAAC-A504-8098-62F1-FA407A687D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B9549E-B3D5-C6EC-699F-A83B4F92D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179202" name="Picture 2">
            <a:extLst>
              <a:ext uri="{FF2B5EF4-FFF2-40B4-BE49-F238E27FC236}">
                <a16:creationId xmlns:a16="http://schemas.microsoft.com/office/drawing/2014/main" id="{01338A50-D7AC-8352-8D14-C6222B479911}"/>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8172450" y="762000"/>
            <a:ext cx="895350" cy="571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9203" name="Rectangle 3">
            <a:extLst>
              <a:ext uri="{FF2B5EF4-FFF2-40B4-BE49-F238E27FC236}">
                <a16:creationId xmlns:a16="http://schemas.microsoft.com/office/drawing/2014/main" id="{EF5CE0BC-F651-AEF8-E4B0-6E7E374785DF}"/>
              </a:ext>
            </a:extLst>
          </p:cNvPr>
          <p:cNvSpPr>
            <a:spLocks noGrp="1" noChangeArrowheads="1"/>
          </p:cNvSpPr>
          <p:nvPr>
            <p:ph type="body" sz="half" idx="1"/>
          </p:nvPr>
        </p:nvSpPr>
        <p:spPr bwMode="auto">
          <a:xfrm>
            <a:off x="215900" y="876300"/>
            <a:ext cx="4089400" cy="5368925"/>
          </a:xfrm>
          <a:noFill/>
          <a:ln w="19050" algn="ctr">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000" b="1"/>
              <a:t>There are several main factors to consider when safely lifting a load.  They are:  size, weight, and center of gravity of the load; the number of legs and the angle the sling makes with the horizontal line; the rated capacity of the sling; and the history of the care and use of the sling.</a:t>
            </a:r>
          </a:p>
          <a:p>
            <a:pPr marL="0" indent="0" eaLnBrk="1" hangingPunct="1">
              <a:spcBef>
                <a:spcPct val="50000"/>
              </a:spcBef>
              <a:buFontTx/>
              <a:buNone/>
            </a:pPr>
            <a:r>
              <a:rPr lang="en-US" altLang="en-US" sz="1000" b="1"/>
              <a:t>After the sling has been attached to the crane, the crane hook must be put directly over the load to keep it level.  There are several types of crane hooks that can be used.  They usually come with the size, rated capacity and are equipped with latches.  Make sure the hook, not the latch, supports the load as the load on the hook needs to be seated in the bowl of the hook.  The latch keeps the sling from coming out of the hook.  It is not advisable to lift a load and drag it as it will cause damage to the load and sling and possibly cause an accident.</a:t>
            </a:r>
          </a:p>
          <a:p>
            <a:pPr marL="0" indent="0" eaLnBrk="1" hangingPunct="1">
              <a:spcBef>
                <a:spcPct val="50000"/>
              </a:spcBef>
              <a:buFontTx/>
              <a:buNone/>
            </a:pPr>
            <a:r>
              <a:rPr lang="en-US" altLang="en-US" sz="1000" b="1"/>
              <a:t>Before making a lift, check to make sure the sling is properly secured around the load and that the load is free to be moved.  The load is then lifted up a few feet by the Crane Operator slowly, not fast as this will cause shock loading that could damage the load or slings.  Lifting the load a few feet allows the crew to check the load for balance and the load is clear.  The crew is to be clear of the load when it is lifted.  No one is allowed to ride a load. The Crane Operator will keep his eyes on the load at all times along with a signalman, who controls the load.  Never allow more than one person to control a load or give signals as this could cause confusion.  The load is never raised higher than it needs to be nor is it left suspended longer than needed. </a:t>
            </a:r>
          </a:p>
          <a:p>
            <a:pPr marL="0" indent="0" eaLnBrk="1" hangingPunct="1">
              <a:spcBef>
                <a:spcPct val="50000"/>
              </a:spcBef>
              <a:buFontTx/>
              <a:buNone/>
            </a:pPr>
            <a:r>
              <a:rPr lang="en-US" altLang="en-US" sz="1000" b="1"/>
              <a:t>Once the load has been completed, clean the sling, check it for damage, and store it in a clean, dry place.  It is best to hang the slings on a rack or wall.  Remember that damaged slings cannot lift as much weight as new or older, well-cared for slings.  Proper and safe use and storage of slings will increase the service life.</a:t>
            </a:r>
          </a:p>
        </p:txBody>
      </p:sp>
      <p:sp>
        <p:nvSpPr>
          <p:cNvPr id="179204" name="Text Box 4">
            <a:extLst>
              <a:ext uri="{FF2B5EF4-FFF2-40B4-BE49-F238E27FC236}">
                <a16:creationId xmlns:a16="http://schemas.microsoft.com/office/drawing/2014/main" id="{0711C341-4F90-52C7-1593-3893596B0BDE}"/>
              </a:ext>
            </a:extLst>
          </p:cNvPr>
          <p:cNvSpPr txBox="1">
            <a:spLocks noChangeArrowheads="1"/>
          </p:cNvSpPr>
          <p:nvPr/>
        </p:nvSpPr>
        <p:spPr bwMode="auto">
          <a:xfrm>
            <a:off x="7924800" y="6130925"/>
            <a:ext cx="12192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b="1"/>
              <a:t>LIFTING A LOAD WITH THE  CRANE</a:t>
            </a:r>
          </a:p>
        </p:txBody>
      </p:sp>
      <p:sp>
        <p:nvSpPr>
          <p:cNvPr id="179205" name="Text Box 5">
            <a:extLst>
              <a:ext uri="{FF2B5EF4-FFF2-40B4-BE49-F238E27FC236}">
                <a16:creationId xmlns:a16="http://schemas.microsoft.com/office/drawing/2014/main" id="{BAFD5823-18F7-E2AF-BD68-1EE08AF69EA5}"/>
              </a:ext>
            </a:extLst>
          </p:cNvPr>
          <p:cNvSpPr txBox="1">
            <a:spLocks noChangeArrowheads="1"/>
          </p:cNvSpPr>
          <p:nvPr/>
        </p:nvSpPr>
        <p:spPr bwMode="auto">
          <a:xfrm>
            <a:off x="4419600" y="5461000"/>
            <a:ext cx="2667000" cy="863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0"/>
              </a:spcBef>
            </a:pPr>
            <a:r>
              <a:rPr lang="en-US" altLang="en-US" sz="1000" b="1"/>
              <a:t>Hooks are to be inspected before using to see if any cracks, nicks, or cuts are seen.  Look for any trouble with the latch, any wear in the bowl of the hook or a bend in the hook.</a:t>
            </a:r>
          </a:p>
        </p:txBody>
      </p:sp>
      <p:pic>
        <p:nvPicPr>
          <p:cNvPr id="179206" name="Picture 6">
            <a:extLst>
              <a:ext uri="{FF2B5EF4-FFF2-40B4-BE49-F238E27FC236}">
                <a16:creationId xmlns:a16="http://schemas.microsoft.com/office/drawing/2014/main" id="{8538B946-46BA-1ECF-92E3-6B4535CEDB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843213"/>
            <a:ext cx="2463800" cy="2362200"/>
          </a:xfrm>
          <a:prstGeom prst="rect">
            <a:avLst/>
          </a:prstGeom>
          <a:solidFill>
            <a:srgbClr val="FFCC00"/>
          </a:solidFill>
          <a:ln w="9525">
            <a:solidFill>
              <a:schemeClr val="tx1"/>
            </a:solidFill>
            <a:miter lim="800000"/>
            <a:headEnd/>
            <a:tailEnd/>
          </a:ln>
        </p:spPr>
      </p:pic>
      <p:sp>
        <p:nvSpPr>
          <p:cNvPr id="179207" name="Text Box 7">
            <a:extLst>
              <a:ext uri="{FF2B5EF4-FFF2-40B4-BE49-F238E27FC236}">
                <a16:creationId xmlns:a16="http://schemas.microsoft.com/office/drawing/2014/main" id="{696031C5-4D95-7782-5463-B98ED3D9FA97}"/>
              </a:ext>
            </a:extLst>
          </p:cNvPr>
          <p:cNvSpPr txBox="1">
            <a:spLocks noChangeArrowheads="1"/>
          </p:cNvSpPr>
          <p:nvPr/>
        </p:nvSpPr>
        <p:spPr bwMode="auto">
          <a:xfrm>
            <a:off x="5575300" y="3006725"/>
            <a:ext cx="517525"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BOWL</a:t>
            </a:r>
          </a:p>
        </p:txBody>
      </p:sp>
      <p:sp>
        <p:nvSpPr>
          <p:cNvPr id="179208" name="Line 8">
            <a:extLst>
              <a:ext uri="{FF2B5EF4-FFF2-40B4-BE49-F238E27FC236}">
                <a16:creationId xmlns:a16="http://schemas.microsoft.com/office/drawing/2014/main" id="{CD56B026-A5D0-6795-BEE7-419F130FBEFF}"/>
              </a:ext>
            </a:extLst>
          </p:cNvPr>
          <p:cNvSpPr>
            <a:spLocks noChangeShapeType="1"/>
          </p:cNvSpPr>
          <p:nvPr/>
        </p:nvSpPr>
        <p:spPr bwMode="auto">
          <a:xfrm>
            <a:off x="5854700" y="3198813"/>
            <a:ext cx="430213" cy="457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9209" name="Text Box 9">
            <a:extLst>
              <a:ext uri="{FF2B5EF4-FFF2-40B4-BE49-F238E27FC236}">
                <a16:creationId xmlns:a16="http://schemas.microsoft.com/office/drawing/2014/main" id="{B782E2B9-2C1E-8D81-77D6-FA7832BD260A}"/>
              </a:ext>
            </a:extLst>
          </p:cNvPr>
          <p:cNvSpPr txBox="1">
            <a:spLocks noChangeArrowheads="1"/>
          </p:cNvSpPr>
          <p:nvPr/>
        </p:nvSpPr>
        <p:spPr bwMode="auto">
          <a:xfrm>
            <a:off x="4940300" y="3005138"/>
            <a:ext cx="5461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LATCH</a:t>
            </a:r>
          </a:p>
        </p:txBody>
      </p:sp>
      <p:sp>
        <p:nvSpPr>
          <p:cNvPr id="179210" name="Line 10">
            <a:extLst>
              <a:ext uri="{FF2B5EF4-FFF2-40B4-BE49-F238E27FC236}">
                <a16:creationId xmlns:a16="http://schemas.microsoft.com/office/drawing/2014/main" id="{79E7B3C7-A39D-09BB-25EB-C409320E7A10}"/>
              </a:ext>
            </a:extLst>
          </p:cNvPr>
          <p:cNvSpPr>
            <a:spLocks noChangeShapeType="1"/>
          </p:cNvSpPr>
          <p:nvPr/>
        </p:nvSpPr>
        <p:spPr bwMode="auto">
          <a:xfrm flipH="1">
            <a:off x="4876800" y="3224213"/>
            <a:ext cx="344488" cy="76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79211" name="Text Box 11">
            <a:extLst>
              <a:ext uri="{FF2B5EF4-FFF2-40B4-BE49-F238E27FC236}">
                <a16:creationId xmlns:a16="http://schemas.microsoft.com/office/drawing/2014/main" id="{4DA87BB6-5F6C-C0C3-6DA5-2CFE27CD44F6}"/>
              </a:ext>
            </a:extLst>
          </p:cNvPr>
          <p:cNvSpPr txBox="1">
            <a:spLocks noChangeArrowheads="1"/>
          </p:cNvSpPr>
          <p:nvPr/>
        </p:nvSpPr>
        <p:spPr bwMode="auto">
          <a:xfrm>
            <a:off x="5130800" y="5064125"/>
            <a:ext cx="776288"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SORTING HOOK</a:t>
            </a:r>
          </a:p>
        </p:txBody>
      </p:sp>
      <p:sp>
        <p:nvSpPr>
          <p:cNvPr id="179212" name="Text Box 12">
            <a:extLst>
              <a:ext uri="{FF2B5EF4-FFF2-40B4-BE49-F238E27FC236}">
                <a16:creationId xmlns:a16="http://schemas.microsoft.com/office/drawing/2014/main" id="{F7C31284-A654-D414-5929-A16406FC9159}"/>
              </a:ext>
            </a:extLst>
          </p:cNvPr>
          <p:cNvSpPr txBox="1">
            <a:spLocks noChangeArrowheads="1"/>
          </p:cNvSpPr>
          <p:nvPr/>
        </p:nvSpPr>
        <p:spPr bwMode="auto">
          <a:xfrm>
            <a:off x="4495800" y="5053013"/>
            <a:ext cx="60325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GRAB HOOK</a:t>
            </a:r>
          </a:p>
        </p:txBody>
      </p:sp>
      <p:sp>
        <p:nvSpPr>
          <p:cNvPr id="179213" name="Text Box 13">
            <a:extLst>
              <a:ext uri="{FF2B5EF4-FFF2-40B4-BE49-F238E27FC236}">
                <a16:creationId xmlns:a16="http://schemas.microsoft.com/office/drawing/2014/main" id="{9E40AE58-9E7D-4486-23D4-4361792F1D7A}"/>
              </a:ext>
            </a:extLst>
          </p:cNvPr>
          <p:cNvSpPr txBox="1">
            <a:spLocks noChangeArrowheads="1"/>
          </p:cNvSpPr>
          <p:nvPr/>
        </p:nvSpPr>
        <p:spPr bwMode="auto">
          <a:xfrm>
            <a:off x="5891213" y="5064125"/>
            <a:ext cx="906462"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SLIDING CHOKER</a:t>
            </a:r>
          </a:p>
        </p:txBody>
      </p:sp>
      <p:sp>
        <p:nvSpPr>
          <p:cNvPr id="179214" name="Text Box 14">
            <a:extLst>
              <a:ext uri="{FF2B5EF4-FFF2-40B4-BE49-F238E27FC236}">
                <a16:creationId xmlns:a16="http://schemas.microsoft.com/office/drawing/2014/main" id="{4548A6E8-9D1C-0C7A-BAAE-66CAA7351162}"/>
              </a:ext>
            </a:extLst>
          </p:cNvPr>
          <p:cNvSpPr txBox="1">
            <a:spLocks noChangeArrowheads="1"/>
          </p:cNvSpPr>
          <p:nvPr/>
        </p:nvSpPr>
        <p:spPr bwMode="auto">
          <a:xfrm>
            <a:off x="5257800" y="3933825"/>
            <a:ext cx="631825"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SHANK HOOK</a:t>
            </a:r>
          </a:p>
        </p:txBody>
      </p:sp>
      <p:sp>
        <p:nvSpPr>
          <p:cNvPr id="179215" name="Text Box 15">
            <a:extLst>
              <a:ext uri="{FF2B5EF4-FFF2-40B4-BE49-F238E27FC236}">
                <a16:creationId xmlns:a16="http://schemas.microsoft.com/office/drawing/2014/main" id="{9C44FF8C-1578-313F-3C68-19E2E914D2EB}"/>
              </a:ext>
            </a:extLst>
          </p:cNvPr>
          <p:cNvSpPr txBox="1">
            <a:spLocks noChangeArrowheads="1"/>
          </p:cNvSpPr>
          <p:nvPr/>
        </p:nvSpPr>
        <p:spPr bwMode="auto">
          <a:xfrm>
            <a:off x="4572000" y="3922713"/>
            <a:ext cx="60325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EYE HOOK</a:t>
            </a:r>
          </a:p>
        </p:txBody>
      </p:sp>
      <p:sp>
        <p:nvSpPr>
          <p:cNvPr id="179216" name="Text Box 16">
            <a:extLst>
              <a:ext uri="{FF2B5EF4-FFF2-40B4-BE49-F238E27FC236}">
                <a16:creationId xmlns:a16="http://schemas.microsoft.com/office/drawing/2014/main" id="{B64EB511-9392-D5CF-4CBD-51B126C66CFC}"/>
              </a:ext>
            </a:extLst>
          </p:cNvPr>
          <p:cNvSpPr txBox="1">
            <a:spLocks noChangeArrowheads="1"/>
          </p:cNvSpPr>
          <p:nvPr/>
        </p:nvSpPr>
        <p:spPr bwMode="auto">
          <a:xfrm>
            <a:off x="5916613" y="3933825"/>
            <a:ext cx="712787"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CLEVIS CHOKER</a:t>
            </a:r>
          </a:p>
        </p:txBody>
      </p:sp>
      <p:sp>
        <p:nvSpPr>
          <p:cNvPr id="179217" name="Text Box 17">
            <a:extLst>
              <a:ext uri="{FF2B5EF4-FFF2-40B4-BE49-F238E27FC236}">
                <a16:creationId xmlns:a16="http://schemas.microsoft.com/office/drawing/2014/main" id="{F1B4CFD2-E54E-A413-96AA-32405E38FE6D}"/>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CRANES</a:t>
            </a:r>
          </a:p>
        </p:txBody>
      </p:sp>
      <p:pic>
        <p:nvPicPr>
          <p:cNvPr id="179218" name="Picture 18">
            <a:extLst>
              <a:ext uri="{FF2B5EF4-FFF2-40B4-BE49-F238E27FC236}">
                <a16:creationId xmlns:a16="http://schemas.microsoft.com/office/drawing/2014/main" id="{1ABB2237-02CD-442A-317E-050D4993FA0F}"/>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4572000" y="742950"/>
            <a:ext cx="2667000" cy="200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9219" name="Picture 19">
            <a:extLst>
              <a:ext uri="{FF2B5EF4-FFF2-40B4-BE49-F238E27FC236}">
                <a16:creationId xmlns:a16="http://schemas.microsoft.com/office/drawing/2014/main" id="{350B91B3-ED79-24BE-0C83-95C1E8EC3E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971800"/>
            <a:ext cx="1258888"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9220" name="Line 20">
            <a:extLst>
              <a:ext uri="{FF2B5EF4-FFF2-40B4-BE49-F238E27FC236}">
                <a16:creationId xmlns:a16="http://schemas.microsoft.com/office/drawing/2014/main" id="{740ABADC-CA11-FD96-EE61-98530771EECA}"/>
              </a:ext>
            </a:extLst>
          </p:cNvPr>
          <p:cNvSpPr>
            <a:spLocks noChangeShapeType="1"/>
          </p:cNvSpPr>
          <p:nvPr/>
        </p:nvSpPr>
        <p:spPr bwMode="auto">
          <a:xfrm flipV="1">
            <a:off x="6477000" y="1219200"/>
            <a:ext cx="304800" cy="18288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a:extLst>
              <a:ext uri="{FF2B5EF4-FFF2-40B4-BE49-F238E27FC236}">
                <a16:creationId xmlns:a16="http://schemas.microsoft.com/office/drawing/2014/main" id="{9ED3A8A9-DDB8-D4E2-D221-2C9E94949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371600"/>
            <a:ext cx="2324100" cy="1743075"/>
          </a:xfrm>
          <a:prstGeom prst="rect">
            <a:avLst/>
          </a:prstGeom>
          <a:solidFill>
            <a:srgbClr val="FFCC00"/>
          </a:solidFill>
          <a:ln w="9525">
            <a:solidFill>
              <a:schemeClr val="tx1"/>
            </a:solidFill>
            <a:miter lim="800000"/>
            <a:headEnd/>
            <a:tailEnd/>
          </a:ln>
        </p:spPr>
      </p:pic>
      <p:pic>
        <p:nvPicPr>
          <p:cNvPr id="180227" name="Picture 3">
            <a:extLst>
              <a:ext uri="{FF2B5EF4-FFF2-40B4-BE49-F238E27FC236}">
                <a16:creationId xmlns:a16="http://schemas.microsoft.com/office/drawing/2014/main" id="{5A58C713-7D94-58BF-83DB-4674A4E70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1295400"/>
            <a:ext cx="2400300" cy="1800225"/>
          </a:xfrm>
          <a:prstGeom prst="rect">
            <a:avLst/>
          </a:prstGeom>
          <a:solidFill>
            <a:srgbClr val="FFCC00"/>
          </a:solidFill>
          <a:ln w="9525">
            <a:solidFill>
              <a:schemeClr val="tx1"/>
            </a:solidFill>
            <a:miter lim="800000"/>
            <a:headEnd/>
            <a:tailEnd/>
          </a:ln>
        </p:spPr>
      </p:pic>
      <p:pic>
        <p:nvPicPr>
          <p:cNvPr id="180228" name="Picture 4">
            <a:extLst>
              <a:ext uri="{FF2B5EF4-FFF2-40B4-BE49-F238E27FC236}">
                <a16:creationId xmlns:a16="http://schemas.microsoft.com/office/drawing/2014/main" id="{EE017E7C-BB63-7C07-93B7-83E8AACDEC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295400"/>
            <a:ext cx="2247900" cy="1685925"/>
          </a:xfrm>
          <a:prstGeom prst="rect">
            <a:avLst/>
          </a:prstGeom>
          <a:solidFill>
            <a:srgbClr val="FFCC00"/>
          </a:solidFill>
          <a:ln w="9525">
            <a:solidFill>
              <a:schemeClr val="tx1"/>
            </a:solidFill>
            <a:miter lim="800000"/>
            <a:headEnd/>
            <a:tailEnd/>
          </a:ln>
        </p:spPr>
      </p:pic>
      <p:sp>
        <p:nvSpPr>
          <p:cNvPr id="180229" name="Text Box 5">
            <a:extLst>
              <a:ext uri="{FF2B5EF4-FFF2-40B4-BE49-F238E27FC236}">
                <a16:creationId xmlns:a16="http://schemas.microsoft.com/office/drawing/2014/main" id="{A087D5E8-5D24-8EC2-DAB4-B90774AD8934}"/>
              </a:ext>
            </a:extLst>
          </p:cNvPr>
          <p:cNvSpPr txBox="1">
            <a:spLocks noChangeArrowheads="1"/>
          </p:cNvSpPr>
          <p:nvPr/>
        </p:nvSpPr>
        <p:spPr bwMode="auto">
          <a:xfrm>
            <a:off x="6610350" y="2590800"/>
            <a:ext cx="18288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SQUARE KNOT</a:t>
            </a:r>
          </a:p>
        </p:txBody>
      </p:sp>
      <p:pic>
        <p:nvPicPr>
          <p:cNvPr id="180230" name="Picture 6">
            <a:extLst>
              <a:ext uri="{FF2B5EF4-FFF2-40B4-BE49-F238E27FC236}">
                <a16:creationId xmlns:a16="http://schemas.microsoft.com/office/drawing/2014/main" id="{9B09F2B4-EE2C-CACA-1028-1CBA715DA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419600"/>
            <a:ext cx="1905000" cy="1654175"/>
          </a:xfrm>
          <a:prstGeom prst="rect">
            <a:avLst/>
          </a:prstGeom>
          <a:solidFill>
            <a:srgbClr val="FFCC00"/>
          </a:solidFill>
          <a:ln w="9525">
            <a:solidFill>
              <a:schemeClr val="tx1"/>
            </a:solidFill>
            <a:miter lim="800000"/>
            <a:headEnd/>
            <a:tailEnd/>
          </a:ln>
        </p:spPr>
      </p:pic>
      <p:pic>
        <p:nvPicPr>
          <p:cNvPr id="180231" name="Picture 7">
            <a:extLst>
              <a:ext uri="{FF2B5EF4-FFF2-40B4-BE49-F238E27FC236}">
                <a16:creationId xmlns:a16="http://schemas.microsoft.com/office/drawing/2014/main" id="{57B6A95A-EB7F-F1FF-BCB0-87394122D58C}"/>
              </a:ext>
            </a:extLst>
          </p:cNvPr>
          <p:cNvPicPr>
            <a:picLocks noChangeAspect="1" noChangeArrowheads="1"/>
          </p:cNvPicPr>
          <p:nvPr/>
        </p:nvPicPr>
        <p:blipFill>
          <a:blip r:embed="rId6">
            <a:lum bright="30000"/>
            <a:extLst>
              <a:ext uri="{28A0092B-C50C-407E-A947-70E740481C1C}">
                <a14:useLocalDpi xmlns:a14="http://schemas.microsoft.com/office/drawing/2010/main" val="0"/>
              </a:ext>
            </a:extLst>
          </a:blip>
          <a:srcRect/>
          <a:stretch>
            <a:fillRect/>
          </a:stretch>
        </p:blipFill>
        <p:spPr bwMode="auto">
          <a:xfrm>
            <a:off x="5029200" y="3581400"/>
            <a:ext cx="1752600" cy="1314450"/>
          </a:xfrm>
          <a:prstGeom prst="rect">
            <a:avLst/>
          </a:prstGeom>
          <a:solidFill>
            <a:srgbClr val="FFCC00"/>
          </a:solidFill>
          <a:ln w="9525">
            <a:solidFill>
              <a:schemeClr val="tx1"/>
            </a:solidFill>
            <a:miter lim="800000"/>
            <a:headEnd/>
            <a:tailEnd/>
          </a:ln>
        </p:spPr>
      </p:pic>
      <p:sp>
        <p:nvSpPr>
          <p:cNvPr id="180232" name="Text Box 8">
            <a:extLst>
              <a:ext uri="{FF2B5EF4-FFF2-40B4-BE49-F238E27FC236}">
                <a16:creationId xmlns:a16="http://schemas.microsoft.com/office/drawing/2014/main" id="{5716C174-9D04-4D81-7B0A-BD747D0FEE07}"/>
              </a:ext>
            </a:extLst>
          </p:cNvPr>
          <p:cNvSpPr txBox="1">
            <a:spLocks noChangeArrowheads="1"/>
          </p:cNvSpPr>
          <p:nvPr/>
        </p:nvSpPr>
        <p:spPr bwMode="auto">
          <a:xfrm>
            <a:off x="6934200" y="4038600"/>
            <a:ext cx="18288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SQUARE KNOT</a:t>
            </a:r>
          </a:p>
        </p:txBody>
      </p:sp>
      <p:pic>
        <p:nvPicPr>
          <p:cNvPr id="180233" name="Picture 9">
            <a:extLst>
              <a:ext uri="{FF2B5EF4-FFF2-40B4-BE49-F238E27FC236}">
                <a16:creationId xmlns:a16="http://schemas.microsoft.com/office/drawing/2014/main" id="{50A65645-F05A-B9E9-3A6E-4D73607CAD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3048000"/>
            <a:ext cx="1828800" cy="911225"/>
          </a:xfrm>
          <a:prstGeom prst="rect">
            <a:avLst/>
          </a:prstGeom>
          <a:solidFill>
            <a:srgbClr val="FFCC00"/>
          </a:solidFill>
          <a:ln w="9525">
            <a:solidFill>
              <a:schemeClr val="tx1"/>
            </a:solidFill>
            <a:miter lim="800000"/>
            <a:headEnd/>
            <a:tailEnd/>
          </a:ln>
        </p:spPr>
      </p:pic>
      <p:sp>
        <p:nvSpPr>
          <p:cNvPr id="180234" name="Text Box 10">
            <a:extLst>
              <a:ext uri="{FF2B5EF4-FFF2-40B4-BE49-F238E27FC236}">
                <a16:creationId xmlns:a16="http://schemas.microsoft.com/office/drawing/2014/main" id="{0139D69C-FFCC-4871-F82E-BA5D6F652609}"/>
              </a:ext>
            </a:extLst>
          </p:cNvPr>
          <p:cNvSpPr txBox="1">
            <a:spLocks noChangeArrowheads="1"/>
          </p:cNvSpPr>
          <p:nvPr/>
        </p:nvSpPr>
        <p:spPr bwMode="auto">
          <a:xfrm>
            <a:off x="1676400" y="762000"/>
            <a:ext cx="5715000" cy="4572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3333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0"/>
              </a:spcBef>
            </a:pPr>
            <a:r>
              <a:rPr lang="en-US" altLang="en-US" sz="1200" b="1"/>
              <a:t>The Roustabout will be taught to tie several types of knots that can come in handy when handling loads.  Examples of the knots are shown below.</a:t>
            </a:r>
          </a:p>
        </p:txBody>
      </p:sp>
      <p:sp>
        <p:nvSpPr>
          <p:cNvPr id="180235" name="Text Box 11">
            <a:extLst>
              <a:ext uri="{FF2B5EF4-FFF2-40B4-BE49-F238E27FC236}">
                <a16:creationId xmlns:a16="http://schemas.microsoft.com/office/drawing/2014/main" id="{62D4728A-34F6-D63C-B4BD-F8C46DF7D442}"/>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CRANES</a:t>
            </a:r>
          </a:p>
        </p:txBody>
      </p:sp>
      <p:sp>
        <p:nvSpPr>
          <p:cNvPr id="180236" name="Text Box 12">
            <a:extLst>
              <a:ext uri="{FF2B5EF4-FFF2-40B4-BE49-F238E27FC236}">
                <a16:creationId xmlns:a16="http://schemas.microsoft.com/office/drawing/2014/main" id="{B1D738ED-02DD-3AFC-CB52-9BED7A68F7B3}"/>
              </a:ext>
            </a:extLst>
          </p:cNvPr>
          <p:cNvSpPr txBox="1">
            <a:spLocks noChangeArrowheads="1"/>
          </p:cNvSpPr>
          <p:nvPr/>
        </p:nvSpPr>
        <p:spPr bwMode="auto">
          <a:xfrm>
            <a:off x="685800" y="2743200"/>
            <a:ext cx="12192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BOWLINE</a:t>
            </a:r>
          </a:p>
        </p:txBody>
      </p:sp>
      <p:sp>
        <p:nvSpPr>
          <p:cNvPr id="180237" name="Text Box 13">
            <a:extLst>
              <a:ext uri="{FF2B5EF4-FFF2-40B4-BE49-F238E27FC236}">
                <a16:creationId xmlns:a16="http://schemas.microsoft.com/office/drawing/2014/main" id="{2B173DDC-D920-9E68-0DEB-5F1A9D207E03}"/>
              </a:ext>
            </a:extLst>
          </p:cNvPr>
          <p:cNvSpPr txBox="1">
            <a:spLocks noChangeArrowheads="1"/>
          </p:cNvSpPr>
          <p:nvPr/>
        </p:nvSpPr>
        <p:spPr bwMode="auto">
          <a:xfrm>
            <a:off x="3733800" y="2743200"/>
            <a:ext cx="20574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CLOVE HITCH</a:t>
            </a:r>
          </a:p>
        </p:txBody>
      </p:sp>
      <p:sp>
        <p:nvSpPr>
          <p:cNvPr id="180238" name="Text Box 14">
            <a:extLst>
              <a:ext uri="{FF2B5EF4-FFF2-40B4-BE49-F238E27FC236}">
                <a16:creationId xmlns:a16="http://schemas.microsoft.com/office/drawing/2014/main" id="{6C40B1A4-58AC-E60E-89D8-0281C71A2A9E}"/>
              </a:ext>
            </a:extLst>
          </p:cNvPr>
          <p:cNvSpPr txBox="1">
            <a:spLocks noChangeArrowheads="1"/>
          </p:cNvSpPr>
          <p:nvPr/>
        </p:nvSpPr>
        <p:spPr bwMode="auto">
          <a:xfrm>
            <a:off x="6858000" y="5943600"/>
            <a:ext cx="19050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DOUBLE HALF HITCH</a:t>
            </a:r>
          </a:p>
        </p:txBody>
      </p:sp>
      <p:sp>
        <p:nvSpPr>
          <p:cNvPr id="180239" name="Text Box 15">
            <a:extLst>
              <a:ext uri="{FF2B5EF4-FFF2-40B4-BE49-F238E27FC236}">
                <a16:creationId xmlns:a16="http://schemas.microsoft.com/office/drawing/2014/main" id="{0BAE7876-AB3E-AD6B-C428-59874305CA67}"/>
              </a:ext>
            </a:extLst>
          </p:cNvPr>
          <p:cNvSpPr txBox="1">
            <a:spLocks noChangeArrowheads="1"/>
          </p:cNvSpPr>
          <p:nvPr/>
        </p:nvSpPr>
        <p:spPr bwMode="auto">
          <a:xfrm>
            <a:off x="5029200" y="4668838"/>
            <a:ext cx="17526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MONKEY FIST</a:t>
            </a:r>
          </a:p>
        </p:txBody>
      </p:sp>
      <p:pic>
        <p:nvPicPr>
          <p:cNvPr id="180240" name="Picture 16">
            <a:extLst>
              <a:ext uri="{FF2B5EF4-FFF2-40B4-BE49-F238E27FC236}">
                <a16:creationId xmlns:a16="http://schemas.microsoft.com/office/drawing/2014/main" id="{3A74613F-0FFF-3EA3-3FB9-68770061A2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3276600"/>
            <a:ext cx="4495800" cy="314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0241" name="Text Box 17">
            <a:extLst>
              <a:ext uri="{FF2B5EF4-FFF2-40B4-BE49-F238E27FC236}">
                <a16:creationId xmlns:a16="http://schemas.microsoft.com/office/drawing/2014/main" id="{03013C44-D307-7DE1-8CBB-8A7ED93B8CF0}"/>
              </a:ext>
            </a:extLst>
          </p:cNvPr>
          <p:cNvSpPr txBox="1">
            <a:spLocks noChangeArrowheads="1"/>
          </p:cNvSpPr>
          <p:nvPr/>
        </p:nvSpPr>
        <p:spPr bwMode="auto">
          <a:xfrm>
            <a:off x="533400" y="5943600"/>
            <a:ext cx="2286000" cy="34607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a:t> MAKING A TAGLINE</a:t>
            </a:r>
          </a:p>
        </p:txBody>
      </p:sp>
      <p:pic>
        <p:nvPicPr>
          <p:cNvPr id="2" name="Picture 1">
            <a:extLst>
              <a:ext uri="{FF2B5EF4-FFF2-40B4-BE49-F238E27FC236}">
                <a16:creationId xmlns:a16="http://schemas.microsoft.com/office/drawing/2014/main" id="{6DA2AB08-126F-B32C-179C-2999136F95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1B4E9238-AC9A-71E0-AF64-347EC22ACAF4}"/>
              </a:ext>
            </a:extLst>
          </p:cNvPr>
          <p:cNvSpPr>
            <a:spLocks noGrp="1" noChangeArrowheads="1"/>
          </p:cNvSpPr>
          <p:nvPr>
            <p:ph type="body" sz="half" idx="1"/>
          </p:nvPr>
        </p:nvSpPr>
        <p:spPr bwMode="auto">
          <a:xfrm>
            <a:off x="5181600" y="4114800"/>
            <a:ext cx="3810000" cy="2120900"/>
          </a:xfrm>
          <a:noFill/>
          <a:ln w="19050" algn="ctr">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200" b="1"/>
              <a:t>In the above right photo, the Roustabout is moving a piece of equipment into a confined area with the help of the Crane Operator.</a:t>
            </a:r>
          </a:p>
          <a:p>
            <a:pPr marL="0" indent="0" eaLnBrk="1" hangingPunct="1">
              <a:spcBef>
                <a:spcPct val="50000"/>
              </a:spcBef>
              <a:buFontTx/>
              <a:buNone/>
            </a:pPr>
            <a:r>
              <a:rPr lang="en-US" altLang="en-US" sz="1200" b="1"/>
              <a:t>It is very important to stand where you have an escape route and to avoid where you could be trapped if the load shifted towards you. </a:t>
            </a:r>
          </a:p>
          <a:p>
            <a:pPr marL="0" indent="0" eaLnBrk="1" hangingPunct="1">
              <a:spcBef>
                <a:spcPct val="50000"/>
              </a:spcBef>
              <a:buFontTx/>
              <a:buNone/>
            </a:pPr>
            <a:r>
              <a:rPr lang="en-US" altLang="en-US" sz="1200" b="1"/>
              <a:t>The Crane Operator must have visual contact when moving loads into a confined area.  If you are in a confined space, make sure someone is watching out for you at all times.</a:t>
            </a:r>
          </a:p>
        </p:txBody>
      </p:sp>
      <p:sp>
        <p:nvSpPr>
          <p:cNvPr id="181251" name="Rectangle 3">
            <a:extLst>
              <a:ext uri="{FF2B5EF4-FFF2-40B4-BE49-F238E27FC236}">
                <a16:creationId xmlns:a16="http://schemas.microsoft.com/office/drawing/2014/main" id="{7B3665DA-62EC-C489-CD01-EA6EAE081684}"/>
              </a:ext>
            </a:extLst>
          </p:cNvPr>
          <p:cNvSpPr>
            <a:spLocks noChangeArrowheads="1"/>
          </p:cNvSpPr>
          <p:nvPr/>
        </p:nvSpPr>
        <p:spPr bwMode="auto">
          <a:xfrm>
            <a:off x="152400" y="3886200"/>
            <a:ext cx="3276600" cy="2486025"/>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Crane Operators need assistance when handling loads where they can not see the load.</a:t>
            </a:r>
          </a:p>
          <a:p>
            <a:pPr eaLnBrk="1" hangingPunct="1">
              <a:spcBef>
                <a:spcPct val="50000"/>
              </a:spcBef>
            </a:pPr>
            <a:r>
              <a:rPr lang="en-US" altLang="en-US" sz="1200" b="1"/>
              <a:t>When operations are required to be done with signals, a designated signal person will be assigned to work with the Crane Operator.  The signal person will wear a reflective vest and will be the official signalman for the crane operator.</a:t>
            </a:r>
          </a:p>
          <a:p>
            <a:pPr eaLnBrk="1" hangingPunct="1">
              <a:spcBef>
                <a:spcPct val="50000"/>
              </a:spcBef>
            </a:pPr>
            <a:r>
              <a:rPr lang="en-US" altLang="en-US" sz="1200" b="1"/>
              <a:t>With experience, the Roustabout will know the correct signals to move a load.  It is important to learn the correct signals.</a:t>
            </a:r>
          </a:p>
        </p:txBody>
      </p:sp>
      <p:sp>
        <p:nvSpPr>
          <p:cNvPr id="181252" name="Text Box 4">
            <a:extLst>
              <a:ext uri="{FF2B5EF4-FFF2-40B4-BE49-F238E27FC236}">
                <a16:creationId xmlns:a16="http://schemas.microsoft.com/office/drawing/2014/main" id="{79CB96E6-9EFF-DCB7-450F-F7213582E8EE}"/>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CRANES</a:t>
            </a:r>
          </a:p>
        </p:txBody>
      </p:sp>
      <p:pic>
        <p:nvPicPr>
          <p:cNvPr id="181253" name="Picture 5">
            <a:extLst>
              <a:ext uri="{FF2B5EF4-FFF2-40B4-BE49-F238E27FC236}">
                <a16:creationId xmlns:a16="http://schemas.microsoft.com/office/drawing/2014/main" id="{98BD8DAA-830E-7953-AF53-435D64D78C6F}"/>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624263" y="4019550"/>
            <a:ext cx="1371600" cy="2228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1254" name="Picture 6">
            <a:extLst>
              <a:ext uri="{FF2B5EF4-FFF2-40B4-BE49-F238E27FC236}">
                <a16:creationId xmlns:a16="http://schemas.microsoft.com/office/drawing/2014/main" id="{159BC411-6814-8824-3312-1FBDE264D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765175"/>
            <a:ext cx="4059238" cy="304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1255" name="Picture 7">
            <a:extLst>
              <a:ext uri="{FF2B5EF4-FFF2-40B4-BE49-F238E27FC236}">
                <a16:creationId xmlns:a16="http://schemas.microsoft.com/office/drawing/2014/main" id="{705A7DBB-46B0-30DA-7D3B-3659171B4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739775"/>
            <a:ext cx="4038600" cy="3028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880594-1ED0-43F1-6D66-D0EEE5EE96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0D605122-247E-45CA-7D73-DC273CE403BD}"/>
              </a:ext>
            </a:extLst>
          </p:cNvPr>
          <p:cNvSpPr>
            <a:spLocks noGrp="1" noChangeArrowheads="1"/>
          </p:cNvSpPr>
          <p:nvPr>
            <p:ph type="body" sz="half" idx="1"/>
          </p:nvPr>
        </p:nvSpPr>
        <p:spPr bwMode="auto">
          <a:xfrm>
            <a:off x="338138" y="814388"/>
            <a:ext cx="4648200" cy="2625725"/>
          </a:xfrm>
          <a:noFill/>
          <a:ln>
            <a:solidFill>
              <a:schemeClr val="tx1"/>
            </a:solidFill>
            <a:miter lim="800000"/>
            <a:headEnd/>
            <a:tailEnd/>
          </a:ln>
          <a:extLst>
            <a:ext uri="{909E8E84-426E-40DD-AFC4-6F175D3DCCD1}">
              <a14:hiddenFill xmlns:a14="http://schemas.microsoft.com/office/drawing/2010/main">
                <a:solidFill>
                  <a:srgbClr val="FFCC00"/>
                </a:solidFill>
              </a14:hiddenFill>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100" b="1"/>
              <a:t>Giving proper hand signals is a very important skill that the Roustabout must learn.  Before making any lift, all of the crew must agree to who will be giving the signals to the Crane Operator.  </a:t>
            </a:r>
            <a:r>
              <a:rPr lang="en-US" altLang="en-US" sz="1100" b="1" i="1" u="sng"/>
              <a:t>There must be only one person giving signals.</a:t>
            </a:r>
          </a:p>
          <a:p>
            <a:pPr marL="0" indent="0" eaLnBrk="1" hangingPunct="1">
              <a:spcBef>
                <a:spcPct val="50000"/>
              </a:spcBef>
              <a:buFontTx/>
              <a:buNone/>
            </a:pPr>
            <a:r>
              <a:rPr lang="en-US" altLang="en-US" sz="1100" b="1"/>
              <a:t>Verbal signals for load handling are also essential for the Roustabout to learn.</a:t>
            </a:r>
          </a:p>
          <a:p>
            <a:pPr marL="0" indent="0" eaLnBrk="1" hangingPunct="1">
              <a:spcBef>
                <a:spcPct val="50000"/>
              </a:spcBef>
              <a:buFontTx/>
              <a:buNone/>
            </a:pPr>
            <a:r>
              <a:rPr lang="en-US" altLang="en-US" sz="1100" b="1"/>
              <a:t>As you can see from these photos, hand signals given by the Roustbout must be clear.  The person giving the signals must keep in view of the Crane Operator and the load being moved.</a:t>
            </a:r>
          </a:p>
          <a:p>
            <a:pPr marL="0" indent="0" eaLnBrk="1" hangingPunct="1">
              <a:spcBef>
                <a:spcPct val="50000"/>
              </a:spcBef>
              <a:buFontTx/>
              <a:buNone/>
            </a:pPr>
            <a:r>
              <a:rPr lang="en-US" altLang="en-US" sz="1100" b="1"/>
              <a:t>If visual contact is lost, then the job should be halted until the job can proceed safely.</a:t>
            </a:r>
          </a:p>
          <a:p>
            <a:pPr marL="0" indent="0" eaLnBrk="1" hangingPunct="1">
              <a:spcBef>
                <a:spcPct val="50000"/>
              </a:spcBef>
              <a:buFontTx/>
              <a:buNone/>
            </a:pPr>
            <a:r>
              <a:rPr lang="en-US" altLang="en-US" sz="1100" b="1"/>
              <a:t>For good communications and safety, only one person is to give the signals to the Crane Operator.</a:t>
            </a:r>
          </a:p>
        </p:txBody>
      </p:sp>
      <p:sp>
        <p:nvSpPr>
          <p:cNvPr id="183299" name="Text Box 3">
            <a:extLst>
              <a:ext uri="{FF2B5EF4-FFF2-40B4-BE49-F238E27FC236}">
                <a16:creationId xmlns:a16="http://schemas.microsoft.com/office/drawing/2014/main" id="{D7440C1D-8871-2096-95CC-6C7AB1419F53}"/>
              </a:ext>
            </a:extLst>
          </p:cNvPr>
          <p:cNvSpPr txBox="1">
            <a:spLocks noChangeArrowheads="1"/>
          </p:cNvSpPr>
          <p:nvPr/>
        </p:nvSpPr>
        <p:spPr bwMode="auto">
          <a:xfrm>
            <a:off x="5362575" y="2930525"/>
            <a:ext cx="3352800" cy="46831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b="1"/>
              <a:t>REMEMBER, FOR GOOD COMMUNICATIONS AND SAFETY, ONLY ONE PERSON IS TO GIVE THE SIGNALS TO THE CRANE OPERATOR!</a:t>
            </a:r>
          </a:p>
        </p:txBody>
      </p:sp>
      <p:sp>
        <p:nvSpPr>
          <p:cNvPr id="183300" name="Text Box 4">
            <a:extLst>
              <a:ext uri="{FF2B5EF4-FFF2-40B4-BE49-F238E27FC236}">
                <a16:creationId xmlns:a16="http://schemas.microsoft.com/office/drawing/2014/main" id="{4B2B23DD-2169-4E0C-37FA-FB08917B6F61}"/>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CRANES</a:t>
            </a:r>
          </a:p>
        </p:txBody>
      </p:sp>
      <p:pic>
        <p:nvPicPr>
          <p:cNvPr id="183301" name="Picture 5">
            <a:extLst>
              <a:ext uri="{FF2B5EF4-FFF2-40B4-BE49-F238E27FC236}">
                <a16:creationId xmlns:a16="http://schemas.microsoft.com/office/drawing/2014/main" id="{A5D749C9-1A0E-DEB6-0604-AED06E17A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889" t="20183" b="6842"/>
          <a:stretch>
            <a:fillRect/>
          </a:stretch>
        </p:blipFill>
        <p:spPr bwMode="auto">
          <a:xfrm>
            <a:off x="547688" y="3538538"/>
            <a:ext cx="411480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3302" name="Picture 6">
            <a:extLst>
              <a:ext uri="{FF2B5EF4-FFF2-40B4-BE49-F238E27FC236}">
                <a16:creationId xmlns:a16="http://schemas.microsoft.com/office/drawing/2014/main" id="{2CAFF975-ADC1-3186-E506-550093A23C36}"/>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5410200" y="3657600"/>
            <a:ext cx="33528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3303" name="Picture 7">
            <a:extLst>
              <a:ext uri="{FF2B5EF4-FFF2-40B4-BE49-F238E27FC236}">
                <a16:creationId xmlns:a16="http://schemas.microsoft.com/office/drawing/2014/main" id="{8310EC26-44C1-1B7A-E2E1-11BBB8F62D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762000"/>
            <a:ext cx="2514600" cy="2035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3304" name="Text Box 8">
            <a:extLst>
              <a:ext uri="{FF2B5EF4-FFF2-40B4-BE49-F238E27FC236}">
                <a16:creationId xmlns:a16="http://schemas.microsoft.com/office/drawing/2014/main" id="{54BD4A41-7891-EFDB-AA56-1EAD9524B75B}"/>
              </a:ext>
            </a:extLst>
          </p:cNvPr>
          <p:cNvSpPr txBox="1">
            <a:spLocks noChangeArrowheads="1"/>
          </p:cNvSpPr>
          <p:nvPr/>
        </p:nvSpPr>
        <p:spPr bwMode="auto">
          <a:xfrm>
            <a:off x="1385888" y="6072188"/>
            <a:ext cx="20574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b="1"/>
              <a:t>MUST HAVE GOOD CRANE SIGNALS </a:t>
            </a:r>
          </a:p>
        </p:txBody>
      </p:sp>
      <p:pic>
        <p:nvPicPr>
          <p:cNvPr id="2" name="Picture 1">
            <a:extLst>
              <a:ext uri="{FF2B5EF4-FFF2-40B4-BE49-F238E27FC236}">
                <a16:creationId xmlns:a16="http://schemas.microsoft.com/office/drawing/2014/main" id="{511A51F7-795E-E30B-67BC-225DE1C9AF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CC9BEA-014B-460B-D934-E5452073E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grpSp>
        <p:nvGrpSpPr>
          <p:cNvPr id="185346" name="Group 2">
            <a:extLst>
              <a:ext uri="{FF2B5EF4-FFF2-40B4-BE49-F238E27FC236}">
                <a16:creationId xmlns:a16="http://schemas.microsoft.com/office/drawing/2014/main" id="{534AF70F-1154-8BD6-886E-E22C7176138D}"/>
              </a:ext>
            </a:extLst>
          </p:cNvPr>
          <p:cNvGrpSpPr>
            <a:grpSpLocks/>
          </p:cNvGrpSpPr>
          <p:nvPr/>
        </p:nvGrpSpPr>
        <p:grpSpPr bwMode="auto">
          <a:xfrm>
            <a:off x="3738563" y="976313"/>
            <a:ext cx="5114925" cy="4219575"/>
            <a:chOff x="2304" y="727"/>
            <a:chExt cx="3222" cy="2658"/>
          </a:xfrm>
        </p:grpSpPr>
        <p:pic>
          <p:nvPicPr>
            <p:cNvPr id="185351" name="Picture 3">
              <a:extLst>
                <a:ext uri="{FF2B5EF4-FFF2-40B4-BE49-F238E27FC236}">
                  <a16:creationId xmlns:a16="http://schemas.microsoft.com/office/drawing/2014/main" id="{4591A37B-0D16-B7FE-AD07-F37226EDDF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07" t="1775" r="-5800"/>
            <a:stretch>
              <a:fillRect/>
            </a:stretch>
          </p:blipFill>
          <p:spPr bwMode="auto">
            <a:xfrm>
              <a:off x="2320" y="727"/>
              <a:ext cx="3192" cy="265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5352" name="Line 4">
              <a:extLst>
                <a:ext uri="{FF2B5EF4-FFF2-40B4-BE49-F238E27FC236}">
                  <a16:creationId xmlns:a16="http://schemas.microsoft.com/office/drawing/2014/main" id="{09E701FD-81EC-C1CD-9F27-724879851FD6}"/>
                </a:ext>
              </a:extLst>
            </p:cNvPr>
            <p:cNvSpPr>
              <a:spLocks noChangeShapeType="1"/>
            </p:cNvSpPr>
            <p:nvPr/>
          </p:nvSpPr>
          <p:spPr bwMode="auto">
            <a:xfrm>
              <a:off x="2308" y="2075"/>
              <a:ext cx="3207"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85353" name="Line 5">
              <a:extLst>
                <a:ext uri="{FF2B5EF4-FFF2-40B4-BE49-F238E27FC236}">
                  <a16:creationId xmlns:a16="http://schemas.microsoft.com/office/drawing/2014/main" id="{AB956F9D-DE12-6BC7-29E8-BBA53A42A10A}"/>
                </a:ext>
              </a:extLst>
            </p:cNvPr>
            <p:cNvSpPr>
              <a:spLocks noChangeShapeType="1"/>
            </p:cNvSpPr>
            <p:nvPr/>
          </p:nvSpPr>
          <p:spPr bwMode="auto">
            <a:xfrm>
              <a:off x="3328" y="727"/>
              <a:ext cx="0" cy="264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85354" name="Line 6">
              <a:extLst>
                <a:ext uri="{FF2B5EF4-FFF2-40B4-BE49-F238E27FC236}">
                  <a16:creationId xmlns:a16="http://schemas.microsoft.com/office/drawing/2014/main" id="{AC66889C-63D0-3369-7227-3A47A8E02C7F}"/>
                </a:ext>
              </a:extLst>
            </p:cNvPr>
            <p:cNvSpPr>
              <a:spLocks noChangeShapeType="1"/>
            </p:cNvSpPr>
            <p:nvPr/>
          </p:nvSpPr>
          <p:spPr bwMode="auto">
            <a:xfrm>
              <a:off x="4480" y="727"/>
              <a:ext cx="0" cy="2646"/>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85355" name="Text Box 7">
              <a:extLst>
                <a:ext uri="{FF2B5EF4-FFF2-40B4-BE49-F238E27FC236}">
                  <a16:creationId xmlns:a16="http://schemas.microsoft.com/office/drawing/2014/main" id="{6B9F9B6C-F238-CEB6-DAFD-4433DAB77EBF}"/>
                </a:ext>
              </a:extLst>
            </p:cNvPr>
            <p:cNvSpPr txBox="1">
              <a:spLocks noChangeArrowheads="1"/>
            </p:cNvSpPr>
            <p:nvPr/>
          </p:nvSpPr>
          <p:spPr bwMode="auto">
            <a:xfrm>
              <a:off x="2314" y="1701"/>
              <a:ext cx="1044"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700" b="1"/>
                <a:t>TRAVEL.  </a:t>
              </a:r>
              <a:r>
                <a:rPr lang="en-US" altLang="en-US" sz="700"/>
                <a:t>Arm extended forward, hand open and slightly raised, make pushing motion in direction of travel.</a:t>
              </a:r>
            </a:p>
          </p:txBody>
        </p:sp>
        <p:sp>
          <p:nvSpPr>
            <p:cNvPr id="185356" name="Text Box 8">
              <a:extLst>
                <a:ext uri="{FF2B5EF4-FFF2-40B4-BE49-F238E27FC236}">
                  <a16:creationId xmlns:a16="http://schemas.microsoft.com/office/drawing/2014/main" id="{AF16B12B-0CBF-8F1C-BB12-E64B8A98CCD9}"/>
                </a:ext>
              </a:extLst>
            </p:cNvPr>
            <p:cNvSpPr txBox="1">
              <a:spLocks noChangeArrowheads="1"/>
            </p:cNvSpPr>
            <p:nvPr/>
          </p:nvSpPr>
          <p:spPr bwMode="auto">
            <a:xfrm>
              <a:off x="3328" y="1701"/>
              <a:ext cx="1136" cy="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700" b="1"/>
                <a:t>DOG EVERYTHING.  </a:t>
              </a:r>
              <a:r>
                <a:rPr lang="en-US" altLang="en-US" sz="700"/>
                <a:t>Clasp hands in front of body.</a:t>
              </a:r>
            </a:p>
          </p:txBody>
        </p:sp>
        <p:sp>
          <p:nvSpPr>
            <p:cNvPr id="185357" name="Text Box 9">
              <a:extLst>
                <a:ext uri="{FF2B5EF4-FFF2-40B4-BE49-F238E27FC236}">
                  <a16:creationId xmlns:a16="http://schemas.microsoft.com/office/drawing/2014/main" id="{397E2C33-DFDB-761B-4268-27FCA75013CE}"/>
                </a:ext>
              </a:extLst>
            </p:cNvPr>
            <p:cNvSpPr txBox="1">
              <a:spLocks noChangeArrowheads="1"/>
            </p:cNvSpPr>
            <p:nvPr/>
          </p:nvSpPr>
          <p:spPr bwMode="auto">
            <a:xfrm>
              <a:off x="4470" y="1701"/>
              <a:ext cx="1056"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700" b="1"/>
                <a:t>TRAVEL. </a:t>
              </a:r>
              <a:r>
                <a:rPr lang="en-US" altLang="en-US" sz="700"/>
                <a:t>(Both Tracks)  Use both fists in front of body, making a  circular motion about each other indicating direction of travel; forward or backward (for crawler cranes only).</a:t>
              </a:r>
            </a:p>
          </p:txBody>
        </p:sp>
        <p:sp>
          <p:nvSpPr>
            <p:cNvPr id="185358" name="Text Box 10">
              <a:extLst>
                <a:ext uri="{FF2B5EF4-FFF2-40B4-BE49-F238E27FC236}">
                  <a16:creationId xmlns:a16="http://schemas.microsoft.com/office/drawing/2014/main" id="{E25FEF2C-DFC5-FA4F-BE3E-4E0132A39F08}"/>
                </a:ext>
              </a:extLst>
            </p:cNvPr>
            <p:cNvSpPr txBox="1">
              <a:spLocks noChangeArrowheads="1"/>
            </p:cNvSpPr>
            <p:nvPr/>
          </p:nvSpPr>
          <p:spPr bwMode="auto">
            <a:xfrm>
              <a:off x="2304" y="3037"/>
              <a:ext cx="1024"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700" b="1"/>
                <a:t>EXTEND BOOM.  </a:t>
              </a:r>
              <a:r>
                <a:rPr lang="en-US" altLang="en-US" sz="700"/>
                <a:t>(Telescoping Booms)  Both fists in front of body with thumbs pointing outward.</a:t>
              </a:r>
            </a:p>
          </p:txBody>
        </p:sp>
        <p:sp>
          <p:nvSpPr>
            <p:cNvPr id="185359" name="Text Box 11">
              <a:extLst>
                <a:ext uri="{FF2B5EF4-FFF2-40B4-BE49-F238E27FC236}">
                  <a16:creationId xmlns:a16="http://schemas.microsoft.com/office/drawing/2014/main" id="{B20E00DC-6B07-D7B7-0B59-28C0CF7C8A7C}"/>
                </a:ext>
              </a:extLst>
            </p:cNvPr>
            <p:cNvSpPr txBox="1">
              <a:spLocks noChangeArrowheads="1"/>
            </p:cNvSpPr>
            <p:nvPr/>
          </p:nvSpPr>
          <p:spPr bwMode="auto">
            <a:xfrm>
              <a:off x="3360" y="3037"/>
              <a:ext cx="1104"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700" b="1"/>
                <a:t>RETRACT BOOM.  </a:t>
              </a:r>
              <a:r>
                <a:rPr lang="en-US" altLang="en-US" sz="700"/>
                <a:t>(Telescoping Booms)  Both fists in front of body with thumbs pointing toward each other.</a:t>
              </a:r>
            </a:p>
          </p:txBody>
        </p:sp>
        <p:sp>
          <p:nvSpPr>
            <p:cNvPr id="185360" name="Text Box 12">
              <a:extLst>
                <a:ext uri="{FF2B5EF4-FFF2-40B4-BE49-F238E27FC236}">
                  <a16:creationId xmlns:a16="http://schemas.microsoft.com/office/drawing/2014/main" id="{BCFB175E-290F-18AC-B6D2-82250E53F510}"/>
                </a:ext>
              </a:extLst>
            </p:cNvPr>
            <p:cNvSpPr txBox="1">
              <a:spLocks noChangeArrowheads="1"/>
            </p:cNvSpPr>
            <p:nvPr/>
          </p:nvSpPr>
          <p:spPr bwMode="auto">
            <a:xfrm>
              <a:off x="4464" y="3037"/>
              <a:ext cx="1048" cy="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700" b="1"/>
                <a:t>SWING.  </a:t>
              </a:r>
              <a:r>
                <a:rPr lang="en-US" altLang="en-US" sz="700"/>
                <a:t>Arm extended, point with finger in direction of swing of boom.</a:t>
              </a:r>
            </a:p>
          </p:txBody>
        </p:sp>
      </p:grpSp>
      <p:sp>
        <p:nvSpPr>
          <p:cNvPr id="185347" name="Text Box 13">
            <a:extLst>
              <a:ext uri="{FF2B5EF4-FFF2-40B4-BE49-F238E27FC236}">
                <a16:creationId xmlns:a16="http://schemas.microsoft.com/office/drawing/2014/main" id="{A62EA8AB-5C7D-ABDC-3E7C-C5B9ED864934}"/>
              </a:ext>
            </a:extLst>
          </p:cNvPr>
          <p:cNvSpPr txBox="1">
            <a:spLocks noChangeArrowheads="1"/>
          </p:cNvSpPr>
          <p:nvPr/>
        </p:nvSpPr>
        <p:spPr bwMode="auto">
          <a:xfrm>
            <a:off x="152400" y="5765800"/>
            <a:ext cx="8839200" cy="5588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A designated signal person is assigned to give the signals to the Crane Operator.  Usually a person that is experienced and knowledgeable about the task being done will be the signal person.  The Crane Operator and the signal person have to have a clear view to communicate signals.  If the Crane Operator can not understand the signal, then operations will stop until the signal is understood.</a:t>
            </a:r>
          </a:p>
        </p:txBody>
      </p:sp>
      <p:sp>
        <p:nvSpPr>
          <p:cNvPr id="185348" name="Text Box 14">
            <a:extLst>
              <a:ext uri="{FF2B5EF4-FFF2-40B4-BE49-F238E27FC236}">
                <a16:creationId xmlns:a16="http://schemas.microsoft.com/office/drawing/2014/main" id="{7BC2C844-89E0-32E8-407D-7B17CB57E3E8}"/>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CRANES</a:t>
            </a:r>
          </a:p>
        </p:txBody>
      </p:sp>
      <p:pic>
        <p:nvPicPr>
          <p:cNvPr id="185349" name="Picture 15">
            <a:extLst>
              <a:ext uri="{FF2B5EF4-FFF2-40B4-BE49-F238E27FC236}">
                <a16:creationId xmlns:a16="http://schemas.microsoft.com/office/drawing/2014/main" id="{C5BDEE5C-899B-23B8-7C9E-C0F084E191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762000"/>
            <a:ext cx="2971800" cy="2228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5350" name="Picture 16">
            <a:extLst>
              <a:ext uri="{FF2B5EF4-FFF2-40B4-BE49-F238E27FC236}">
                <a16:creationId xmlns:a16="http://schemas.microsoft.com/office/drawing/2014/main" id="{375C220F-F190-452C-BE6D-9298403029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75" y="3124200"/>
            <a:ext cx="2895600" cy="2495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394" name="Group 2">
            <a:extLst>
              <a:ext uri="{FF2B5EF4-FFF2-40B4-BE49-F238E27FC236}">
                <a16:creationId xmlns:a16="http://schemas.microsoft.com/office/drawing/2014/main" id="{37D959B9-A712-908C-32DD-22B6CB1ACE37}"/>
              </a:ext>
            </a:extLst>
          </p:cNvPr>
          <p:cNvGrpSpPr>
            <a:grpSpLocks/>
          </p:cNvGrpSpPr>
          <p:nvPr/>
        </p:nvGrpSpPr>
        <p:grpSpPr bwMode="auto">
          <a:xfrm>
            <a:off x="152400" y="762000"/>
            <a:ext cx="4419600" cy="4191000"/>
            <a:chOff x="240" y="672"/>
            <a:chExt cx="2784" cy="2640"/>
          </a:xfrm>
        </p:grpSpPr>
        <p:pic>
          <p:nvPicPr>
            <p:cNvPr id="187400" name="Picture 3">
              <a:extLst>
                <a:ext uri="{FF2B5EF4-FFF2-40B4-BE49-F238E27FC236}">
                  <a16:creationId xmlns:a16="http://schemas.microsoft.com/office/drawing/2014/main" id="{155BEE65-2926-770E-E3D9-72775E538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672"/>
              <a:ext cx="2688" cy="264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7401" name="Line 4">
              <a:extLst>
                <a:ext uri="{FF2B5EF4-FFF2-40B4-BE49-F238E27FC236}">
                  <a16:creationId xmlns:a16="http://schemas.microsoft.com/office/drawing/2014/main" id="{6CCED700-8FC9-3EC0-1C75-6A2081E8B586}"/>
                </a:ext>
              </a:extLst>
            </p:cNvPr>
            <p:cNvSpPr>
              <a:spLocks noChangeShapeType="1"/>
            </p:cNvSpPr>
            <p:nvPr/>
          </p:nvSpPr>
          <p:spPr bwMode="auto">
            <a:xfrm>
              <a:off x="240" y="1968"/>
              <a:ext cx="2688"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87402" name="Line 5">
              <a:extLst>
                <a:ext uri="{FF2B5EF4-FFF2-40B4-BE49-F238E27FC236}">
                  <a16:creationId xmlns:a16="http://schemas.microsoft.com/office/drawing/2014/main" id="{3B64D774-E25F-A0C6-9DDF-3D8A115169BF}"/>
                </a:ext>
              </a:extLst>
            </p:cNvPr>
            <p:cNvSpPr>
              <a:spLocks noChangeShapeType="1"/>
            </p:cNvSpPr>
            <p:nvPr/>
          </p:nvSpPr>
          <p:spPr bwMode="auto">
            <a:xfrm>
              <a:off x="2064" y="672"/>
              <a:ext cx="0" cy="264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87403" name="Line 6">
              <a:extLst>
                <a:ext uri="{FF2B5EF4-FFF2-40B4-BE49-F238E27FC236}">
                  <a16:creationId xmlns:a16="http://schemas.microsoft.com/office/drawing/2014/main" id="{1245B106-FD20-ED47-7715-B8BD8562E017}"/>
                </a:ext>
              </a:extLst>
            </p:cNvPr>
            <p:cNvSpPr>
              <a:spLocks noChangeShapeType="1"/>
            </p:cNvSpPr>
            <p:nvPr/>
          </p:nvSpPr>
          <p:spPr bwMode="auto">
            <a:xfrm>
              <a:off x="1200" y="672"/>
              <a:ext cx="0" cy="264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87404" name="Text Box 7">
              <a:extLst>
                <a:ext uri="{FF2B5EF4-FFF2-40B4-BE49-F238E27FC236}">
                  <a16:creationId xmlns:a16="http://schemas.microsoft.com/office/drawing/2014/main" id="{883EE97A-73CB-F7BA-65CE-A3DE49CD038E}"/>
                </a:ext>
              </a:extLst>
            </p:cNvPr>
            <p:cNvSpPr txBox="1">
              <a:spLocks noChangeArrowheads="1"/>
            </p:cNvSpPr>
            <p:nvPr/>
          </p:nvSpPr>
          <p:spPr bwMode="auto">
            <a:xfrm>
              <a:off x="240" y="1680"/>
              <a:ext cx="960"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700" b="1"/>
                <a:t>HOIST.</a:t>
              </a:r>
              <a:r>
                <a:rPr lang="en-US" altLang="en-US" sz="700"/>
                <a:t>  With forearm vertical, forefinger pointing up, move hand in a small horizontal circle.</a:t>
              </a:r>
            </a:p>
          </p:txBody>
        </p:sp>
        <p:sp>
          <p:nvSpPr>
            <p:cNvPr id="187405" name="Text Box 8">
              <a:extLst>
                <a:ext uri="{FF2B5EF4-FFF2-40B4-BE49-F238E27FC236}">
                  <a16:creationId xmlns:a16="http://schemas.microsoft.com/office/drawing/2014/main" id="{E5775399-C309-5AAC-5421-4097AD1D3C34}"/>
                </a:ext>
              </a:extLst>
            </p:cNvPr>
            <p:cNvSpPr txBox="1">
              <a:spLocks noChangeArrowheads="1"/>
            </p:cNvSpPr>
            <p:nvPr/>
          </p:nvSpPr>
          <p:spPr bwMode="auto">
            <a:xfrm>
              <a:off x="1200" y="1680"/>
              <a:ext cx="864"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700" b="1"/>
                <a:t>LOWER.  </a:t>
              </a:r>
              <a:r>
                <a:rPr lang="en-US" altLang="en-US" sz="700"/>
                <a:t>With arm extended downward, forefinger pointing down, move hand in small horizontal circles.</a:t>
              </a:r>
            </a:p>
          </p:txBody>
        </p:sp>
        <p:sp>
          <p:nvSpPr>
            <p:cNvPr id="187406" name="Text Box 9">
              <a:extLst>
                <a:ext uri="{FF2B5EF4-FFF2-40B4-BE49-F238E27FC236}">
                  <a16:creationId xmlns:a16="http://schemas.microsoft.com/office/drawing/2014/main" id="{2075E5F5-CF11-25AA-6ED4-4E98E708E226}"/>
                </a:ext>
              </a:extLst>
            </p:cNvPr>
            <p:cNvSpPr txBox="1">
              <a:spLocks noChangeArrowheads="1"/>
            </p:cNvSpPr>
            <p:nvPr/>
          </p:nvSpPr>
          <p:spPr bwMode="auto">
            <a:xfrm>
              <a:off x="2064" y="1680"/>
              <a:ext cx="960" cy="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700" b="1"/>
                <a:t>USE MAIN HOIST.  </a:t>
              </a:r>
              <a:r>
                <a:rPr lang="en-US" altLang="en-US" sz="700"/>
                <a:t>Tap fist on head; then use regular signals.</a:t>
              </a:r>
            </a:p>
          </p:txBody>
        </p:sp>
        <p:sp>
          <p:nvSpPr>
            <p:cNvPr id="187407" name="Text Box 10">
              <a:extLst>
                <a:ext uri="{FF2B5EF4-FFF2-40B4-BE49-F238E27FC236}">
                  <a16:creationId xmlns:a16="http://schemas.microsoft.com/office/drawing/2014/main" id="{EB7F6958-63F6-D0E0-D469-960006E4CB6C}"/>
                </a:ext>
              </a:extLst>
            </p:cNvPr>
            <p:cNvSpPr txBox="1">
              <a:spLocks noChangeArrowheads="1"/>
            </p:cNvSpPr>
            <p:nvPr/>
          </p:nvSpPr>
          <p:spPr bwMode="auto">
            <a:xfrm>
              <a:off x="240" y="2978"/>
              <a:ext cx="960"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700" b="1"/>
                <a:t>USE WHIP LINE.  </a:t>
              </a:r>
              <a:r>
                <a:rPr lang="en-US" altLang="en-US" sz="700"/>
                <a:t>(Auxiliary Hoist) Tap elbow with one hand, then use regular signals.</a:t>
              </a:r>
            </a:p>
          </p:txBody>
        </p:sp>
        <p:sp>
          <p:nvSpPr>
            <p:cNvPr id="187408" name="Text Box 11">
              <a:extLst>
                <a:ext uri="{FF2B5EF4-FFF2-40B4-BE49-F238E27FC236}">
                  <a16:creationId xmlns:a16="http://schemas.microsoft.com/office/drawing/2014/main" id="{A3A26D06-2E20-BBB9-F30F-948C21793BD3}"/>
                </a:ext>
              </a:extLst>
            </p:cNvPr>
            <p:cNvSpPr txBox="1">
              <a:spLocks noChangeArrowheads="1"/>
            </p:cNvSpPr>
            <p:nvPr/>
          </p:nvSpPr>
          <p:spPr bwMode="auto">
            <a:xfrm>
              <a:off x="1200" y="2978"/>
              <a:ext cx="960"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700" b="1"/>
                <a:t>RAISE BOOM.  </a:t>
              </a:r>
              <a:r>
                <a:rPr lang="en-US" altLang="en-US" sz="700"/>
                <a:t>Arm extended, fingers closed, thumb pointing upward.</a:t>
              </a:r>
            </a:p>
          </p:txBody>
        </p:sp>
        <p:sp>
          <p:nvSpPr>
            <p:cNvPr id="187409" name="Text Box 12">
              <a:extLst>
                <a:ext uri="{FF2B5EF4-FFF2-40B4-BE49-F238E27FC236}">
                  <a16:creationId xmlns:a16="http://schemas.microsoft.com/office/drawing/2014/main" id="{6A750675-77BC-5DE0-BB37-3728326AEC96}"/>
                </a:ext>
              </a:extLst>
            </p:cNvPr>
            <p:cNvSpPr txBox="1">
              <a:spLocks noChangeArrowheads="1"/>
            </p:cNvSpPr>
            <p:nvPr/>
          </p:nvSpPr>
          <p:spPr bwMode="auto">
            <a:xfrm>
              <a:off x="2064" y="2978"/>
              <a:ext cx="864"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700" b="1"/>
                <a:t>LOWER BOOM.  </a:t>
              </a:r>
              <a:r>
                <a:rPr lang="en-US" altLang="en-US" sz="700"/>
                <a:t>Arm extended, fingers closed, thumb pointing downward.</a:t>
              </a:r>
            </a:p>
          </p:txBody>
        </p:sp>
      </p:grpSp>
      <p:sp>
        <p:nvSpPr>
          <p:cNvPr id="187395" name="Text Box 13">
            <a:extLst>
              <a:ext uri="{FF2B5EF4-FFF2-40B4-BE49-F238E27FC236}">
                <a16:creationId xmlns:a16="http://schemas.microsoft.com/office/drawing/2014/main" id="{4B76E912-7FE7-10AB-2057-2E9BF09AF153}"/>
              </a:ext>
            </a:extLst>
          </p:cNvPr>
          <p:cNvSpPr txBox="1">
            <a:spLocks noChangeArrowheads="1"/>
          </p:cNvSpPr>
          <p:nvPr/>
        </p:nvSpPr>
        <p:spPr bwMode="auto">
          <a:xfrm>
            <a:off x="4495800" y="762000"/>
            <a:ext cx="2286000" cy="254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Use standard hand signals to communicate with the Crane Operator.  If other signals are used, please discuss them with the Crane Operator in a pre-lift meeting.</a:t>
            </a:r>
          </a:p>
          <a:p>
            <a:pPr eaLnBrk="1" hangingPunct="1">
              <a:spcBef>
                <a:spcPct val="50000"/>
              </a:spcBef>
            </a:pPr>
            <a:r>
              <a:rPr lang="en-US" altLang="en-US" sz="1000" b="1"/>
              <a:t>Make sure the signals are demonstrated in the proper manner and can be understood by the Crane Operator.  The Crane Operator must know the weight of the load being lifted before making the lift.</a:t>
            </a:r>
          </a:p>
          <a:p>
            <a:pPr eaLnBrk="1" hangingPunct="1">
              <a:spcBef>
                <a:spcPct val="50000"/>
              </a:spcBef>
            </a:pPr>
            <a:r>
              <a:rPr lang="en-US" altLang="en-US" sz="1000" b="1"/>
              <a:t>Practice the hand signals with your crew members.</a:t>
            </a:r>
          </a:p>
        </p:txBody>
      </p:sp>
      <p:sp>
        <p:nvSpPr>
          <p:cNvPr id="187396" name="Text Box 14">
            <a:extLst>
              <a:ext uri="{FF2B5EF4-FFF2-40B4-BE49-F238E27FC236}">
                <a16:creationId xmlns:a16="http://schemas.microsoft.com/office/drawing/2014/main" id="{DE761458-85BE-17C6-DEC0-23E46004FC43}"/>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CRANES</a:t>
            </a:r>
          </a:p>
        </p:txBody>
      </p:sp>
      <p:pic>
        <p:nvPicPr>
          <p:cNvPr id="187397" name="Picture 15">
            <a:extLst>
              <a:ext uri="{FF2B5EF4-FFF2-40B4-BE49-F238E27FC236}">
                <a16:creationId xmlns:a16="http://schemas.microsoft.com/office/drawing/2014/main" id="{F6D97AC6-0948-B6E4-6B16-28681700D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238" y="762000"/>
            <a:ext cx="22352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7398" name="Picture 16">
            <a:extLst>
              <a:ext uri="{FF2B5EF4-FFF2-40B4-BE49-F238E27FC236}">
                <a16:creationId xmlns:a16="http://schemas.microsoft.com/office/drawing/2014/main" id="{C2BCB1AD-8FF5-4484-4803-8C71A293F8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813" t="20000"/>
          <a:stretch>
            <a:fillRect/>
          </a:stretch>
        </p:blipFill>
        <p:spPr bwMode="auto">
          <a:xfrm>
            <a:off x="4724400" y="3570288"/>
            <a:ext cx="3733800" cy="2725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7399" name="Picture 17">
            <a:extLst>
              <a:ext uri="{FF2B5EF4-FFF2-40B4-BE49-F238E27FC236}">
                <a16:creationId xmlns:a16="http://schemas.microsoft.com/office/drawing/2014/main" id="{C4A948D1-17B3-714E-1FAC-EEDB204C68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5105400"/>
            <a:ext cx="22860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7B0B247-E1F2-0CDE-00C9-B9CA17E4DC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6877F6-25EF-32A7-1097-C53965B18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89442" name="Text Box 2">
            <a:extLst>
              <a:ext uri="{FF2B5EF4-FFF2-40B4-BE49-F238E27FC236}">
                <a16:creationId xmlns:a16="http://schemas.microsoft.com/office/drawing/2014/main" id="{CAE4956E-51D7-9C76-0938-96883A9648D9}"/>
              </a:ext>
            </a:extLst>
          </p:cNvPr>
          <p:cNvSpPr txBox="1">
            <a:spLocks noChangeArrowheads="1"/>
          </p:cNvSpPr>
          <p:nvPr/>
        </p:nvSpPr>
        <p:spPr bwMode="auto">
          <a:xfrm>
            <a:off x="152400" y="5105400"/>
            <a:ext cx="4495800" cy="102711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100" b="1"/>
              <a:t>Signal person is to watch the load from the time it is lifted until it is landed at its destination.  Make sure the load is stabilized and is staying together.  </a:t>
            </a:r>
          </a:p>
          <a:p>
            <a:pPr eaLnBrk="1" hangingPunct="1">
              <a:spcBef>
                <a:spcPct val="50000"/>
              </a:spcBef>
            </a:pPr>
            <a:r>
              <a:rPr lang="en-US" altLang="en-US" sz="1100" b="1"/>
              <a:t>Watch out for other persons in the area of the lift and be ready to stop the operation if the anyone gets into the lift area.  </a:t>
            </a:r>
          </a:p>
        </p:txBody>
      </p:sp>
      <p:grpSp>
        <p:nvGrpSpPr>
          <p:cNvPr id="189443" name="Group 3">
            <a:extLst>
              <a:ext uri="{FF2B5EF4-FFF2-40B4-BE49-F238E27FC236}">
                <a16:creationId xmlns:a16="http://schemas.microsoft.com/office/drawing/2014/main" id="{F5218DC9-9AD7-90C1-EA70-57735B807065}"/>
              </a:ext>
            </a:extLst>
          </p:cNvPr>
          <p:cNvGrpSpPr>
            <a:grpSpLocks/>
          </p:cNvGrpSpPr>
          <p:nvPr/>
        </p:nvGrpSpPr>
        <p:grpSpPr bwMode="auto">
          <a:xfrm>
            <a:off x="177800" y="762000"/>
            <a:ext cx="4470400" cy="4205288"/>
            <a:chOff x="224" y="855"/>
            <a:chExt cx="2816" cy="2649"/>
          </a:xfrm>
        </p:grpSpPr>
        <p:pic>
          <p:nvPicPr>
            <p:cNvPr id="189447" name="Picture 4">
              <a:extLst>
                <a:ext uri="{FF2B5EF4-FFF2-40B4-BE49-F238E27FC236}">
                  <a16:creationId xmlns:a16="http://schemas.microsoft.com/office/drawing/2014/main" id="{08C56C34-A456-8CAC-2E96-7BFD1FFC3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855"/>
              <a:ext cx="2784" cy="2649"/>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9448" name="Text Box 5">
              <a:extLst>
                <a:ext uri="{FF2B5EF4-FFF2-40B4-BE49-F238E27FC236}">
                  <a16:creationId xmlns:a16="http://schemas.microsoft.com/office/drawing/2014/main" id="{2D57A01E-EF7D-071E-CD65-0CACFF24F01C}"/>
                </a:ext>
              </a:extLst>
            </p:cNvPr>
            <p:cNvSpPr txBox="1">
              <a:spLocks noChangeArrowheads="1"/>
            </p:cNvSpPr>
            <p:nvPr/>
          </p:nvSpPr>
          <p:spPr bwMode="auto">
            <a:xfrm>
              <a:off x="224" y="1824"/>
              <a:ext cx="948"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700" b="1"/>
                <a:t>MOVE SLOWLY.  </a:t>
              </a:r>
              <a:r>
                <a:rPr lang="en-US" altLang="en-US" sz="700"/>
                <a:t>Use one hand to give any motion signals and place other hand motionless in front of hand giving the motion signal.  (Ex: Hoist Slowly)</a:t>
              </a:r>
            </a:p>
          </p:txBody>
        </p:sp>
        <p:sp>
          <p:nvSpPr>
            <p:cNvPr id="189449" name="Text Box 6">
              <a:extLst>
                <a:ext uri="{FF2B5EF4-FFF2-40B4-BE49-F238E27FC236}">
                  <a16:creationId xmlns:a16="http://schemas.microsoft.com/office/drawing/2014/main" id="{348854D3-0840-C256-78B2-7D8359D6D5D5}"/>
                </a:ext>
              </a:extLst>
            </p:cNvPr>
            <p:cNvSpPr txBox="1">
              <a:spLocks noChangeArrowheads="1"/>
            </p:cNvSpPr>
            <p:nvPr/>
          </p:nvSpPr>
          <p:spPr bwMode="auto">
            <a:xfrm>
              <a:off x="1152" y="1824"/>
              <a:ext cx="972"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700" b="1"/>
                <a:t>RAISE THE BOOM AND LOWER THE LOAD.  </a:t>
              </a:r>
              <a:r>
                <a:rPr lang="en-US" altLang="en-US" sz="700"/>
                <a:t>With arm extended, thumb pointing up, flex fingers in and out as long as load movement is desired.</a:t>
              </a:r>
            </a:p>
          </p:txBody>
        </p:sp>
        <p:sp>
          <p:nvSpPr>
            <p:cNvPr id="189450" name="Text Box 7">
              <a:extLst>
                <a:ext uri="{FF2B5EF4-FFF2-40B4-BE49-F238E27FC236}">
                  <a16:creationId xmlns:a16="http://schemas.microsoft.com/office/drawing/2014/main" id="{A317F5F0-73F2-0DD7-F9FE-EDA8AA373958}"/>
                </a:ext>
              </a:extLst>
            </p:cNvPr>
            <p:cNvSpPr txBox="1">
              <a:spLocks noChangeArrowheads="1"/>
            </p:cNvSpPr>
            <p:nvPr/>
          </p:nvSpPr>
          <p:spPr bwMode="auto">
            <a:xfrm>
              <a:off x="2104" y="1824"/>
              <a:ext cx="936"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700" b="1"/>
                <a:t>LOWER THE BOOM AND RAISE THE LOAD.  </a:t>
              </a:r>
              <a:r>
                <a:rPr lang="en-US" altLang="en-US" sz="700"/>
                <a:t>With arm extended, thumb pointing down, flex fingers in and out as long as load movement is desired.</a:t>
              </a:r>
            </a:p>
          </p:txBody>
        </p:sp>
        <p:sp>
          <p:nvSpPr>
            <p:cNvPr id="189451" name="Text Box 8">
              <a:extLst>
                <a:ext uri="{FF2B5EF4-FFF2-40B4-BE49-F238E27FC236}">
                  <a16:creationId xmlns:a16="http://schemas.microsoft.com/office/drawing/2014/main" id="{3819958A-ED00-ECEE-016D-A452838FEF46}"/>
                </a:ext>
              </a:extLst>
            </p:cNvPr>
            <p:cNvSpPr txBox="1">
              <a:spLocks noChangeArrowheads="1"/>
            </p:cNvSpPr>
            <p:nvPr/>
          </p:nvSpPr>
          <p:spPr bwMode="auto">
            <a:xfrm>
              <a:off x="246" y="3216"/>
              <a:ext cx="858" cy="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700" b="1"/>
                <a:t>STOP.  </a:t>
              </a:r>
              <a:r>
                <a:rPr lang="en-US" altLang="en-US" sz="700"/>
                <a:t>Arm extended, palm down, hold position rigidly.</a:t>
              </a:r>
            </a:p>
          </p:txBody>
        </p:sp>
        <p:sp>
          <p:nvSpPr>
            <p:cNvPr id="189452" name="Text Box 9">
              <a:extLst>
                <a:ext uri="{FF2B5EF4-FFF2-40B4-BE49-F238E27FC236}">
                  <a16:creationId xmlns:a16="http://schemas.microsoft.com/office/drawing/2014/main" id="{85822E3D-6C8E-BDBC-D1E6-12DD99CB13DE}"/>
                </a:ext>
              </a:extLst>
            </p:cNvPr>
            <p:cNvSpPr txBox="1">
              <a:spLocks noChangeArrowheads="1"/>
            </p:cNvSpPr>
            <p:nvPr/>
          </p:nvSpPr>
          <p:spPr bwMode="auto">
            <a:xfrm>
              <a:off x="1200" y="3216"/>
              <a:ext cx="1824" cy="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700" b="1"/>
                <a:t>EMERGENCY STOP.  </a:t>
              </a:r>
              <a:r>
                <a:rPr lang="en-US" altLang="en-US" sz="700"/>
                <a:t>Both arms extended, palms down, move arms back and forth.</a:t>
              </a:r>
            </a:p>
          </p:txBody>
        </p:sp>
        <p:sp>
          <p:nvSpPr>
            <p:cNvPr id="189453" name="Line 10">
              <a:extLst>
                <a:ext uri="{FF2B5EF4-FFF2-40B4-BE49-F238E27FC236}">
                  <a16:creationId xmlns:a16="http://schemas.microsoft.com/office/drawing/2014/main" id="{C39ABEF1-C7F2-3B48-2ECC-659827F6B674}"/>
                </a:ext>
              </a:extLst>
            </p:cNvPr>
            <p:cNvSpPr>
              <a:spLocks noChangeShapeType="1"/>
            </p:cNvSpPr>
            <p:nvPr/>
          </p:nvSpPr>
          <p:spPr bwMode="auto">
            <a:xfrm>
              <a:off x="240" y="2208"/>
              <a:ext cx="27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189454" name="Line 11">
              <a:extLst>
                <a:ext uri="{FF2B5EF4-FFF2-40B4-BE49-F238E27FC236}">
                  <a16:creationId xmlns:a16="http://schemas.microsoft.com/office/drawing/2014/main" id="{23070C3F-A8A9-276A-428A-F14BB72DF7A2}"/>
                </a:ext>
              </a:extLst>
            </p:cNvPr>
            <p:cNvSpPr>
              <a:spLocks noChangeShapeType="1"/>
            </p:cNvSpPr>
            <p:nvPr/>
          </p:nvSpPr>
          <p:spPr bwMode="auto">
            <a:xfrm flipV="1">
              <a:off x="1152" y="864"/>
              <a:ext cx="0" cy="26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189455" name="Line 12">
              <a:extLst>
                <a:ext uri="{FF2B5EF4-FFF2-40B4-BE49-F238E27FC236}">
                  <a16:creationId xmlns:a16="http://schemas.microsoft.com/office/drawing/2014/main" id="{733E6924-7B83-0CDE-84BD-1A103749206A}"/>
                </a:ext>
              </a:extLst>
            </p:cNvPr>
            <p:cNvSpPr>
              <a:spLocks noChangeShapeType="1"/>
            </p:cNvSpPr>
            <p:nvPr/>
          </p:nvSpPr>
          <p:spPr bwMode="auto">
            <a:xfrm flipV="1">
              <a:off x="2112" y="864"/>
              <a:ext cx="0"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grpSp>
      <p:sp>
        <p:nvSpPr>
          <p:cNvPr id="189444" name="Text Box 13">
            <a:extLst>
              <a:ext uri="{FF2B5EF4-FFF2-40B4-BE49-F238E27FC236}">
                <a16:creationId xmlns:a16="http://schemas.microsoft.com/office/drawing/2014/main" id="{FB1486B5-62EC-6C74-F41C-D76D1143200D}"/>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CRANES</a:t>
            </a:r>
          </a:p>
        </p:txBody>
      </p:sp>
      <p:pic>
        <p:nvPicPr>
          <p:cNvPr id="189445" name="Picture 14">
            <a:extLst>
              <a:ext uri="{FF2B5EF4-FFF2-40B4-BE49-F238E27FC236}">
                <a16:creationId xmlns:a16="http://schemas.microsoft.com/office/drawing/2014/main" id="{2247F07A-EDD4-01F6-A423-757CD393C6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762000"/>
            <a:ext cx="403860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9446" name="Picture 15">
            <a:extLst>
              <a:ext uri="{FF2B5EF4-FFF2-40B4-BE49-F238E27FC236}">
                <a16:creationId xmlns:a16="http://schemas.microsoft.com/office/drawing/2014/main" id="{04874126-C127-9F88-C3F7-8EF981063E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657600"/>
            <a:ext cx="3810000" cy="266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16943D-4C72-6527-8381-24495A8FB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91490" name="Rectangle 2">
            <a:extLst>
              <a:ext uri="{FF2B5EF4-FFF2-40B4-BE49-F238E27FC236}">
                <a16:creationId xmlns:a16="http://schemas.microsoft.com/office/drawing/2014/main" id="{92425BD5-7154-C743-90FE-3222B4DD4C76}"/>
              </a:ext>
            </a:extLst>
          </p:cNvPr>
          <p:cNvSpPr>
            <a:spLocks noChangeArrowheads="1"/>
          </p:cNvSpPr>
          <p:nvPr/>
        </p:nvSpPr>
        <p:spPr bwMode="auto">
          <a:xfrm>
            <a:off x="0" y="76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t>ROUSTABOUT OJT HANDBOOK</a:t>
            </a:r>
          </a:p>
        </p:txBody>
      </p:sp>
      <p:sp>
        <p:nvSpPr>
          <p:cNvPr id="191491" name="Rectangle 3">
            <a:extLst>
              <a:ext uri="{FF2B5EF4-FFF2-40B4-BE49-F238E27FC236}">
                <a16:creationId xmlns:a16="http://schemas.microsoft.com/office/drawing/2014/main" id="{41D610A1-5A6D-FDA6-142E-8FB60423AE6C}"/>
              </a:ext>
            </a:extLst>
          </p:cNvPr>
          <p:cNvSpPr>
            <a:spLocks noChangeArrowheads="1"/>
          </p:cNvSpPr>
          <p:nvPr/>
        </p:nvSpPr>
        <p:spPr bwMode="auto">
          <a:xfrm>
            <a:off x="2514600" y="833438"/>
            <a:ext cx="3886200" cy="1066800"/>
          </a:xfrm>
          <a:prstGeom prst="rect">
            <a:avLst/>
          </a:prstGeom>
          <a:noFill/>
          <a:ln w="38100">
            <a:solidFill>
              <a:srgbClr val="333399"/>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333399"/>
                </a:solidFill>
              </a:rPr>
              <a:t>MODULE 7</a:t>
            </a:r>
            <a:r>
              <a:rPr lang="en-US" altLang="en-US" sz="3200" b="1">
                <a:solidFill>
                  <a:srgbClr val="FF0000"/>
                </a:solidFill>
              </a:rPr>
              <a:t> </a:t>
            </a:r>
            <a:br>
              <a:rPr lang="en-US" altLang="en-US" sz="3200">
                <a:solidFill>
                  <a:srgbClr val="FF0000"/>
                </a:solidFill>
              </a:rPr>
            </a:br>
            <a:r>
              <a:rPr lang="en-US" altLang="en-US" sz="3200" b="1"/>
              <a:t>SLINGS</a:t>
            </a:r>
            <a:endParaRPr lang="en-US" altLang="en-US" sz="3200" b="1" i="1"/>
          </a:p>
        </p:txBody>
      </p:sp>
      <p:pic>
        <p:nvPicPr>
          <p:cNvPr id="191492" name="Picture 4">
            <a:extLst>
              <a:ext uri="{FF2B5EF4-FFF2-40B4-BE49-F238E27FC236}">
                <a16:creationId xmlns:a16="http://schemas.microsoft.com/office/drawing/2014/main" id="{A93C08F4-C05A-5740-F593-C30AD9C5C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950" y="3276600"/>
            <a:ext cx="2168525" cy="2649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1493" name="Picture 5">
            <a:extLst>
              <a:ext uri="{FF2B5EF4-FFF2-40B4-BE49-F238E27FC236}">
                <a16:creationId xmlns:a16="http://schemas.microsoft.com/office/drawing/2014/main" id="{AB6E6448-FC22-1817-C3B4-3049DC17AB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133600"/>
            <a:ext cx="3200400" cy="2400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1494" name="Text Box 6">
            <a:extLst>
              <a:ext uri="{FF2B5EF4-FFF2-40B4-BE49-F238E27FC236}">
                <a16:creationId xmlns:a16="http://schemas.microsoft.com/office/drawing/2014/main" id="{9EE02900-B00E-6DC0-068C-D78A43065736}"/>
              </a:ext>
            </a:extLst>
          </p:cNvPr>
          <p:cNvSpPr txBox="1">
            <a:spLocks noChangeArrowheads="1"/>
          </p:cNvSpPr>
          <p:nvPr/>
        </p:nvSpPr>
        <p:spPr bwMode="auto">
          <a:xfrm>
            <a:off x="0" y="6070600"/>
            <a:ext cx="91440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  HANDLING LOADS WITH SLINGS AND TAGLINES WILL BE AN IMPORTANT TASK TO LEARN FOR THE ROUSTABOUTS.</a:t>
            </a:r>
          </a:p>
        </p:txBody>
      </p:sp>
      <p:pic>
        <p:nvPicPr>
          <p:cNvPr id="191495" name="Picture 7">
            <a:extLst>
              <a:ext uri="{FF2B5EF4-FFF2-40B4-BE49-F238E27FC236}">
                <a16:creationId xmlns:a16="http://schemas.microsoft.com/office/drawing/2014/main" id="{92859C94-ED83-A858-A0C4-C6EA4A3C97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143125"/>
            <a:ext cx="3352800" cy="2505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1496" name="Text Box 8">
            <a:extLst>
              <a:ext uri="{FF2B5EF4-FFF2-40B4-BE49-F238E27FC236}">
                <a16:creationId xmlns:a16="http://schemas.microsoft.com/office/drawing/2014/main" id="{FD70E7D2-1A52-69EF-8E36-763044DB1E4D}"/>
              </a:ext>
            </a:extLst>
          </p:cNvPr>
          <p:cNvSpPr txBox="1">
            <a:spLocks noChangeArrowheads="1"/>
          </p:cNvSpPr>
          <p:nvPr/>
        </p:nvSpPr>
        <p:spPr bwMode="auto">
          <a:xfrm>
            <a:off x="3609975" y="2743200"/>
            <a:ext cx="16764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FROM THE RIG TO THE BOAT</a:t>
            </a:r>
          </a:p>
        </p:txBody>
      </p:sp>
      <p:sp>
        <p:nvSpPr>
          <p:cNvPr id="191497" name="Line 9">
            <a:extLst>
              <a:ext uri="{FF2B5EF4-FFF2-40B4-BE49-F238E27FC236}">
                <a16:creationId xmlns:a16="http://schemas.microsoft.com/office/drawing/2014/main" id="{56B09C24-9A5F-36DD-E939-3A3AFDAB65C1}"/>
              </a:ext>
            </a:extLst>
          </p:cNvPr>
          <p:cNvSpPr>
            <a:spLocks noChangeShapeType="1"/>
          </p:cNvSpPr>
          <p:nvPr/>
        </p:nvSpPr>
        <p:spPr bwMode="auto">
          <a:xfrm flipH="1">
            <a:off x="3305175" y="29718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91498" name="Line 10">
            <a:extLst>
              <a:ext uri="{FF2B5EF4-FFF2-40B4-BE49-F238E27FC236}">
                <a16:creationId xmlns:a16="http://schemas.microsoft.com/office/drawing/2014/main" id="{3224517E-99B3-A6B6-07D5-4B48CCE72891}"/>
              </a:ext>
            </a:extLst>
          </p:cNvPr>
          <p:cNvSpPr>
            <a:spLocks noChangeShapeType="1"/>
          </p:cNvSpPr>
          <p:nvPr/>
        </p:nvSpPr>
        <p:spPr bwMode="auto">
          <a:xfrm>
            <a:off x="5286375" y="29718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91499" name="Text Box 11">
            <a:extLst>
              <a:ext uri="{FF2B5EF4-FFF2-40B4-BE49-F238E27FC236}">
                <a16:creationId xmlns:a16="http://schemas.microsoft.com/office/drawing/2014/main" id="{9DC6ACDC-4596-105B-A699-6A59710EC248}"/>
              </a:ext>
            </a:extLst>
          </p:cNvPr>
          <p:cNvSpPr txBox="1">
            <a:spLocks noChangeArrowheads="1"/>
          </p:cNvSpPr>
          <p:nvPr/>
        </p:nvSpPr>
        <p:spPr bwMode="auto">
          <a:xfrm>
            <a:off x="290513" y="4657725"/>
            <a:ext cx="2690812" cy="11684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Roustabouts use slings almost everyday to move loads of equipment, tools, and rig parts around the rig.  Slings have to be taken care of and checked on a regular basis for damage and wear.  If you see damage, stop the job and report it to your supervisor!</a:t>
            </a:r>
          </a:p>
        </p:txBody>
      </p:sp>
      <p:sp>
        <p:nvSpPr>
          <p:cNvPr id="191500" name="Text Box 12">
            <a:extLst>
              <a:ext uri="{FF2B5EF4-FFF2-40B4-BE49-F238E27FC236}">
                <a16:creationId xmlns:a16="http://schemas.microsoft.com/office/drawing/2014/main" id="{8DB169ED-D2AA-4C23-2509-DC1A69E28859}"/>
              </a:ext>
            </a:extLst>
          </p:cNvPr>
          <p:cNvSpPr txBox="1">
            <a:spLocks noChangeArrowheads="1"/>
          </p:cNvSpPr>
          <p:nvPr/>
        </p:nvSpPr>
        <p:spPr bwMode="auto">
          <a:xfrm>
            <a:off x="6129338" y="4746625"/>
            <a:ext cx="2514600" cy="11969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Roustabouts will need to know how to handle a load carefully and safely.  Knowing how to attach a load and guide a load will be a big part of the Roustabout’s job.</a:t>
            </a:r>
          </a:p>
        </p:txBody>
      </p:sp>
    </p:spTree>
  </p:cSld>
  <p:clrMapOvr>
    <a:masterClrMapping/>
  </p:clrMapOvr>
  <p:transition spd="med" advClick="0"/>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7525B9-F076-A8B1-B450-B8BF3EDB7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7410" name="Rectangle 2">
            <a:extLst>
              <a:ext uri="{FF2B5EF4-FFF2-40B4-BE49-F238E27FC236}">
                <a16:creationId xmlns:a16="http://schemas.microsoft.com/office/drawing/2014/main" id="{3715237B-0D43-D595-731F-8B39715B8FCE}"/>
              </a:ext>
            </a:extLst>
          </p:cNvPr>
          <p:cNvSpPr>
            <a:spLocks noGrp="1" noChangeArrowheads="1"/>
          </p:cNvSpPr>
          <p:nvPr>
            <p:ph type="title"/>
          </p:nvPr>
        </p:nvSpPr>
        <p:spPr bwMode="auto">
          <a:xfrm>
            <a:off x="1295400" y="838200"/>
            <a:ext cx="6019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200">
                <a:solidFill>
                  <a:srgbClr val="333399"/>
                </a:solidFill>
                <a:latin typeface="Arial Black" panose="020B0A04020102020204" pitchFamily="34" charset="0"/>
              </a:rPr>
              <a:t>Hoisting System</a:t>
            </a:r>
          </a:p>
        </p:txBody>
      </p:sp>
      <p:sp>
        <p:nvSpPr>
          <p:cNvPr id="17411" name="Rectangle 3">
            <a:extLst>
              <a:ext uri="{FF2B5EF4-FFF2-40B4-BE49-F238E27FC236}">
                <a16:creationId xmlns:a16="http://schemas.microsoft.com/office/drawing/2014/main" id="{C39EB4B1-5651-A2AA-7F86-953011A12BD2}"/>
              </a:ext>
            </a:extLst>
          </p:cNvPr>
          <p:cNvSpPr>
            <a:spLocks noGrp="1" noChangeArrowheads="1"/>
          </p:cNvSpPr>
          <p:nvPr>
            <p:ph type="body" idx="1"/>
          </p:nvPr>
        </p:nvSpPr>
        <p:spPr bwMode="auto">
          <a:xfrm>
            <a:off x="2667000" y="1371600"/>
            <a:ext cx="3810000" cy="2133600"/>
          </a:xfrm>
          <a:noFill/>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Char char="§"/>
            </a:pPr>
            <a:r>
              <a:rPr lang="en-US" altLang="en-US" sz="1200" b="1">
                <a:solidFill>
                  <a:schemeClr val="tx2"/>
                </a:solidFill>
              </a:rPr>
              <a:t>Derrick - Supports String &amp; Block Weight</a:t>
            </a:r>
          </a:p>
          <a:p>
            <a:pPr eaLnBrk="1" hangingPunct="1">
              <a:lnSpc>
                <a:spcPct val="80000"/>
              </a:lnSpc>
              <a:buFont typeface="Wingdings" panose="05000000000000000000" pitchFamily="2" charset="2"/>
              <a:buChar char="§"/>
            </a:pPr>
            <a:r>
              <a:rPr lang="en-US" altLang="en-US" sz="1200" b="1">
                <a:solidFill>
                  <a:schemeClr val="tx2"/>
                </a:solidFill>
              </a:rPr>
              <a:t>Draw works - Drum &amp; Brake Lifts &amp; Lowers Drill String</a:t>
            </a:r>
          </a:p>
          <a:p>
            <a:pPr eaLnBrk="1" hangingPunct="1">
              <a:lnSpc>
                <a:spcPct val="80000"/>
              </a:lnSpc>
              <a:buFont typeface="Wingdings" panose="05000000000000000000" pitchFamily="2" charset="2"/>
              <a:buChar char="§"/>
            </a:pPr>
            <a:r>
              <a:rPr lang="en-US" altLang="en-US" sz="1200" b="1">
                <a:solidFill>
                  <a:schemeClr val="tx2"/>
                </a:solidFill>
              </a:rPr>
              <a:t>Crown Block - Stationary Pulley (Sheaves)</a:t>
            </a:r>
          </a:p>
          <a:p>
            <a:pPr eaLnBrk="1" hangingPunct="1">
              <a:lnSpc>
                <a:spcPct val="80000"/>
              </a:lnSpc>
              <a:buFont typeface="Wingdings" panose="05000000000000000000" pitchFamily="2" charset="2"/>
              <a:buChar char="§"/>
            </a:pPr>
            <a:r>
              <a:rPr lang="en-US" altLang="en-US" sz="1200" b="1">
                <a:solidFill>
                  <a:schemeClr val="tx2"/>
                </a:solidFill>
              </a:rPr>
              <a:t>Traveling Block - Moving Pulley (Sheaves)</a:t>
            </a:r>
          </a:p>
          <a:p>
            <a:pPr eaLnBrk="1" hangingPunct="1">
              <a:lnSpc>
                <a:spcPct val="80000"/>
              </a:lnSpc>
              <a:buFont typeface="Wingdings" panose="05000000000000000000" pitchFamily="2" charset="2"/>
              <a:buChar char="§"/>
            </a:pPr>
            <a:r>
              <a:rPr lang="en-US" altLang="en-US" sz="1200" b="1">
                <a:solidFill>
                  <a:schemeClr val="tx2"/>
                </a:solidFill>
              </a:rPr>
              <a:t>Drill Line- Wire Rope Reeved onto Blocks</a:t>
            </a:r>
          </a:p>
          <a:p>
            <a:pPr eaLnBrk="1" hangingPunct="1">
              <a:lnSpc>
                <a:spcPct val="80000"/>
              </a:lnSpc>
              <a:buFont typeface="Wingdings" panose="05000000000000000000" pitchFamily="2" charset="2"/>
              <a:buChar char="§"/>
            </a:pPr>
            <a:r>
              <a:rPr lang="en-US" altLang="en-US" sz="1200" b="1">
                <a:solidFill>
                  <a:schemeClr val="tx2"/>
                </a:solidFill>
              </a:rPr>
              <a:t>Fast Line - Draw works to Crown Block</a:t>
            </a:r>
          </a:p>
          <a:p>
            <a:pPr eaLnBrk="1" hangingPunct="1">
              <a:lnSpc>
                <a:spcPct val="80000"/>
              </a:lnSpc>
            </a:pPr>
            <a:r>
              <a:rPr lang="en-US" altLang="en-US" sz="1200" b="1">
                <a:solidFill>
                  <a:schemeClr val="tx2"/>
                </a:solidFill>
              </a:rPr>
              <a:t>Dead Line - Crown Block to Tie Down Anchor to Storage Reel</a:t>
            </a:r>
          </a:p>
          <a:p>
            <a:pPr eaLnBrk="1" hangingPunct="1">
              <a:lnSpc>
                <a:spcPct val="80000"/>
              </a:lnSpc>
            </a:pPr>
            <a:r>
              <a:rPr lang="en-US" altLang="en-US" sz="1200" b="1">
                <a:solidFill>
                  <a:schemeClr val="tx2"/>
                </a:solidFill>
              </a:rPr>
              <a:t>Slip &amp; Cut Line Maintenance is done after using the drill line for a calculated period of time.</a:t>
            </a:r>
          </a:p>
          <a:p>
            <a:pPr eaLnBrk="1" hangingPunct="1">
              <a:lnSpc>
                <a:spcPct val="80000"/>
              </a:lnSpc>
              <a:buFont typeface="Wingdings" panose="05000000000000000000" pitchFamily="2" charset="2"/>
              <a:buChar char="§"/>
            </a:pPr>
            <a:endParaRPr lang="en-US" altLang="en-US" sz="1200" b="1">
              <a:solidFill>
                <a:schemeClr val="tx2"/>
              </a:solidFill>
            </a:endParaRPr>
          </a:p>
          <a:p>
            <a:pPr eaLnBrk="1" hangingPunct="1">
              <a:lnSpc>
                <a:spcPct val="80000"/>
              </a:lnSpc>
              <a:buFont typeface="Wingdings" panose="05000000000000000000" pitchFamily="2" charset="2"/>
              <a:buChar char="§"/>
            </a:pPr>
            <a:endParaRPr lang="en-US" altLang="en-US" sz="1200" b="1">
              <a:solidFill>
                <a:schemeClr val="tx2"/>
              </a:solidFill>
            </a:endParaRPr>
          </a:p>
          <a:p>
            <a:pPr eaLnBrk="1" hangingPunct="1">
              <a:lnSpc>
                <a:spcPct val="80000"/>
              </a:lnSpc>
              <a:buFont typeface="Wingdings" panose="05000000000000000000" pitchFamily="2" charset="2"/>
              <a:buChar char="§"/>
            </a:pPr>
            <a:endParaRPr lang="en-US" altLang="en-US" sz="1200" b="1">
              <a:solidFill>
                <a:schemeClr val="tx2"/>
              </a:solidFill>
            </a:endParaRPr>
          </a:p>
        </p:txBody>
      </p:sp>
      <p:pic>
        <p:nvPicPr>
          <p:cNvPr id="17412" name="Picture 4">
            <a:extLst>
              <a:ext uri="{FF2B5EF4-FFF2-40B4-BE49-F238E27FC236}">
                <a16:creationId xmlns:a16="http://schemas.microsoft.com/office/drawing/2014/main" id="{914BCB1F-B6EB-3B8A-5713-97903CA330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838200"/>
            <a:ext cx="2133600"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3" name="Text Box 5">
            <a:extLst>
              <a:ext uri="{FF2B5EF4-FFF2-40B4-BE49-F238E27FC236}">
                <a16:creationId xmlns:a16="http://schemas.microsoft.com/office/drawing/2014/main" id="{4361797A-2210-E77C-9164-E1FCA1373E30}"/>
              </a:ext>
            </a:extLst>
          </p:cNvPr>
          <p:cNvSpPr txBox="1">
            <a:spLocks noChangeArrowheads="1"/>
          </p:cNvSpPr>
          <p:nvPr/>
        </p:nvSpPr>
        <p:spPr bwMode="auto">
          <a:xfrm>
            <a:off x="76200" y="109538"/>
            <a:ext cx="8953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BASIC DRILLING</a:t>
            </a:r>
          </a:p>
        </p:txBody>
      </p:sp>
      <p:pic>
        <p:nvPicPr>
          <p:cNvPr id="17414" name="Picture 6">
            <a:extLst>
              <a:ext uri="{FF2B5EF4-FFF2-40B4-BE49-F238E27FC236}">
                <a16:creationId xmlns:a16="http://schemas.microsoft.com/office/drawing/2014/main" id="{E02EC2EE-EBE7-5781-E4C2-61E9E78FD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990600"/>
            <a:ext cx="2133600"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5" name="Line 7">
            <a:extLst>
              <a:ext uri="{FF2B5EF4-FFF2-40B4-BE49-F238E27FC236}">
                <a16:creationId xmlns:a16="http://schemas.microsoft.com/office/drawing/2014/main" id="{AD8E786F-D234-2B1B-6A35-2CF5526773BE}"/>
              </a:ext>
            </a:extLst>
          </p:cNvPr>
          <p:cNvSpPr>
            <a:spLocks noChangeShapeType="1"/>
          </p:cNvSpPr>
          <p:nvPr/>
        </p:nvSpPr>
        <p:spPr bwMode="auto">
          <a:xfrm>
            <a:off x="6172200" y="1524000"/>
            <a:ext cx="1676400"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17416" name="Line 8">
            <a:extLst>
              <a:ext uri="{FF2B5EF4-FFF2-40B4-BE49-F238E27FC236}">
                <a16:creationId xmlns:a16="http://schemas.microsoft.com/office/drawing/2014/main" id="{CCF69C49-1049-FA9D-4C9B-7783E7483756}"/>
              </a:ext>
            </a:extLst>
          </p:cNvPr>
          <p:cNvSpPr>
            <a:spLocks noChangeShapeType="1"/>
          </p:cNvSpPr>
          <p:nvPr/>
        </p:nvSpPr>
        <p:spPr bwMode="auto">
          <a:xfrm flipH="1">
            <a:off x="1676400" y="2209800"/>
            <a:ext cx="1066800" cy="76200"/>
          </a:xfrm>
          <a:prstGeom prst="line">
            <a:avLst/>
          </a:prstGeom>
          <a:noFill/>
          <a:ln w="952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17417" name="Line 9">
            <a:extLst>
              <a:ext uri="{FF2B5EF4-FFF2-40B4-BE49-F238E27FC236}">
                <a16:creationId xmlns:a16="http://schemas.microsoft.com/office/drawing/2014/main" id="{DE15ACDB-ABB2-02FD-325E-349A612446E8}"/>
              </a:ext>
            </a:extLst>
          </p:cNvPr>
          <p:cNvSpPr>
            <a:spLocks noChangeShapeType="1"/>
          </p:cNvSpPr>
          <p:nvPr/>
        </p:nvSpPr>
        <p:spPr bwMode="auto">
          <a:xfrm flipV="1">
            <a:off x="6172200" y="1143000"/>
            <a:ext cx="1676400" cy="8382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17418" name="Line 10">
            <a:extLst>
              <a:ext uri="{FF2B5EF4-FFF2-40B4-BE49-F238E27FC236}">
                <a16:creationId xmlns:a16="http://schemas.microsoft.com/office/drawing/2014/main" id="{1D9A16CB-92DC-E6E7-67AD-1A80BBCEE8AD}"/>
              </a:ext>
            </a:extLst>
          </p:cNvPr>
          <p:cNvSpPr>
            <a:spLocks noChangeShapeType="1"/>
          </p:cNvSpPr>
          <p:nvPr/>
        </p:nvSpPr>
        <p:spPr bwMode="auto">
          <a:xfrm flipH="1" flipV="1">
            <a:off x="1447800" y="1981200"/>
            <a:ext cx="1295400" cy="304800"/>
          </a:xfrm>
          <a:prstGeom prst="line">
            <a:avLst/>
          </a:prstGeom>
          <a:noFill/>
          <a:ln w="952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17419" name="Line 11">
            <a:extLst>
              <a:ext uri="{FF2B5EF4-FFF2-40B4-BE49-F238E27FC236}">
                <a16:creationId xmlns:a16="http://schemas.microsoft.com/office/drawing/2014/main" id="{E677A308-9534-6AE3-B2FE-63AD519F33CD}"/>
              </a:ext>
            </a:extLst>
          </p:cNvPr>
          <p:cNvSpPr>
            <a:spLocks noChangeShapeType="1"/>
          </p:cNvSpPr>
          <p:nvPr/>
        </p:nvSpPr>
        <p:spPr bwMode="auto">
          <a:xfrm>
            <a:off x="6019800" y="2590800"/>
            <a:ext cx="914400" cy="762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pic>
        <p:nvPicPr>
          <p:cNvPr id="17420" name="Picture 12">
            <a:extLst>
              <a:ext uri="{FF2B5EF4-FFF2-40B4-BE49-F238E27FC236}">
                <a16:creationId xmlns:a16="http://schemas.microsoft.com/office/drawing/2014/main" id="{65CF42CE-7179-BCA9-7A48-C21F6DAD5A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733800"/>
            <a:ext cx="3470275" cy="2601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21" name="Line 13">
            <a:extLst>
              <a:ext uri="{FF2B5EF4-FFF2-40B4-BE49-F238E27FC236}">
                <a16:creationId xmlns:a16="http://schemas.microsoft.com/office/drawing/2014/main" id="{F5F36EE5-1FCC-5EB9-4115-1FE9280FE480}"/>
              </a:ext>
            </a:extLst>
          </p:cNvPr>
          <p:cNvSpPr>
            <a:spLocks noChangeShapeType="1"/>
          </p:cNvSpPr>
          <p:nvPr/>
        </p:nvSpPr>
        <p:spPr bwMode="auto">
          <a:xfrm flipH="1">
            <a:off x="2971800" y="3429000"/>
            <a:ext cx="152400" cy="2286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pic>
        <p:nvPicPr>
          <p:cNvPr id="17422" name="Picture 14">
            <a:extLst>
              <a:ext uri="{FF2B5EF4-FFF2-40B4-BE49-F238E27FC236}">
                <a16:creationId xmlns:a16="http://schemas.microsoft.com/office/drawing/2014/main" id="{DA19F4F1-1B15-932C-E1DE-9EBE5629AD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3856038"/>
            <a:ext cx="3394075" cy="2544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23" name="Line 15">
            <a:extLst>
              <a:ext uri="{FF2B5EF4-FFF2-40B4-BE49-F238E27FC236}">
                <a16:creationId xmlns:a16="http://schemas.microsoft.com/office/drawing/2014/main" id="{88CF6DE1-69A8-3047-6828-75B927089160}"/>
              </a:ext>
            </a:extLst>
          </p:cNvPr>
          <p:cNvSpPr>
            <a:spLocks noChangeShapeType="1"/>
          </p:cNvSpPr>
          <p:nvPr/>
        </p:nvSpPr>
        <p:spPr bwMode="auto">
          <a:xfrm>
            <a:off x="4114800" y="3276600"/>
            <a:ext cx="609600" cy="3810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pic>
        <p:nvPicPr>
          <p:cNvPr id="17424" name="Picture 16">
            <a:extLst>
              <a:ext uri="{FF2B5EF4-FFF2-40B4-BE49-F238E27FC236}">
                <a16:creationId xmlns:a16="http://schemas.microsoft.com/office/drawing/2014/main" id="{7F635DEA-5DAB-6235-8F76-B5B8F506ED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1000" y="3886200"/>
            <a:ext cx="990600"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25" name="Text Box 17">
            <a:extLst>
              <a:ext uri="{FF2B5EF4-FFF2-40B4-BE49-F238E27FC236}">
                <a16:creationId xmlns:a16="http://schemas.microsoft.com/office/drawing/2014/main" id="{E724ECBA-5C54-79EF-76B6-63947B28B8CF}"/>
              </a:ext>
            </a:extLst>
          </p:cNvPr>
          <p:cNvSpPr txBox="1">
            <a:spLocks noChangeArrowheads="1"/>
          </p:cNvSpPr>
          <p:nvPr/>
        </p:nvSpPr>
        <p:spPr bwMode="auto">
          <a:xfrm>
            <a:off x="7162800" y="4191000"/>
            <a:ext cx="9144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CROWN</a:t>
            </a:r>
          </a:p>
        </p:txBody>
      </p:sp>
      <p:sp>
        <p:nvSpPr>
          <p:cNvPr id="17426" name="Text Box 18">
            <a:extLst>
              <a:ext uri="{FF2B5EF4-FFF2-40B4-BE49-F238E27FC236}">
                <a16:creationId xmlns:a16="http://schemas.microsoft.com/office/drawing/2014/main" id="{55D7CD45-7C06-29B5-FDB9-8A7644F84079}"/>
              </a:ext>
            </a:extLst>
          </p:cNvPr>
          <p:cNvSpPr txBox="1">
            <a:spLocks noChangeArrowheads="1"/>
          </p:cNvSpPr>
          <p:nvPr/>
        </p:nvSpPr>
        <p:spPr bwMode="auto">
          <a:xfrm>
            <a:off x="5257800" y="5867400"/>
            <a:ext cx="7620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BLOCK</a:t>
            </a:r>
          </a:p>
        </p:txBody>
      </p:sp>
      <p:sp>
        <p:nvSpPr>
          <p:cNvPr id="17427" name="Text Box 19">
            <a:extLst>
              <a:ext uri="{FF2B5EF4-FFF2-40B4-BE49-F238E27FC236}">
                <a16:creationId xmlns:a16="http://schemas.microsoft.com/office/drawing/2014/main" id="{94539A7F-59B6-8267-6366-0CE654934F18}"/>
              </a:ext>
            </a:extLst>
          </p:cNvPr>
          <p:cNvSpPr txBox="1">
            <a:spLocks noChangeArrowheads="1"/>
          </p:cNvSpPr>
          <p:nvPr/>
        </p:nvSpPr>
        <p:spPr bwMode="auto">
          <a:xfrm>
            <a:off x="1066800" y="5867400"/>
            <a:ext cx="14478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  DRAW WORKS</a:t>
            </a:r>
          </a:p>
        </p:txBody>
      </p:sp>
      <p:sp>
        <p:nvSpPr>
          <p:cNvPr id="17428" name="Line 20">
            <a:extLst>
              <a:ext uri="{FF2B5EF4-FFF2-40B4-BE49-F238E27FC236}">
                <a16:creationId xmlns:a16="http://schemas.microsoft.com/office/drawing/2014/main" id="{A3C00462-32E6-3031-EF6A-597B3D8AD261}"/>
              </a:ext>
            </a:extLst>
          </p:cNvPr>
          <p:cNvSpPr>
            <a:spLocks noChangeShapeType="1"/>
          </p:cNvSpPr>
          <p:nvPr/>
        </p:nvSpPr>
        <p:spPr bwMode="auto">
          <a:xfrm>
            <a:off x="8001000" y="4343400"/>
            <a:ext cx="228600"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94A47C-8FD8-D46E-7822-E217B471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192514" name="Picture 2">
            <a:extLst>
              <a:ext uri="{FF2B5EF4-FFF2-40B4-BE49-F238E27FC236}">
                <a16:creationId xmlns:a16="http://schemas.microsoft.com/office/drawing/2014/main" id="{8DC9283A-E6E8-7133-AD32-AB40AF03A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762000"/>
            <a:ext cx="28194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2515" name="Rectangle 3">
            <a:extLst>
              <a:ext uri="{FF2B5EF4-FFF2-40B4-BE49-F238E27FC236}">
                <a16:creationId xmlns:a16="http://schemas.microsoft.com/office/drawing/2014/main" id="{F25AC769-27B8-067E-AF22-F353984C0616}"/>
              </a:ext>
            </a:extLst>
          </p:cNvPr>
          <p:cNvSpPr>
            <a:spLocks noGrp="1" noChangeArrowheads="1"/>
          </p:cNvSpPr>
          <p:nvPr>
            <p:ph type="title"/>
          </p:nvPr>
        </p:nvSpPr>
        <p:spPr bwMode="auto">
          <a:xfrm>
            <a:off x="0" y="109538"/>
            <a:ext cx="9144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solidFill>
                  <a:schemeClr val="tx1"/>
                </a:solidFill>
              </a:rPr>
              <a:t>SLINGS</a:t>
            </a:r>
          </a:p>
        </p:txBody>
      </p:sp>
      <p:sp>
        <p:nvSpPr>
          <p:cNvPr id="192516" name="Rectangle 4">
            <a:extLst>
              <a:ext uri="{FF2B5EF4-FFF2-40B4-BE49-F238E27FC236}">
                <a16:creationId xmlns:a16="http://schemas.microsoft.com/office/drawing/2014/main" id="{46D0163C-4211-6CC7-B37C-8705DA6F350C}"/>
              </a:ext>
            </a:extLst>
          </p:cNvPr>
          <p:cNvSpPr>
            <a:spLocks noGrp="1" noChangeArrowheads="1"/>
          </p:cNvSpPr>
          <p:nvPr>
            <p:ph type="body" sz="half" idx="1"/>
          </p:nvPr>
        </p:nvSpPr>
        <p:spPr bwMode="auto">
          <a:xfrm>
            <a:off x="228600" y="804863"/>
            <a:ext cx="5334000" cy="2195512"/>
          </a:xfrm>
          <a:noFill/>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100" b="1"/>
              <a:t>A sling is a bound wire rope used on the rig to attach to loads with a crane or air hoist/tugger.  </a:t>
            </a:r>
          </a:p>
          <a:p>
            <a:pPr marL="0" indent="0" eaLnBrk="1" hangingPunct="1">
              <a:spcBef>
                <a:spcPct val="50000"/>
              </a:spcBef>
              <a:buFontTx/>
              <a:buNone/>
            </a:pPr>
            <a:r>
              <a:rPr lang="en-US" altLang="en-US" sz="1100" b="1"/>
              <a:t>Slings are safe tools when they are properly selected to meet the lift and load requirements, are in good condition, and are used in a safe manner.</a:t>
            </a:r>
          </a:p>
          <a:p>
            <a:pPr marL="0" indent="0" eaLnBrk="1" hangingPunct="1">
              <a:spcBef>
                <a:spcPct val="50000"/>
              </a:spcBef>
              <a:buFontTx/>
              <a:buNone/>
            </a:pPr>
            <a:r>
              <a:rPr lang="en-US" altLang="en-US" sz="1100" b="1"/>
              <a:t>This photo shows a wire rope sling with taglines made of rope. Wire rope slings are most commonly used because they have good strength, are flexible, and are easy to visually inspect for damage. </a:t>
            </a:r>
          </a:p>
          <a:p>
            <a:pPr marL="0" indent="0" eaLnBrk="1" hangingPunct="1">
              <a:spcBef>
                <a:spcPct val="50000"/>
              </a:spcBef>
              <a:buFontTx/>
              <a:buNone/>
            </a:pPr>
            <a:r>
              <a:rPr lang="en-US" altLang="en-US" sz="1100" b="1"/>
              <a:t>When not in use, slings should be stored in a clean, dry place.  Slings should never be left lying around the deck.  Slings are lubricated with oil from time to time to prevent rust and corrosion.  Always wear gloves when handling slings.</a:t>
            </a:r>
          </a:p>
        </p:txBody>
      </p:sp>
      <p:pic>
        <p:nvPicPr>
          <p:cNvPr id="192517" name="Picture 5">
            <a:extLst>
              <a:ext uri="{FF2B5EF4-FFF2-40B4-BE49-F238E27FC236}">
                <a16:creationId xmlns:a16="http://schemas.microsoft.com/office/drawing/2014/main" id="{4A87F7B0-9EA1-F1AB-39B1-2067F67AF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124200"/>
            <a:ext cx="2667000" cy="1622425"/>
          </a:xfrm>
          <a:prstGeom prst="rect">
            <a:avLst/>
          </a:prstGeom>
          <a:solidFill>
            <a:srgbClr val="FFCC00"/>
          </a:solidFill>
          <a:ln w="9525">
            <a:solidFill>
              <a:schemeClr val="tx1"/>
            </a:solidFill>
            <a:miter lim="800000"/>
            <a:headEnd/>
            <a:tailEnd/>
          </a:ln>
        </p:spPr>
      </p:pic>
      <p:sp>
        <p:nvSpPr>
          <p:cNvPr id="192518" name="Rectangle 6">
            <a:extLst>
              <a:ext uri="{FF2B5EF4-FFF2-40B4-BE49-F238E27FC236}">
                <a16:creationId xmlns:a16="http://schemas.microsoft.com/office/drawing/2014/main" id="{DE17847C-A95B-6709-9AAE-C1005FDF545D}"/>
              </a:ext>
            </a:extLst>
          </p:cNvPr>
          <p:cNvSpPr>
            <a:spLocks noChangeArrowheads="1"/>
          </p:cNvSpPr>
          <p:nvPr/>
        </p:nvSpPr>
        <p:spPr bwMode="auto">
          <a:xfrm>
            <a:off x="4559300" y="3317875"/>
            <a:ext cx="4508500" cy="3055938"/>
          </a:xfrm>
          <a:prstGeom prst="rect">
            <a:avLst/>
          </a:prstGeom>
          <a:solidFill>
            <a:srgbClr val="FFFF00">
              <a:alpha val="41960"/>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100" b="1"/>
              <a:t>Roustabouts will be trained in the proper use of slings.  Slings are used regularly for lifting various pieces of equipment on the rig.  They should be stored in the proper place for future use.  The rated safe-working limit of the sling varies depending upon the type of sling, the size of the sling, angle of connection, and the type of hitch.  As a Roustabout, make sure to become familiar with the capacity of the different slings.  If a sling’s capacity is being exceeded, then the load should not be lifted.  </a:t>
            </a:r>
          </a:p>
          <a:p>
            <a:pPr eaLnBrk="1" hangingPunct="1">
              <a:spcBef>
                <a:spcPct val="50000"/>
              </a:spcBef>
            </a:pPr>
            <a:r>
              <a:rPr lang="en-US" altLang="en-US" sz="1100" b="1"/>
              <a:t>Wire rope slings are heavy duty, flexible, light weight, and very strong.  They are made from high grade steel and are classified by numbers, such as 6x7, 6x19 and 6x37, which indicates the number of strands and wires in the rope.  The core of a wire rope is fiber core or independent wire rope core.  The lay of a wire rope is a measurement of one complete wrap of a stand about the core.  It also refers to the direction in which the wires and strand are wrapped around the core, such as right regular lay is for overhead lifting.</a:t>
            </a:r>
          </a:p>
        </p:txBody>
      </p:sp>
      <p:pic>
        <p:nvPicPr>
          <p:cNvPr id="192519" name="Picture 7">
            <a:extLst>
              <a:ext uri="{FF2B5EF4-FFF2-40B4-BE49-F238E27FC236}">
                <a16:creationId xmlns:a16="http://schemas.microsoft.com/office/drawing/2014/main" id="{80A6C5C3-F8FD-2973-4E82-6CC815FDF9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889500"/>
            <a:ext cx="3105150" cy="1119188"/>
          </a:xfrm>
          <a:prstGeom prst="rect">
            <a:avLst/>
          </a:prstGeom>
          <a:solidFill>
            <a:srgbClr val="FFCC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520" name="Text Box 8">
            <a:extLst>
              <a:ext uri="{FF2B5EF4-FFF2-40B4-BE49-F238E27FC236}">
                <a16:creationId xmlns:a16="http://schemas.microsoft.com/office/drawing/2014/main" id="{B7113AB7-A1ED-49D6-FDA6-0688029CF7C8}"/>
              </a:ext>
            </a:extLst>
          </p:cNvPr>
          <p:cNvSpPr txBox="1">
            <a:spLocks noChangeArrowheads="1"/>
          </p:cNvSpPr>
          <p:nvPr/>
        </p:nvSpPr>
        <p:spPr bwMode="auto">
          <a:xfrm>
            <a:off x="76200" y="3200400"/>
            <a:ext cx="1676400" cy="101441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Wire rope consists of three basic components:  wires, strands, and a core of steel fibers.</a:t>
            </a:r>
          </a:p>
        </p:txBody>
      </p:sp>
      <p:sp>
        <p:nvSpPr>
          <p:cNvPr id="192521" name="Line 9">
            <a:extLst>
              <a:ext uri="{FF2B5EF4-FFF2-40B4-BE49-F238E27FC236}">
                <a16:creationId xmlns:a16="http://schemas.microsoft.com/office/drawing/2014/main" id="{38CA8832-B9B3-83F4-15D2-C34186B65C59}"/>
              </a:ext>
            </a:extLst>
          </p:cNvPr>
          <p:cNvSpPr>
            <a:spLocks noChangeShapeType="1"/>
          </p:cNvSpPr>
          <p:nvPr/>
        </p:nvSpPr>
        <p:spPr bwMode="auto">
          <a:xfrm flipV="1">
            <a:off x="685800" y="5346700"/>
            <a:ext cx="0" cy="457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92522" name="Text Box 10">
            <a:extLst>
              <a:ext uri="{FF2B5EF4-FFF2-40B4-BE49-F238E27FC236}">
                <a16:creationId xmlns:a16="http://schemas.microsoft.com/office/drawing/2014/main" id="{68E745F8-FF2B-DF13-388F-6D444D14ACEA}"/>
              </a:ext>
            </a:extLst>
          </p:cNvPr>
          <p:cNvSpPr txBox="1">
            <a:spLocks noChangeArrowheads="1"/>
          </p:cNvSpPr>
          <p:nvPr/>
        </p:nvSpPr>
        <p:spPr bwMode="auto">
          <a:xfrm>
            <a:off x="381000" y="5727700"/>
            <a:ext cx="8382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WIRE ROPE</a:t>
            </a:r>
          </a:p>
        </p:txBody>
      </p:sp>
      <p:sp>
        <p:nvSpPr>
          <p:cNvPr id="192523" name="Text Box 11">
            <a:extLst>
              <a:ext uri="{FF2B5EF4-FFF2-40B4-BE49-F238E27FC236}">
                <a16:creationId xmlns:a16="http://schemas.microsoft.com/office/drawing/2014/main" id="{3205D8F3-E362-F6EB-573B-272B10AD3B92}"/>
              </a:ext>
            </a:extLst>
          </p:cNvPr>
          <p:cNvSpPr txBox="1">
            <a:spLocks noChangeArrowheads="1"/>
          </p:cNvSpPr>
          <p:nvPr/>
        </p:nvSpPr>
        <p:spPr bwMode="auto">
          <a:xfrm>
            <a:off x="1473200" y="5778500"/>
            <a:ext cx="6858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STRAND</a:t>
            </a:r>
          </a:p>
        </p:txBody>
      </p:sp>
      <p:sp>
        <p:nvSpPr>
          <p:cNvPr id="192524" name="Text Box 12">
            <a:extLst>
              <a:ext uri="{FF2B5EF4-FFF2-40B4-BE49-F238E27FC236}">
                <a16:creationId xmlns:a16="http://schemas.microsoft.com/office/drawing/2014/main" id="{F1C886BA-186D-3394-23C7-DC0B2A75E24C}"/>
              </a:ext>
            </a:extLst>
          </p:cNvPr>
          <p:cNvSpPr txBox="1">
            <a:spLocks noChangeArrowheads="1"/>
          </p:cNvSpPr>
          <p:nvPr/>
        </p:nvSpPr>
        <p:spPr bwMode="auto">
          <a:xfrm>
            <a:off x="3581400" y="5068888"/>
            <a:ext cx="6858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 CORE</a:t>
            </a:r>
          </a:p>
        </p:txBody>
      </p:sp>
      <p:sp>
        <p:nvSpPr>
          <p:cNvPr id="192525" name="Text Box 13">
            <a:extLst>
              <a:ext uri="{FF2B5EF4-FFF2-40B4-BE49-F238E27FC236}">
                <a16:creationId xmlns:a16="http://schemas.microsoft.com/office/drawing/2014/main" id="{36E7461F-00E7-1082-6196-6F5E42C38485}"/>
              </a:ext>
            </a:extLst>
          </p:cNvPr>
          <p:cNvSpPr txBox="1">
            <a:spLocks noChangeArrowheads="1"/>
          </p:cNvSpPr>
          <p:nvPr/>
        </p:nvSpPr>
        <p:spPr bwMode="auto">
          <a:xfrm>
            <a:off x="3238500" y="5651500"/>
            <a:ext cx="6858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WIRE</a:t>
            </a:r>
          </a:p>
        </p:txBody>
      </p:sp>
      <p:sp>
        <p:nvSpPr>
          <p:cNvPr id="192526" name="Line 14">
            <a:extLst>
              <a:ext uri="{FF2B5EF4-FFF2-40B4-BE49-F238E27FC236}">
                <a16:creationId xmlns:a16="http://schemas.microsoft.com/office/drawing/2014/main" id="{6F706A4B-33FE-ACBE-9363-B9A4EDE0B1A2}"/>
              </a:ext>
            </a:extLst>
          </p:cNvPr>
          <p:cNvSpPr>
            <a:spLocks noChangeShapeType="1"/>
          </p:cNvSpPr>
          <p:nvPr/>
        </p:nvSpPr>
        <p:spPr bwMode="auto">
          <a:xfrm flipH="1" flipV="1">
            <a:off x="2895600" y="5715000"/>
            <a:ext cx="381000" cy="76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92527" name="Line 15">
            <a:extLst>
              <a:ext uri="{FF2B5EF4-FFF2-40B4-BE49-F238E27FC236}">
                <a16:creationId xmlns:a16="http://schemas.microsoft.com/office/drawing/2014/main" id="{51B03D78-1EAA-45C0-494D-EEA8268005A8}"/>
              </a:ext>
            </a:extLst>
          </p:cNvPr>
          <p:cNvSpPr>
            <a:spLocks noChangeShapeType="1"/>
          </p:cNvSpPr>
          <p:nvPr/>
        </p:nvSpPr>
        <p:spPr bwMode="auto">
          <a:xfrm flipH="1">
            <a:off x="2667000" y="5791200"/>
            <a:ext cx="609600" cy="76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92528" name="Text Box 16">
            <a:extLst>
              <a:ext uri="{FF2B5EF4-FFF2-40B4-BE49-F238E27FC236}">
                <a16:creationId xmlns:a16="http://schemas.microsoft.com/office/drawing/2014/main" id="{7D0F9DB0-7B2C-E347-E01A-3B6B1BF62C53}"/>
              </a:ext>
            </a:extLst>
          </p:cNvPr>
          <p:cNvSpPr txBox="1">
            <a:spLocks noChangeArrowheads="1"/>
          </p:cNvSpPr>
          <p:nvPr/>
        </p:nvSpPr>
        <p:spPr bwMode="auto">
          <a:xfrm>
            <a:off x="965200" y="5454650"/>
            <a:ext cx="9144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ROPE LAY</a:t>
            </a:r>
          </a:p>
        </p:txBody>
      </p:sp>
      <p:sp>
        <p:nvSpPr>
          <p:cNvPr id="192529" name="Line 17">
            <a:extLst>
              <a:ext uri="{FF2B5EF4-FFF2-40B4-BE49-F238E27FC236}">
                <a16:creationId xmlns:a16="http://schemas.microsoft.com/office/drawing/2014/main" id="{04BE140F-0FF9-3AB7-6147-0F8643A1E009}"/>
              </a:ext>
            </a:extLst>
          </p:cNvPr>
          <p:cNvSpPr>
            <a:spLocks noChangeShapeType="1"/>
          </p:cNvSpPr>
          <p:nvPr/>
        </p:nvSpPr>
        <p:spPr bwMode="auto">
          <a:xfrm flipV="1">
            <a:off x="1727200" y="5257800"/>
            <a:ext cx="76200" cy="3048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92530" name="Text Box 18">
            <a:extLst>
              <a:ext uri="{FF2B5EF4-FFF2-40B4-BE49-F238E27FC236}">
                <a16:creationId xmlns:a16="http://schemas.microsoft.com/office/drawing/2014/main" id="{FF0772CE-A7C8-5F09-1DA4-F339398D5865}"/>
              </a:ext>
            </a:extLst>
          </p:cNvPr>
          <p:cNvSpPr txBox="1">
            <a:spLocks noChangeArrowheads="1"/>
          </p:cNvSpPr>
          <p:nvPr/>
        </p:nvSpPr>
        <p:spPr bwMode="auto">
          <a:xfrm>
            <a:off x="6553200" y="2895600"/>
            <a:ext cx="16764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SLINGING CASING</a:t>
            </a:r>
          </a:p>
        </p:txBody>
      </p:sp>
      <p:sp>
        <p:nvSpPr>
          <p:cNvPr id="192531" name="Line 19">
            <a:extLst>
              <a:ext uri="{FF2B5EF4-FFF2-40B4-BE49-F238E27FC236}">
                <a16:creationId xmlns:a16="http://schemas.microsoft.com/office/drawing/2014/main" id="{2AA4EB23-F26B-4CCE-4A5E-63EBB0D7BDC6}"/>
              </a:ext>
            </a:extLst>
          </p:cNvPr>
          <p:cNvSpPr>
            <a:spLocks noChangeShapeType="1"/>
          </p:cNvSpPr>
          <p:nvPr/>
        </p:nvSpPr>
        <p:spPr bwMode="auto">
          <a:xfrm flipH="1" flipV="1">
            <a:off x="3352800" y="5194300"/>
            <a:ext cx="304800"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92532" name="Line 20">
            <a:extLst>
              <a:ext uri="{FF2B5EF4-FFF2-40B4-BE49-F238E27FC236}">
                <a16:creationId xmlns:a16="http://schemas.microsoft.com/office/drawing/2014/main" id="{EAF83963-1920-3447-EE85-A182172EB612}"/>
              </a:ext>
            </a:extLst>
          </p:cNvPr>
          <p:cNvSpPr>
            <a:spLocks noChangeShapeType="1"/>
          </p:cNvSpPr>
          <p:nvPr/>
        </p:nvSpPr>
        <p:spPr bwMode="auto">
          <a:xfrm flipV="1">
            <a:off x="2057400" y="5715000"/>
            <a:ext cx="228600" cy="1524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0690A2-CE5A-FBD8-5EAB-3FD2A680DA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94562" name="Rectangle 2">
            <a:extLst>
              <a:ext uri="{FF2B5EF4-FFF2-40B4-BE49-F238E27FC236}">
                <a16:creationId xmlns:a16="http://schemas.microsoft.com/office/drawing/2014/main" id="{0B546E56-40E1-63B2-AD1E-9A32C16DFB01}"/>
              </a:ext>
            </a:extLst>
          </p:cNvPr>
          <p:cNvSpPr>
            <a:spLocks noGrp="1" noChangeArrowheads="1"/>
          </p:cNvSpPr>
          <p:nvPr>
            <p:ph type="body" idx="1"/>
          </p:nvPr>
        </p:nvSpPr>
        <p:spPr bwMode="auto">
          <a:xfrm>
            <a:off x="457200" y="1600200"/>
            <a:ext cx="822960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endParaRPr lang="en-US" altLang="en-US"/>
          </a:p>
        </p:txBody>
      </p:sp>
      <p:pic>
        <p:nvPicPr>
          <p:cNvPr id="194563" name="Picture 3">
            <a:extLst>
              <a:ext uri="{FF2B5EF4-FFF2-40B4-BE49-F238E27FC236}">
                <a16:creationId xmlns:a16="http://schemas.microsoft.com/office/drawing/2014/main" id="{BF61D4B5-0503-3482-8F41-FB5ECE85F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09663"/>
            <a:ext cx="8382000" cy="499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64" name="Rectangle 4">
            <a:extLst>
              <a:ext uri="{FF2B5EF4-FFF2-40B4-BE49-F238E27FC236}">
                <a16:creationId xmlns:a16="http://schemas.microsoft.com/office/drawing/2014/main" id="{20233046-267D-4814-176A-64CF036D8DB0}"/>
              </a:ext>
            </a:extLst>
          </p:cNvPr>
          <p:cNvSpPr>
            <a:spLocks noGrp="1" noChangeArrowheads="1"/>
          </p:cNvSpPr>
          <p:nvPr>
            <p:ph type="title"/>
          </p:nvPr>
        </p:nvSpPr>
        <p:spPr bwMode="auto">
          <a:xfrm>
            <a:off x="0" y="109538"/>
            <a:ext cx="9144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SLINGS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C4E5BC-512C-9772-3A0C-4CEEEE790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195586" name="Picture 2">
            <a:extLst>
              <a:ext uri="{FF2B5EF4-FFF2-40B4-BE49-F238E27FC236}">
                <a16:creationId xmlns:a16="http://schemas.microsoft.com/office/drawing/2014/main" id="{FD9C9996-EA58-2D54-E2CE-B701B5870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1219200"/>
            <a:ext cx="62103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Rectangle 3">
            <a:extLst>
              <a:ext uri="{FF2B5EF4-FFF2-40B4-BE49-F238E27FC236}">
                <a16:creationId xmlns:a16="http://schemas.microsoft.com/office/drawing/2014/main" id="{BB1DBC45-C70E-EF72-3D12-D0AEF2449939}"/>
              </a:ext>
            </a:extLst>
          </p:cNvPr>
          <p:cNvSpPr>
            <a:spLocks noChangeArrowheads="1"/>
          </p:cNvSpPr>
          <p:nvPr/>
        </p:nvSpPr>
        <p:spPr bwMode="auto">
          <a:xfrm>
            <a:off x="152400" y="4872038"/>
            <a:ext cx="8915400" cy="14747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0° SWL = SWL of one sling x 2                  </a:t>
            </a:r>
            <a:r>
              <a:rPr lang="en-US" altLang="en-US" b="1" u="sng"/>
              <a:t>or</a:t>
            </a:r>
            <a:r>
              <a:rPr lang="en-US" altLang="en-US"/>
              <a:t>    0° SWL = SWL of one sling x 2</a:t>
            </a:r>
          </a:p>
          <a:p>
            <a:r>
              <a:rPr lang="en-US" altLang="en-US"/>
              <a:t>30° SWL = SWL of one sling x 2 x 0.966   </a:t>
            </a:r>
            <a:r>
              <a:rPr lang="en-US" altLang="en-US" b="1" u="sng"/>
              <a:t>or</a:t>
            </a:r>
            <a:r>
              <a:rPr lang="en-US" altLang="en-US"/>
              <a:t>  30° SWL = SWL of one sling x 2 x 1.93</a:t>
            </a:r>
          </a:p>
          <a:p>
            <a:r>
              <a:rPr lang="en-US" altLang="en-US"/>
              <a:t>60° SWL = SWL of one sling x 2 x 0.866   </a:t>
            </a:r>
            <a:r>
              <a:rPr lang="en-US" altLang="en-US" b="1" u="sng"/>
              <a:t>or </a:t>
            </a:r>
            <a:r>
              <a:rPr lang="en-US" altLang="en-US"/>
              <a:t> 60° SWL = SWL of one sling x 2 x 1.73</a:t>
            </a:r>
          </a:p>
          <a:p>
            <a:r>
              <a:rPr lang="en-US" altLang="en-US"/>
              <a:t>90° SWL = SWL of one sling x 2 x 0.707   </a:t>
            </a:r>
            <a:r>
              <a:rPr lang="en-US" altLang="en-US" b="1" u="sng"/>
              <a:t>or</a:t>
            </a:r>
            <a:r>
              <a:rPr lang="en-US" altLang="en-US"/>
              <a:t>  90° SWL = SWL of one sling x 2 x 1.414</a:t>
            </a:r>
          </a:p>
          <a:p>
            <a:r>
              <a:rPr lang="en-US" altLang="en-US"/>
              <a:t>120° SWL = SWL of one sling x 2 x 0.5     </a:t>
            </a:r>
            <a:r>
              <a:rPr lang="en-US" altLang="en-US" b="1" u="sng"/>
              <a:t>or</a:t>
            </a:r>
            <a:r>
              <a:rPr lang="en-US" altLang="en-US"/>
              <a:t> 120° SWL = SWL of one sling only</a:t>
            </a:r>
          </a:p>
        </p:txBody>
      </p:sp>
      <p:sp>
        <p:nvSpPr>
          <p:cNvPr id="195588" name="Rectangle 4">
            <a:extLst>
              <a:ext uri="{FF2B5EF4-FFF2-40B4-BE49-F238E27FC236}">
                <a16:creationId xmlns:a16="http://schemas.microsoft.com/office/drawing/2014/main" id="{9A886A7F-80C7-ED97-FEBA-A663B320E3ED}"/>
              </a:ext>
            </a:extLst>
          </p:cNvPr>
          <p:cNvSpPr>
            <a:spLocks noGrp="1" noChangeArrowheads="1"/>
          </p:cNvSpPr>
          <p:nvPr>
            <p:ph type="title"/>
          </p:nvPr>
        </p:nvSpPr>
        <p:spPr bwMode="auto">
          <a:xfrm>
            <a:off x="0" y="109538"/>
            <a:ext cx="9144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SLINGS</a:t>
            </a:r>
          </a:p>
        </p:txBody>
      </p:sp>
      <p:pic>
        <p:nvPicPr>
          <p:cNvPr id="195589" name="Picture 5">
            <a:extLst>
              <a:ext uri="{FF2B5EF4-FFF2-40B4-BE49-F238E27FC236}">
                <a16:creationId xmlns:a16="http://schemas.microsoft.com/office/drawing/2014/main" id="{E2A199B6-EBC0-CE59-8B5E-E742E1951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762000"/>
            <a:ext cx="1346200" cy="403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5590" name="Picture 6">
            <a:extLst>
              <a:ext uri="{FF2B5EF4-FFF2-40B4-BE49-F238E27FC236}">
                <a16:creationId xmlns:a16="http://schemas.microsoft.com/office/drawing/2014/main" id="{DD50DA6F-05AC-ED9F-4BBE-90C4284AFC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762000"/>
            <a:ext cx="2209800" cy="157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5591" name="Text Box 7">
            <a:extLst>
              <a:ext uri="{FF2B5EF4-FFF2-40B4-BE49-F238E27FC236}">
                <a16:creationId xmlns:a16="http://schemas.microsoft.com/office/drawing/2014/main" id="{F43ADCDE-FE19-462E-6D41-26C5400998C1}"/>
              </a:ext>
            </a:extLst>
          </p:cNvPr>
          <p:cNvSpPr txBox="1">
            <a:spLocks noChangeArrowheads="1"/>
          </p:cNvSpPr>
          <p:nvPr/>
        </p:nvSpPr>
        <p:spPr bwMode="auto">
          <a:xfrm>
            <a:off x="228600" y="1828800"/>
            <a:ext cx="20574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t>KEEP SLINGS STORED AND READY FOR USE</a:t>
            </a:r>
            <a:endParaRPr lang="en-US" altLang="en-US"/>
          </a:p>
        </p:txBody>
      </p:sp>
      <p:pic>
        <p:nvPicPr>
          <p:cNvPr id="195592" name="Picture 8">
            <a:extLst>
              <a:ext uri="{FF2B5EF4-FFF2-40B4-BE49-F238E27FC236}">
                <a16:creationId xmlns:a16="http://schemas.microsoft.com/office/drawing/2014/main" id="{1397AAF1-BEFB-F392-1B36-8E36945654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438400"/>
            <a:ext cx="1627188"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085940-1D78-20BD-2420-4D3DA34FF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96610" name="Rectangle 2">
            <a:extLst>
              <a:ext uri="{FF2B5EF4-FFF2-40B4-BE49-F238E27FC236}">
                <a16:creationId xmlns:a16="http://schemas.microsoft.com/office/drawing/2014/main" id="{97E9DB8D-5FC8-B25A-B51C-34099A30F6CE}"/>
              </a:ext>
            </a:extLst>
          </p:cNvPr>
          <p:cNvSpPr>
            <a:spLocks noGrp="1" noChangeArrowheads="1"/>
          </p:cNvSpPr>
          <p:nvPr>
            <p:ph type="body" sz="half" idx="1"/>
          </p:nvPr>
        </p:nvSpPr>
        <p:spPr bwMode="auto">
          <a:xfrm>
            <a:off x="76200" y="850900"/>
            <a:ext cx="3568700" cy="1541463"/>
          </a:xfrm>
          <a:solidFill>
            <a:srgbClr val="FFCC00">
              <a:alpha val="43921"/>
            </a:srgbClr>
          </a:solidFill>
          <a:ln w="19050" algn="ctr">
            <a:solidFill>
              <a:schemeClr val="tx1"/>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100" b="1"/>
              <a:t>As a Roustabout working with slings, inspecting the sling is very important.  Inspecting the sling when it is new, before each use and annually is a good policy to follow.  Checking for core damage, heat damage, corrosion, cracks, or twisted cable are good ways to visually inspect the slings.</a:t>
            </a:r>
          </a:p>
          <a:p>
            <a:pPr marL="0" indent="0" eaLnBrk="1" hangingPunct="1">
              <a:spcBef>
                <a:spcPct val="50000"/>
              </a:spcBef>
              <a:buFontTx/>
              <a:buNone/>
            </a:pPr>
            <a:r>
              <a:rPr lang="en-US" altLang="en-US" sz="1100" b="1"/>
              <a:t>If any of these problems are seen, the sling should be replaced.</a:t>
            </a:r>
          </a:p>
        </p:txBody>
      </p:sp>
      <p:pic>
        <p:nvPicPr>
          <p:cNvPr id="196611" name="Picture 3">
            <a:extLst>
              <a:ext uri="{FF2B5EF4-FFF2-40B4-BE49-F238E27FC236}">
                <a16:creationId xmlns:a16="http://schemas.microsoft.com/office/drawing/2014/main" id="{B3B7C96F-FE5A-4FD1-4391-22F41DCCC117}"/>
              </a:ext>
            </a:extLst>
          </p:cNvPr>
          <p:cNvPicPr>
            <a:picLocks noChangeAspect="1" noChangeArrowheads="1"/>
          </p:cNvPicPr>
          <p:nvPr/>
        </p:nvPicPr>
        <p:blipFill>
          <a:blip r:embed="rId4">
            <a:lum bright="4000"/>
            <a:extLst>
              <a:ext uri="{28A0092B-C50C-407E-A947-70E740481C1C}">
                <a14:useLocalDpi xmlns:a14="http://schemas.microsoft.com/office/drawing/2010/main" val="0"/>
              </a:ext>
            </a:extLst>
          </a:blip>
          <a:srcRect/>
          <a:stretch>
            <a:fillRect/>
          </a:stretch>
        </p:blipFill>
        <p:spPr bwMode="auto">
          <a:xfrm>
            <a:off x="381000" y="4572000"/>
            <a:ext cx="1727200" cy="1524000"/>
          </a:xfrm>
          <a:prstGeom prst="rect">
            <a:avLst/>
          </a:prstGeom>
          <a:solidFill>
            <a:srgbClr val="FFCC00"/>
          </a:solidFill>
          <a:ln w="9525">
            <a:solidFill>
              <a:schemeClr val="tx1"/>
            </a:solidFill>
            <a:miter lim="800000"/>
            <a:headEnd/>
            <a:tailEnd/>
          </a:ln>
        </p:spPr>
      </p:pic>
      <p:sp>
        <p:nvSpPr>
          <p:cNvPr id="196612" name="Rectangle 4">
            <a:extLst>
              <a:ext uri="{FF2B5EF4-FFF2-40B4-BE49-F238E27FC236}">
                <a16:creationId xmlns:a16="http://schemas.microsoft.com/office/drawing/2014/main" id="{8C727CB4-78F0-5FF9-32E8-E8759870CFFB}"/>
              </a:ext>
            </a:extLst>
          </p:cNvPr>
          <p:cNvSpPr>
            <a:spLocks noChangeArrowheads="1"/>
          </p:cNvSpPr>
          <p:nvPr/>
        </p:nvSpPr>
        <p:spPr bwMode="auto">
          <a:xfrm>
            <a:off x="3886200" y="4522788"/>
            <a:ext cx="5168900" cy="1878012"/>
          </a:xfrm>
          <a:prstGeom prst="rect">
            <a:avLst/>
          </a:prstGeom>
          <a:solidFill>
            <a:srgbClr val="FFCC00">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100" b="1"/>
              <a:t>Before any hoisting of equipment or personnel is done, the Roustabout and crew will choose the appropriate sling to do the job.  A pre-lift meeting is held to go over the details of the lift and precautions.  The Crane Operator, Deck Foreman, and Roustabouts will attend the meeting.  </a:t>
            </a:r>
          </a:p>
          <a:p>
            <a:pPr eaLnBrk="1" hangingPunct="1">
              <a:spcBef>
                <a:spcPct val="50000"/>
              </a:spcBef>
            </a:pPr>
            <a:r>
              <a:rPr lang="en-US" altLang="en-US" sz="1100" b="1"/>
              <a:t>There are a wide variety of slings available to Roustabouts – all made for specific applications.  Make sure to check the ratings for each sling before attaching the load to the sling.  The tag will show the rated capacity and maximum sling angle allowed.  The Crane Operator or Deck Foreman will calculate and make the decision for selecting the appropriate sling for the type of load to be lifted.</a:t>
            </a:r>
          </a:p>
        </p:txBody>
      </p:sp>
      <p:sp>
        <p:nvSpPr>
          <p:cNvPr id="196613" name="Text Box 5">
            <a:extLst>
              <a:ext uri="{FF2B5EF4-FFF2-40B4-BE49-F238E27FC236}">
                <a16:creationId xmlns:a16="http://schemas.microsoft.com/office/drawing/2014/main" id="{5DDD100D-F952-91D0-FAA8-294395CFECD4}"/>
              </a:ext>
            </a:extLst>
          </p:cNvPr>
          <p:cNvSpPr txBox="1">
            <a:spLocks noChangeArrowheads="1"/>
          </p:cNvSpPr>
          <p:nvPr/>
        </p:nvSpPr>
        <p:spPr bwMode="auto">
          <a:xfrm>
            <a:off x="5943600" y="762000"/>
            <a:ext cx="3048000" cy="3683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defRPr>
                <a:solidFill>
                  <a:schemeClr val="tx1"/>
                </a:solidFill>
                <a:latin typeface="Arial" panose="020B0604020202020204" pitchFamily="34" charset="0"/>
              </a:defRPr>
            </a:lvl1pPr>
            <a:lvl2pPr marL="977900" indent="-457200">
              <a:defRPr>
                <a:solidFill>
                  <a:schemeClr val="tx1"/>
                </a:solidFill>
                <a:latin typeface="Arial" panose="020B0604020202020204" pitchFamily="34" charset="0"/>
              </a:defRPr>
            </a:lvl2pPr>
            <a:lvl3pPr marL="1549400" indent="-457200">
              <a:defRPr>
                <a:solidFill>
                  <a:schemeClr val="tx1"/>
                </a:solidFill>
                <a:latin typeface="Arial" panose="020B0604020202020204" pitchFamily="34" charset="0"/>
              </a:defRPr>
            </a:lvl3pPr>
            <a:lvl4pPr marL="2120900" indent="-457200">
              <a:defRPr>
                <a:solidFill>
                  <a:schemeClr val="tx1"/>
                </a:solidFill>
                <a:latin typeface="Arial" panose="020B0604020202020204" pitchFamily="34" charset="0"/>
              </a:defRPr>
            </a:lvl4pPr>
            <a:lvl5pPr marL="2692400" indent="-457200">
              <a:defRPr>
                <a:solidFill>
                  <a:schemeClr val="tx1"/>
                </a:solidFill>
                <a:latin typeface="Arial" panose="020B0604020202020204" pitchFamily="34" charset="0"/>
              </a:defRPr>
            </a:lvl5pPr>
            <a:lvl6pPr marL="3149600" indent="-457200" eaLnBrk="0" fontAlgn="base" hangingPunct="0">
              <a:spcBef>
                <a:spcPct val="0"/>
              </a:spcBef>
              <a:spcAft>
                <a:spcPct val="0"/>
              </a:spcAft>
              <a:defRPr>
                <a:solidFill>
                  <a:schemeClr val="tx1"/>
                </a:solidFill>
                <a:latin typeface="Arial" panose="020B0604020202020204" pitchFamily="34" charset="0"/>
              </a:defRPr>
            </a:lvl6pPr>
            <a:lvl7pPr marL="3606800" indent="-457200" eaLnBrk="0" fontAlgn="base" hangingPunct="0">
              <a:spcBef>
                <a:spcPct val="0"/>
              </a:spcBef>
              <a:spcAft>
                <a:spcPct val="0"/>
              </a:spcAft>
              <a:defRPr>
                <a:solidFill>
                  <a:schemeClr val="tx1"/>
                </a:solidFill>
                <a:latin typeface="Arial" panose="020B0604020202020204" pitchFamily="34" charset="0"/>
              </a:defRPr>
            </a:lvl7pPr>
            <a:lvl8pPr marL="4064000" indent="-457200" eaLnBrk="0" fontAlgn="base" hangingPunct="0">
              <a:spcBef>
                <a:spcPct val="0"/>
              </a:spcBef>
              <a:spcAft>
                <a:spcPct val="0"/>
              </a:spcAft>
              <a:defRPr>
                <a:solidFill>
                  <a:schemeClr val="tx1"/>
                </a:solidFill>
                <a:latin typeface="Arial" panose="020B0604020202020204" pitchFamily="34" charset="0"/>
              </a:defRPr>
            </a:lvl8pPr>
            <a:lvl9pPr marL="4521200" indent="-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5000"/>
              </a:spcBef>
            </a:pPr>
            <a:r>
              <a:rPr lang="en-US" altLang="en-US" sz="1100" b="1"/>
              <a:t>Protecting slings from damage:</a:t>
            </a:r>
          </a:p>
          <a:p>
            <a:pPr eaLnBrk="1" hangingPunct="1">
              <a:spcBef>
                <a:spcPct val="50000"/>
              </a:spcBef>
              <a:buFontTx/>
              <a:buAutoNum type="arabicPeriod"/>
            </a:pPr>
            <a:r>
              <a:rPr lang="en-US" altLang="en-US" sz="1100" b="1"/>
              <a:t>Do not knot or twist a sling.</a:t>
            </a:r>
          </a:p>
          <a:p>
            <a:pPr eaLnBrk="1" hangingPunct="1">
              <a:spcBef>
                <a:spcPct val="25000"/>
              </a:spcBef>
              <a:buFontTx/>
              <a:buAutoNum type="arabicPeriod"/>
            </a:pPr>
            <a:r>
              <a:rPr lang="en-US" altLang="en-US" sz="1100" b="1"/>
              <a:t>Avoid dragging a sling on the deck across any abrasive surface.</a:t>
            </a:r>
          </a:p>
          <a:p>
            <a:pPr eaLnBrk="1" hangingPunct="1">
              <a:spcBef>
                <a:spcPct val="25000"/>
              </a:spcBef>
              <a:buFontTx/>
              <a:buAutoNum type="arabicPeriod"/>
            </a:pPr>
            <a:r>
              <a:rPr lang="en-US" altLang="en-US" sz="1100" b="1"/>
              <a:t>Use buffers to protect the sling from sharp edges on the load.</a:t>
            </a:r>
          </a:p>
          <a:p>
            <a:pPr eaLnBrk="1" hangingPunct="1">
              <a:spcBef>
                <a:spcPct val="25000"/>
              </a:spcBef>
              <a:buFontTx/>
              <a:buAutoNum type="arabicPeriod"/>
            </a:pPr>
            <a:r>
              <a:rPr lang="en-US" altLang="en-US" sz="1100" b="1"/>
              <a:t>Use buffers to protect rope from kinking.</a:t>
            </a:r>
          </a:p>
          <a:p>
            <a:pPr eaLnBrk="1" hangingPunct="1">
              <a:spcBef>
                <a:spcPct val="25000"/>
              </a:spcBef>
              <a:buFontTx/>
              <a:buAutoNum type="arabicPeriod"/>
            </a:pPr>
            <a:r>
              <a:rPr lang="en-US" altLang="en-US" sz="1100" b="1"/>
              <a:t>Do not try to pull a sling out from under a load when the load is resting on it.</a:t>
            </a:r>
          </a:p>
          <a:p>
            <a:pPr eaLnBrk="1" hangingPunct="1">
              <a:spcBef>
                <a:spcPct val="25000"/>
              </a:spcBef>
              <a:buFontTx/>
              <a:buAutoNum type="arabicPeriod"/>
            </a:pPr>
            <a:r>
              <a:rPr lang="en-US" altLang="en-US" sz="1100" b="1"/>
              <a:t>Do not lift a load heavier than the rated capacity of the sling.</a:t>
            </a:r>
          </a:p>
          <a:p>
            <a:pPr eaLnBrk="1" hangingPunct="1">
              <a:spcBef>
                <a:spcPct val="25000"/>
              </a:spcBef>
              <a:buFontTx/>
              <a:buAutoNum type="arabicPeriod"/>
            </a:pPr>
            <a:r>
              <a:rPr lang="en-US" altLang="en-US" sz="1100" b="1"/>
              <a:t>Keep the sling angle as high as possible.  Avoid sling angles below 30 degrees.</a:t>
            </a:r>
          </a:p>
          <a:p>
            <a:pPr eaLnBrk="1" hangingPunct="1">
              <a:spcBef>
                <a:spcPct val="25000"/>
              </a:spcBef>
              <a:buFontTx/>
              <a:buAutoNum type="arabicPeriod"/>
            </a:pPr>
            <a:r>
              <a:rPr lang="en-US" altLang="en-US" sz="1100" b="1"/>
              <a:t>Hands and fingers shall not be placed between the sling and its load while the sling is being tightened around the load. </a:t>
            </a:r>
          </a:p>
        </p:txBody>
      </p:sp>
      <p:sp>
        <p:nvSpPr>
          <p:cNvPr id="196614" name="Text Box 6">
            <a:extLst>
              <a:ext uri="{FF2B5EF4-FFF2-40B4-BE49-F238E27FC236}">
                <a16:creationId xmlns:a16="http://schemas.microsoft.com/office/drawing/2014/main" id="{958ACE64-4D38-681E-4248-E9010E157798}"/>
              </a:ext>
            </a:extLst>
          </p:cNvPr>
          <p:cNvSpPr txBox="1">
            <a:spLocks noChangeArrowheads="1"/>
          </p:cNvSpPr>
          <p:nvPr/>
        </p:nvSpPr>
        <p:spPr bwMode="auto">
          <a:xfrm>
            <a:off x="1524000" y="3657600"/>
            <a:ext cx="22225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CHECKING THE THIMBLE FOR DAMAGE</a:t>
            </a:r>
          </a:p>
        </p:txBody>
      </p:sp>
      <p:sp>
        <p:nvSpPr>
          <p:cNvPr id="196615" name="Text Box 7">
            <a:extLst>
              <a:ext uri="{FF2B5EF4-FFF2-40B4-BE49-F238E27FC236}">
                <a16:creationId xmlns:a16="http://schemas.microsoft.com/office/drawing/2014/main" id="{ACD78A6C-375F-3BB5-0325-990C34EFB6A7}"/>
              </a:ext>
            </a:extLst>
          </p:cNvPr>
          <p:cNvSpPr txBox="1">
            <a:spLocks noChangeArrowheads="1"/>
          </p:cNvSpPr>
          <p:nvPr/>
        </p:nvSpPr>
        <p:spPr bwMode="auto">
          <a:xfrm>
            <a:off x="4038600" y="3662363"/>
            <a:ext cx="17526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CHECKING FOR DAMAGED SLING</a:t>
            </a:r>
          </a:p>
        </p:txBody>
      </p:sp>
      <p:pic>
        <p:nvPicPr>
          <p:cNvPr id="196616" name="Picture 8">
            <a:extLst>
              <a:ext uri="{FF2B5EF4-FFF2-40B4-BE49-F238E27FC236}">
                <a16:creationId xmlns:a16="http://schemas.microsoft.com/office/drawing/2014/main" id="{3294709D-74B6-397F-AD67-922D201F5A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5200" y="4572000"/>
            <a:ext cx="1574800" cy="1524000"/>
          </a:xfrm>
          <a:prstGeom prst="rect">
            <a:avLst/>
          </a:prstGeom>
          <a:solidFill>
            <a:srgbClr val="FFCC00"/>
          </a:solidFill>
          <a:ln w="9525">
            <a:solidFill>
              <a:schemeClr val="tx1"/>
            </a:solidFill>
            <a:miter lim="800000"/>
            <a:headEnd/>
            <a:tailEnd/>
          </a:ln>
        </p:spPr>
      </p:pic>
      <p:sp>
        <p:nvSpPr>
          <p:cNvPr id="196617" name="Text Box 9">
            <a:extLst>
              <a:ext uri="{FF2B5EF4-FFF2-40B4-BE49-F238E27FC236}">
                <a16:creationId xmlns:a16="http://schemas.microsoft.com/office/drawing/2014/main" id="{684C4620-EC40-D246-6FD2-099383934D22}"/>
              </a:ext>
            </a:extLst>
          </p:cNvPr>
          <p:cNvSpPr txBox="1">
            <a:spLocks noChangeArrowheads="1"/>
          </p:cNvSpPr>
          <p:nvPr/>
        </p:nvSpPr>
        <p:spPr bwMode="auto">
          <a:xfrm>
            <a:off x="1943100" y="4194175"/>
            <a:ext cx="7620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TAGS</a:t>
            </a:r>
          </a:p>
        </p:txBody>
      </p:sp>
      <p:pic>
        <p:nvPicPr>
          <p:cNvPr id="196618" name="Picture 10">
            <a:extLst>
              <a:ext uri="{FF2B5EF4-FFF2-40B4-BE49-F238E27FC236}">
                <a16:creationId xmlns:a16="http://schemas.microsoft.com/office/drawing/2014/main" id="{95D24C71-B3DB-16E8-7D1C-93B687CB2D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281363"/>
            <a:ext cx="923925" cy="1163637"/>
          </a:xfrm>
          <a:prstGeom prst="rect">
            <a:avLst/>
          </a:prstGeom>
          <a:solidFill>
            <a:srgbClr val="FFCC00"/>
          </a:solidFill>
          <a:ln w="9525">
            <a:solidFill>
              <a:schemeClr val="tx1"/>
            </a:solidFill>
            <a:miter lim="800000"/>
            <a:headEnd/>
            <a:tailEnd/>
          </a:ln>
        </p:spPr>
      </p:pic>
      <p:sp>
        <p:nvSpPr>
          <p:cNvPr id="196619" name="Line 11">
            <a:extLst>
              <a:ext uri="{FF2B5EF4-FFF2-40B4-BE49-F238E27FC236}">
                <a16:creationId xmlns:a16="http://schemas.microsoft.com/office/drawing/2014/main" id="{05658D16-3C06-7796-2909-4F39C116E31E}"/>
              </a:ext>
            </a:extLst>
          </p:cNvPr>
          <p:cNvSpPr>
            <a:spLocks noChangeShapeType="1"/>
          </p:cNvSpPr>
          <p:nvPr/>
        </p:nvSpPr>
        <p:spPr bwMode="auto">
          <a:xfrm>
            <a:off x="2489200" y="4406900"/>
            <a:ext cx="76200" cy="3048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96620" name="Line 12">
            <a:extLst>
              <a:ext uri="{FF2B5EF4-FFF2-40B4-BE49-F238E27FC236}">
                <a16:creationId xmlns:a16="http://schemas.microsoft.com/office/drawing/2014/main" id="{DA0E3EFA-67A0-E98E-0E51-87C3B649D70F}"/>
              </a:ext>
            </a:extLst>
          </p:cNvPr>
          <p:cNvSpPr>
            <a:spLocks noChangeShapeType="1"/>
          </p:cNvSpPr>
          <p:nvPr/>
        </p:nvSpPr>
        <p:spPr bwMode="auto">
          <a:xfrm flipH="1" flipV="1">
            <a:off x="1219200" y="4267200"/>
            <a:ext cx="800100" cy="635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96621" name="Line 13">
            <a:extLst>
              <a:ext uri="{FF2B5EF4-FFF2-40B4-BE49-F238E27FC236}">
                <a16:creationId xmlns:a16="http://schemas.microsoft.com/office/drawing/2014/main" id="{E7B20AC6-1F2D-097F-0F35-07F5AF28C5A8}"/>
              </a:ext>
            </a:extLst>
          </p:cNvPr>
          <p:cNvSpPr>
            <a:spLocks noChangeShapeType="1"/>
          </p:cNvSpPr>
          <p:nvPr/>
        </p:nvSpPr>
        <p:spPr bwMode="auto">
          <a:xfrm flipH="1">
            <a:off x="1447800" y="4406900"/>
            <a:ext cx="647700" cy="6223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96622" name="Rectangle 14">
            <a:extLst>
              <a:ext uri="{FF2B5EF4-FFF2-40B4-BE49-F238E27FC236}">
                <a16:creationId xmlns:a16="http://schemas.microsoft.com/office/drawing/2014/main" id="{A5563563-0715-F2B7-74E7-AB6219F71FF1}"/>
              </a:ext>
            </a:extLst>
          </p:cNvPr>
          <p:cNvSpPr>
            <a:spLocks noGrp="1" noChangeArrowheads="1"/>
          </p:cNvSpPr>
          <p:nvPr>
            <p:ph type="title"/>
          </p:nvPr>
        </p:nvSpPr>
        <p:spPr bwMode="auto">
          <a:xfrm>
            <a:off x="0" y="109538"/>
            <a:ext cx="9144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SLINGS</a:t>
            </a:r>
          </a:p>
        </p:txBody>
      </p:sp>
      <p:pic>
        <p:nvPicPr>
          <p:cNvPr id="196623" name="Picture 15">
            <a:extLst>
              <a:ext uri="{FF2B5EF4-FFF2-40B4-BE49-F238E27FC236}">
                <a16:creationId xmlns:a16="http://schemas.microsoft.com/office/drawing/2014/main" id="{82D062F5-43FE-057A-F7AD-B12EBDC22F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2438400"/>
            <a:ext cx="2057400" cy="1128713"/>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624" name="Picture 16">
            <a:extLst>
              <a:ext uri="{FF2B5EF4-FFF2-40B4-BE49-F238E27FC236}">
                <a16:creationId xmlns:a16="http://schemas.microsoft.com/office/drawing/2014/main" id="{3A772123-7978-0CDC-511D-7E0B4771ED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48672"/>
          <a:stretch>
            <a:fillRect/>
          </a:stretch>
        </p:blipFill>
        <p:spPr bwMode="auto">
          <a:xfrm>
            <a:off x="3886200" y="762000"/>
            <a:ext cx="1928813" cy="281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229378-51FA-10D2-456D-2474B0547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98658" name="Rectangle 2">
            <a:extLst>
              <a:ext uri="{FF2B5EF4-FFF2-40B4-BE49-F238E27FC236}">
                <a16:creationId xmlns:a16="http://schemas.microsoft.com/office/drawing/2014/main" id="{7FB3A281-F825-0D5D-F7E9-5311D72AC185}"/>
              </a:ext>
            </a:extLst>
          </p:cNvPr>
          <p:cNvSpPr>
            <a:spLocks noGrp="1" noChangeArrowheads="1"/>
          </p:cNvSpPr>
          <p:nvPr>
            <p:ph type="title"/>
          </p:nvPr>
        </p:nvSpPr>
        <p:spPr bwMode="auto">
          <a:xfrm>
            <a:off x="0" y="109538"/>
            <a:ext cx="9144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solidFill>
                  <a:schemeClr val="tx1"/>
                </a:solidFill>
              </a:rPr>
              <a:t>SLINGS</a:t>
            </a:r>
          </a:p>
        </p:txBody>
      </p:sp>
      <p:sp>
        <p:nvSpPr>
          <p:cNvPr id="198659" name="Rectangle 3">
            <a:extLst>
              <a:ext uri="{FF2B5EF4-FFF2-40B4-BE49-F238E27FC236}">
                <a16:creationId xmlns:a16="http://schemas.microsoft.com/office/drawing/2014/main" id="{7BBF2B6D-9F02-592E-E1E6-A1A0EE24D07C}"/>
              </a:ext>
            </a:extLst>
          </p:cNvPr>
          <p:cNvSpPr>
            <a:spLocks noGrp="1" noChangeArrowheads="1"/>
          </p:cNvSpPr>
          <p:nvPr>
            <p:ph type="body" sz="half" idx="1"/>
          </p:nvPr>
        </p:nvSpPr>
        <p:spPr bwMode="auto">
          <a:xfrm>
            <a:off x="304800" y="3171825"/>
            <a:ext cx="8597900" cy="1354138"/>
          </a:xfrm>
          <a:noFill/>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100" b="1" dirty="0"/>
              <a:t>Wire rope slings include the single vertical, the choker, and the bridle.  Remember to always get advice on what sling to use. </a:t>
            </a:r>
          </a:p>
          <a:p>
            <a:pPr marL="0" indent="0" eaLnBrk="1" hangingPunct="1">
              <a:spcBef>
                <a:spcPct val="50000"/>
              </a:spcBef>
              <a:buFontTx/>
              <a:buNone/>
            </a:pPr>
            <a:r>
              <a:rPr lang="en-US" altLang="en-US" sz="1100" b="1" dirty="0"/>
              <a:t>Sling types are chain, wire rope, metal mesh, natural fiber rope, synthetic fiber rope or synthetic web.  Each has its own particular advantages and disadvantages.  Factors for choosing a sling include the size, weight, shape, temperature, and sensitivity and environment of the load to be moved. Nylon web slings (only used on ZENVORA rigs on a limited basis) are relatively soft and are very flexible.  Nylon web slings have lower strength than the wire rope slings, and can be cut if lifted on sharp edges of the load.  The most common type sling used on the rigs is the wire rope sling because it has strength, ability to bend without distortion, withstands abrasive wear and abuse well.</a:t>
            </a:r>
          </a:p>
        </p:txBody>
      </p:sp>
      <p:pic>
        <p:nvPicPr>
          <p:cNvPr id="198660" name="Picture 4">
            <a:extLst>
              <a:ext uri="{FF2B5EF4-FFF2-40B4-BE49-F238E27FC236}">
                <a16:creationId xmlns:a16="http://schemas.microsoft.com/office/drawing/2014/main" id="{16FDFBCE-5803-4F71-87A5-607CF22E5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300" y="889000"/>
            <a:ext cx="3124200" cy="1962150"/>
          </a:xfrm>
          <a:prstGeom prst="rect">
            <a:avLst/>
          </a:prstGeom>
          <a:solidFill>
            <a:srgbClr val="FFCC00"/>
          </a:solidFill>
          <a:ln w="9525">
            <a:solidFill>
              <a:schemeClr val="tx1"/>
            </a:solidFill>
            <a:miter lim="800000"/>
            <a:headEnd/>
            <a:tailEnd/>
          </a:ln>
        </p:spPr>
      </p:pic>
      <p:sp>
        <p:nvSpPr>
          <p:cNvPr id="198661" name="Text Box 5">
            <a:extLst>
              <a:ext uri="{FF2B5EF4-FFF2-40B4-BE49-F238E27FC236}">
                <a16:creationId xmlns:a16="http://schemas.microsoft.com/office/drawing/2014/main" id="{811313C0-05FE-A04D-A175-CF933D81108E}"/>
              </a:ext>
            </a:extLst>
          </p:cNvPr>
          <p:cNvSpPr txBox="1">
            <a:spLocks noChangeArrowheads="1"/>
          </p:cNvSpPr>
          <p:nvPr/>
        </p:nvSpPr>
        <p:spPr bwMode="auto">
          <a:xfrm>
            <a:off x="1104900" y="2840038"/>
            <a:ext cx="31496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77800" algn="ctr"/>
                <a:tab pos="1206500" algn="ctr"/>
                <a:tab pos="2463800" algn="ctr"/>
              </a:tabLst>
              <a:defRPr>
                <a:solidFill>
                  <a:schemeClr val="tx1"/>
                </a:solidFill>
                <a:latin typeface="Arial" panose="020B0604020202020204" pitchFamily="34" charset="0"/>
              </a:defRPr>
            </a:lvl1pPr>
            <a:lvl2pPr marL="742950" indent="-285750">
              <a:tabLst>
                <a:tab pos="177800" algn="ctr"/>
                <a:tab pos="1206500" algn="ctr"/>
                <a:tab pos="2463800" algn="ctr"/>
              </a:tabLst>
              <a:defRPr>
                <a:solidFill>
                  <a:schemeClr val="tx1"/>
                </a:solidFill>
                <a:latin typeface="Arial" panose="020B0604020202020204" pitchFamily="34" charset="0"/>
              </a:defRPr>
            </a:lvl2pPr>
            <a:lvl3pPr marL="1143000" indent="-228600">
              <a:tabLst>
                <a:tab pos="177800" algn="ctr"/>
                <a:tab pos="1206500" algn="ctr"/>
                <a:tab pos="2463800" algn="ctr"/>
              </a:tabLst>
              <a:defRPr>
                <a:solidFill>
                  <a:schemeClr val="tx1"/>
                </a:solidFill>
                <a:latin typeface="Arial" panose="020B0604020202020204" pitchFamily="34" charset="0"/>
              </a:defRPr>
            </a:lvl3pPr>
            <a:lvl4pPr marL="1600200" indent="-228600">
              <a:tabLst>
                <a:tab pos="177800" algn="ctr"/>
                <a:tab pos="1206500" algn="ctr"/>
                <a:tab pos="2463800" algn="ctr"/>
              </a:tabLst>
              <a:defRPr>
                <a:solidFill>
                  <a:schemeClr val="tx1"/>
                </a:solidFill>
                <a:latin typeface="Arial" panose="020B0604020202020204" pitchFamily="34" charset="0"/>
              </a:defRPr>
            </a:lvl4pPr>
            <a:lvl5pPr marL="2057400" indent="-228600">
              <a:tabLst>
                <a:tab pos="177800" algn="ctr"/>
                <a:tab pos="1206500" algn="ctr"/>
                <a:tab pos="2463800" algn="ct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77800" algn="ctr"/>
                <a:tab pos="1206500" algn="ctr"/>
                <a:tab pos="2463800" algn="ct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77800" algn="ctr"/>
                <a:tab pos="1206500" algn="ctr"/>
                <a:tab pos="2463800" algn="ct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77800" algn="ctr"/>
                <a:tab pos="1206500" algn="ctr"/>
                <a:tab pos="2463800" algn="ct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77800" algn="ctr"/>
                <a:tab pos="1206500" algn="ctr"/>
                <a:tab pos="2463800" algn="ctr"/>
              </a:tabLst>
              <a:defRPr>
                <a:solidFill>
                  <a:schemeClr val="tx1"/>
                </a:solidFill>
                <a:latin typeface="Arial" panose="020B0604020202020204" pitchFamily="34" charset="0"/>
              </a:defRPr>
            </a:lvl9pPr>
          </a:lstStyle>
          <a:p>
            <a:pPr eaLnBrk="1" hangingPunct="1">
              <a:spcBef>
                <a:spcPct val="50000"/>
              </a:spcBef>
            </a:pPr>
            <a:r>
              <a:rPr lang="en-US" altLang="en-US" sz="800" b="1"/>
              <a:t>	SINGLE	CHOKER	BRIDLE</a:t>
            </a:r>
          </a:p>
        </p:txBody>
      </p:sp>
      <p:pic>
        <p:nvPicPr>
          <p:cNvPr id="198662" name="Picture 6">
            <a:extLst>
              <a:ext uri="{FF2B5EF4-FFF2-40B4-BE49-F238E27FC236}">
                <a16:creationId xmlns:a16="http://schemas.microsoft.com/office/drawing/2014/main" id="{EAAC8798-F96D-49A3-4BC4-A0130F364E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927100"/>
            <a:ext cx="2514600" cy="1676400"/>
          </a:xfrm>
          <a:prstGeom prst="rect">
            <a:avLst/>
          </a:prstGeom>
          <a:solidFill>
            <a:srgbClr val="FFCC00"/>
          </a:solidFill>
          <a:ln w="9525">
            <a:solidFill>
              <a:schemeClr val="tx1"/>
            </a:solidFill>
            <a:miter lim="800000"/>
            <a:headEnd/>
            <a:tailEnd/>
          </a:ln>
        </p:spPr>
      </p:pic>
      <p:pic>
        <p:nvPicPr>
          <p:cNvPr id="198663" name="Picture 7">
            <a:extLst>
              <a:ext uri="{FF2B5EF4-FFF2-40B4-BE49-F238E27FC236}">
                <a16:creationId xmlns:a16="http://schemas.microsoft.com/office/drawing/2014/main" id="{092B7205-D05F-FFBE-AC0F-AB634166AE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9000" r="5812" b="4750"/>
          <a:stretch>
            <a:fillRect/>
          </a:stretch>
        </p:blipFill>
        <p:spPr bwMode="auto">
          <a:xfrm>
            <a:off x="990600" y="4541838"/>
            <a:ext cx="2206625" cy="1339850"/>
          </a:xfrm>
          <a:prstGeom prst="rect">
            <a:avLst/>
          </a:prstGeom>
          <a:solidFill>
            <a:srgbClr val="FFCC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664" name="Text Box 8">
            <a:extLst>
              <a:ext uri="{FF2B5EF4-FFF2-40B4-BE49-F238E27FC236}">
                <a16:creationId xmlns:a16="http://schemas.microsoft.com/office/drawing/2014/main" id="{5FAFA789-3EB4-AC23-E7A1-31B42AC59C62}"/>
              </a:ext>
            </a:extLst>
          </p:cNvPr>
          <p:cNvSpPr txBox="1">
            <a:spLocks noChangeArrowheads="1"/>
          </p:cNvSpPr>
          <p:nvPr/>
        </p:nvSpPr>
        <p:spPr bwMode="auto">
          <a:xfrm>
            <a:off x="990600" y="5881688"/>
            <a:ext cx="2206625"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FOUR PIECE SLING WITH MASTER LINK</a:t>
            </a:r>
          </a:p>
        </p:txBody>
      </p:sp>
      <p:pic>
        <p:nvPicPr>
          <p:cNvPr id="198665" name="Picture 9">
            <a:extLst>
              <a:ext uri="{FF2B5EF4-FFF2-40B4-BE49-F238E27FC236}">
                <a16:creationId xmlns:a16="http://schemas.microsoft.com/office/drawing/2014/main" id="{626F7A07-8DBE-82A7-95F7-156A77DF20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4292600"/>
            <a:ext cx="1236663" cy="1752600"/>
          </a:xfrm>
          <a:prstGeom prst="rect">
            <a:avLst/>
          </a:prstGeom>
          <a:solidFill>
            <a:srgbClr val="FFCC00"/>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198666" name="Picture 10">
            <a:extLst>
              <a:ext uri="{FF2B5EF4-FFF2-40B4-BE49-F238E27FC236}">
                <a16:creationId xmlns:a16="http://schemas.microsoft.com/office/drawing/2014/main" id="{99D7CB27-AC61-1710-96A4-00EC0AC9FB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4400" y="1270000"/>
            <a:ext cx="1304925" cy="1524000"/>
          </a:xfrm>
          <a:prstGeom prst="rect">
            <a:avLst/>
          </a:prstGeom>
          <a:solidFill>
            <a:srgbClr val="FFCC00"/>
          </a:solidFill>
          <a:ln w="9525">
            <a:solidFill>
              <a:schemeClr val="tx1"/>
            </a:solidFill>
            <a:miter lim="800000"/>
            <a:headEnd/>
            <a:tailEnd/>
          </a:ln>
        </p:spPr>
      </p:pic>
      <p:sp>
        <p:nvSpPr>
          <p:cNvPr id="198667" name="Text Box 11">
            <a:extLst>
              <a:ext uri="{FF2B5EF4-FFF2-40B4-BE49-F238E27FC236}">
                <a16:creationId xmlns:a16="http://schemas.microsoft.com/office/drawing/2014/main" id="{611A1848-96C1-1B24-8C68-FBDCE83F88EE}"/>
              </a:ext>
            </a:extLst>
          </p:cNvPr>
          <p:cNvSpPr txBox="1">
            <a:spLocks noChangeArrowheads="1"/>
          </p:cNvSpPr>
          <p:nvPr/>
        </p:nvSpPr>
        <p:spPr bwMode="auto">
          <a:xfrm>
            <a:off x="4508500" y="2851150"/>
            <a:ext cx="1625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TWO PIECE SLING</a:t>
            </a:r>
          </a:p>
        </p:txBody>
      </p:sp>
      <p:sp>
        <p:nvSpPr>
          <p:cNvPr id="198668" name="Text Box 12">
            <a:extLst>
              <a:ext uri="{FF2B5EF4-FFF2-40B4-BE49-F238E27FC236}">
                <a16:creationId xmlns:a16="http://schemas.microsoft.com/office/drawing/2014/main" id="{135D0277-2839-110B-D348-5B69068EABFA}"/>
              </a:ext>
            </a:extLst>
          </p:cNvPr>
          <p:cNvSpPr txBox="1">
            <a:spLocks noChangeArrowheads="1"/>
          </p:cNvSpPr>
          <p:nvPr/>
        </p:nvSpPr>
        <p:spPr bwMode="auto">
          <a:xfrm>
            <a:off x="2654300" y="990600"/>
            <a:ext cx="5334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HOOK</a:t>
            </a:r>
          </a:p>
        </p:txBody>
      </p:sp>
      <p:sp>
        <p:nvSpPr>
          <p:cNvPr id="198669" name="Line 13">
            <a:extLst>
              <a:ext uri="{FF2B5EF4-FFF2-40B4-BE49-F238E27FC236}">
                <a16:creationId xmlns:a16="http://schemas.microsoft.com/office/drawing/2014/main" id="{BD1EDE1F-DA95-20EB-CE12-3B46940D3EA3}"/>
              </a:ext>
            </a:extLst>
          </p:cNvPr>
          <p:cNvSpPr>
            <a:spLocks noChangeShapeType="1"/>
          </p:cNvSpPr>
          <p:nvPr/>
        </p:nvSpPr>
        <p:spPr bwMode="auto">
          <a:xfrm flipH="1">
            <a:off x="3187700" y="1092200"/>
            <a:ext cx="381000" cy="0"/>
          </a:xfrm>
          <a:prstGeom prst="line">
            <a:avLst/>
          </a:prstGeom>
          <a:noFill/>
          <a:ln w="222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98670" name="Text Box 14">
            <a:extLst>
              <a:ext uri="{FF2B5EF4-FFF2-40B4-BE49-F238E27FC236}">
                <a16:creationId xmlns:a16="http://schemas.microsoft.com/office/drawing/2014/main" id="{660F6884-073F-AD87-5C1B-7DA31276D920}"/>
              </a:ext>
            </a:extLst>
          </p:cNvPr>
          <p:cNvSpPr txBox="1">
            <a:spLocks noChangeArrowheads="1"/>
          </p:cNvSpPr>
          <p:nvPr/>
        </p:nvSpPr>
        <p:spPr bwMode="auto">
          <a:xfrm>
            <a:off x="7769225" y="933450"/>
            <a:ext cx="990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MASTER LINK</a:t>
            </a:r>
          </a:p>
        </p:txBody>
      </p:sp>
      <p:sp>
        <p:nvSpPr>
          <p:cNvPr id="198671" name="Line 15">
            <a:extLst>
              <a:ext uri="{FF2B5EF4-FFF2-40B4-BE49-F238E27FC236}">
                <a16:creationId xmlns:a16="http://schemas.microsoft.com/office/drawing/2014/main" id="{0D80117F-F7F5-DFD8-A902-F26EEF0D340A}"/>
              </a:ext>
            </a:extLst>
          </p:cNvPr>
          <p:cNvSpPr>
            <a:spLocks noChangeShapeType="1"/>
          </p:cNvSpPr>
          <p:nvPr/>
        </p:nvSpPr>
        <p:spPr bwMode="auto">
          <a:xfrm flipH="1">
            <a:off x="8001000" y="1143000"/>
            <a:ext cx="228600" cy="2286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98672" name="Text Box 16">
            <a:extLst>
              <a:ext uri="{FF2B5EF4-FFF2-40B4-BE49-F238E27FC236}">
                <a16:creationId xmlns:a16="http://schemas.microsoft.com/office/drawing/2014/main" id="{3F92FD16-8CA4-D0B9-39ED-BC2EA293EEC6}"/>
              </a:ext>
            </a:extLst>
          </p:cNvPr>
          <p:cNvSpPr txBox="1">
            <a:spLocks noChangeArrowheads="1"/>
          </p:cNvSpPr>
          <p:nvPr/>
        </p:nvSpPr>
        <p:spPr bwMode="auto">
          <a:xfrm>
            <a:off x="4572000" y="4891088"/>
            <a:ext cx="23622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FOUR PIECE - WIRE ROPE SLINGS</a:t>
            </a:r>
          </a:p>
        </p:txBody>
      </p:sp>
      <p:sp>
        <p:nvSpPr>
          <p:cNvPr id="198673" name="AutoShape 17">
            <a:extLst>
              <a:ext uri="{FF2B5EF4-FFF2-40B4-BE49-F238E27FC236}">
                <a16:creationId xmlns:a16="http://schemas.microsoft.com/office/drawing/2014/main" id="{3C82A88A-A3D9-C96C-709A-F3B576E97696}"/>
              </a:ext>
            </a:extLst>
          </p:cNvPr>
          <p:cNvSpPr>
            <a:spLocks noChangeArrowheads="1"/>
          </p:cNvSpPr>
          <p:nvPr/>
        </p:nvSpPr>
        <p:spPr bwMode="auto">
          <a:xfrm>
            <a:off x="4953000" y="5334000"/>
            <a:ext cx="1828800" cy="304800"/>
          </a:xfrm>
          <a:prstGeom prst="leftRightArrow">
            <a:avLst>
              <a:gd name="adj1" fmla="val 50000"/>
              <a:gd name="adj2" fmla="val 120000"/>
            </a:avLst>
          </a:prstGeom>
          <a:solidFill>
            <a:srgbClr val="FFCC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198674" name="Text Box 18">
            <a:extLst>
              <a:ext uri="{FF2B5EF4-FFF2-40B4-BE49-F238E27FC236}">
                <a16:creationId xmlns:a16="http://schemas.microsoft.com/office/drawing/2014/main" id="{07EBE70F-B890-6F0E-352A-20A46B86F7BC}"/>
              </a:ext>
            </a:extLst>
          </p:cNvPr>
          <p:cNvSpPr txBox="1">
            <a:spLocks noChangeArrowheads="1"/>
          </p:cNvSpPr>
          <p:nvPr/>
        </p:nvSpPr>
        <p:spPr bwMode="auto">
          <a:xfrm>
            <a:off x="152400" y="5334000"/>
            <a:ext cx="7620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MASTER LINK</a:t>
            </a:r>
          </a:p>
        </p:txBody>
      </p:sp>
      <p:sp>
        <p:nvSpPr>
          <p:cNvPr id="198675" name="Line 19">
            <a:extLst>
              <a:ext uri="{FF2B5EF4-FFF2-40B4-BE49-F238E27FC236}">
                <a16:creationId xmlns:a16="http://schemas.microsoft.com/office/drawing/2014/main" id="{4F781C52-B673-C600-CC1D-C785A6C516B2}"/>
              </a:ext>
            </a:extLst>
          </p:cNvPr>
          <p:cNvSpPr>
            <a:spLocks noChangeShapeType="1"/>
          </p:cNvSpPr>
          <p:nvPr/>
        </p:nvSpPr>
        <p:spPr bwMode="auto">
          <a:xfrm>
            <a:off x="1016000" y="5562600"/>
            <a:ext cx="508000" cy="76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98676" name="Line 20">
            <a:extLst>
              <a:ext uri="{FF2B5EF4-FFF2-40B4-BE49-F238E27FC236}">
                <a16:creationId xmlns:a16="http://schemas.microsoft.com/office/drawing/2014/main" id="{431BD5AE-9F4D-700A-56C0-86EFF4EB15CB}"/>
              </a:ext>
            </a:extLst>
          </p:cNvPr>
          <p:cNvSpPr>
            <a:spLocks noChangeShapeType="1"/>
          </p:cNvSpPr>
          <p:nvPr/>
        </p:nvSpPr>
        <p:spPr bwMode="auto">
          <a:xfrm flipH="1" flipV="1">
            <a:off x="7010400" y="1041400"/>
            <a:ext cx="762000"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98677" name="Text Box 21">
            <a:extLst>
              <a:ext uri="{FF2B5EF4-FFF2-40B4-BE49-F238E27FC236}">
                <a16:creationId xmlns:a16="http://schemas.microsoft.com/office/drawing/2014/main" id="{C362541D-7F60-4190-3F3D-123052FB180A}"/>
              </a:ext>
            </a:extLst>
          </p:cNvPr>
          <p:cNvSpPr txBox="1">
            <a:spLocks noChangeArrowheads="1"/>
          </p:cNvSpPr>
          <p:nvPr/>
        </p:nvSpPr>
        <p:spPr bwMode="auto">
          <a:xfrm>
            <a:off x="7307263" y="2806700"/>
            <a:ext cx="12192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2–LEG BRIDLE</a:t>
            </a:r>
          </a:p>
        </p:txBody>
      </p:sp>
      <p:pic>
        <p:nvPicPr>
          <p:cNvPr id="198678" name="Picture 22">
            <a:extLst>
              <a:ext uri="{FF2B5EF4-FFF2-40B4-BE49-F238E27FC236}">
                <a16:creationId xmlns:a16="http://schemas.microsoft.com/office/drawing/2014/main" id="{1EE8C93F-2CB6-0653-9782-B35DCE5706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0925" y="1922463"/>
            <a:ext cx="879475" cy="1143000"/>
          </a:xfrm>
          <a:prstGeom prst="rect">
            <a:avLst/>
          </a:prstGeom>
          <a:solidFill>
            <a:srgbClr val="FFCC00"/>
          </a:solidFill>
          <a:ln w="9525">
            <a:solidFill>
              <a:schemeClr val="tx1"/>
            </a:solidFill>
            <a:miter lim="800000"/>
            <a:headEnd/>
            <a:tailEnd/>
          </a:ln>
        </p:spPr>
      </p:pic>
      <p:pic>
        <p:nvPicPr>
          <p:cNvPr id="198679" name="Picture 23">
            <a:extLst>
              <a:ext uri="{FF2B5EF4-FFF2-40B4-BE49-F238E27FC236}">
                <a16:creationId xmlns:a16="http://schemas.microsoft.com/office/drawing/2014/main" id="{5C5F4056-010F-375F-53BA-245BFA32CB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350" y="925513"/>
            <a:ext cx="658813" cy="1919287"/>
          </a:xfrm>
          <a:prstGeom prst="rect">
            <a:avLst/>
          </a:prstGeom>
          <a:solidFill>
            <a:srgbClr val="FFCC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680" name="AutoShape 24">
            <a:extLst>
              <a:ext uri="{FF2B5EF4-FFF2-40B4-BE49-F238E27FC236}">
                <a16:creationId xmlns:a16="http://schemas.microsoft.com/office/drawing/2014/main" id="{07EF357E-EB37-7FCA-F8C8-71F14EB2B23B}"/>
              </a:ext>
            </a:extLst>
          </p:cNvPr>
          <p:cNvSpPr>
            <a:spLocks noChangeArrowheads="1"/>
          </p:cNvSpPr>
          <p:nvPr/>
        </p:nvSpPr>
        <p:spPr bwMode="auto">
          <a:xfrm>
            <a:off x="3962400" y="1204913"/>
            <a:ext cx="685800" cy="228600"/>
          </a:xfrm>
          <a:prstGeom prst="rightArrow">
            <a:avLst>
              <a:gd name="adj1" fmla="val 50000"/>
              <a:gd name="adj2" fmla="val 75000"/>
            </a:avLst>
          </a:prstGeom>
          <a:solidFill>
            <a:srgbClr val="FFCC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198681" name="AutoShape 25">
            <a:extLst>
              <a:ext uri="{FF2B5EF4-FFF2-40B4-BE49-F238E27FC236}">
                <a16:creationId xmlns:a16="http://schemas.microsoft.com/office/drawing/2014/main" id="{985173FA-8B01-FDF0-9D8B-F96B483849F5}"/>
              </a:ext>
            </a:extLst>
          </p:cNvPr>
          <p:cNvSpPr>
            <a:spLocks noChangeArrowheads="1"/>
          </p:cNvSpPr>
          <p:nvPr/>
        </p:nvSpPr>
        <p:spPr bwMode="auto">
          <a:xfrm>
            <a:off x="3276600" y="4572000"/>
            <a:ext cx="762000" cy="152400"/>
          </a:xfrm>
          <a:prstGeom prst="leftArrow">
            <a:avLst>
              <a:gd name="adj1" fmla="val 50000"/>
              <a:gd name="adj2" fmla="val 125000"/>
            </a:avLst>
          </a:prstGeom>
          <a:solidFill>
            <a:srgbClr val="FFCC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pic>
        <p:nvPicPr>
          <p:cNvPr id="198682" name="Picture 26">
            <a:extLst>
              <a:ext uri="{FF2B5EF4-FFF2-40B4-BE49-F238E27FC236}">
                <a16:creationId xmlns:a16="http://schemas.microsoft.com/office/drawing/2014/main" id="{9987A5E1-C8CC-8EFC-4D3A-454A98FEA1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0400" y="4419600"/>
            <a:ext cx="17526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2F3371-03E0-80FE-0996-257BD525A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200706" name="Picture 2">
            <a:extLst>
              <a:ext uri="{FF2B5EF4-FFF2-40B4-BE49-F238E27FC236}">
                <a16:creationId xmlns:a16="http://schemas.microsoft.com/office/drawing/2014/main" id="{08D505A1-D530-6806-B6BA-3B242CFFA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322" b="-13181"/>
          <a:stretch>
            <a:fillRect/>
          </a:stretch>
        </p:blipFill>
        <p:spPr bwMode="auto">
          <a:xfrm>
            <a:off x="977900" y="3733800"/>
            <a:ext cx="3124200" cy="2282825"/>
          </a:xfrm>
          <a:prstGeom prst="rect">
            <a:avLst/>
          </a:prstGeom>
          <a:solidFill>
            <a:srgbClr val="FFCC00"/>
          </a:solidFill>
          <a:ln w="9525">
            <a:solidFill>
              <a:schemeClr val="tx1"/>
            </a:solidFill>
            <a:miter lim="800000"/>
            <a:headEnd/>
            <a:tailEnd/>
          </a:ln>
        </p:spPr>
      </p:pic>
      <p:pic>
        <p:nvPicPr>
          <p:cNvPr id="200707" name="Picture 3">
            <a:extLst>
              <a:ext uri="{FF2B5EF4-FFF2-40B4-BE49-F238E27FC236}">
                <a16:creationId xmlns:a16="http://schemas.microsoft.com/office/drawing/2014/main" id="{CAD2B24A-2211-6856-D788-2A961592F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213" y="914400"/>
            <a:ext cx="2992437" cy="3568700"/>
          </a:xfrm>
          <a:prstGeom prst="rect">
            <a:avLst/>
          </a:prstGeom>
          <a:solidFill>
            <a:srgbClr val="FFCC00"/>
          </a:solidFill>
          <a:ln w="571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708" name="Text Box 4">
            <a:extLst>
              <a:ext uri="{FF2B5EF4-FFF2-40B4-BE49-F238E27FC236}">
                <a16:creationId xmlns:a16="http://schemas.microsoft.com/office/drawing/2014/main" id="{C7B3CD83-9DD6-2467-358C-F504DA8E70EF}"/>
              </a:ext>
            </a:extLst>
          </p:cNvPr>
          <p:cNvSpPr txBox="1">
            <a:spLocks noChangeArrowheads="1"/>
          </p:cNvSpPr>
          <p:nvPr/>
        </p:nvSpPr>
        <p:spPr bwMode="auto">
          <a:xfrm>
            <a:off x="0" y="1095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SLINGS</a:t>
            </a:r>
          </a:p>
        </p:txBody>
      </p:sp>
      <p:sp>
        <p:nvSpPr>
          <p:cNvPr id="200709" name="Text Box 5">
            <a:extLst>
              <a:ext uri="{FF2B5EF4-FFF2-40B4-BE49-F238E27FC236}">
                <a16:creationId xmlns:a16="http://schemas.microsoft.com/office/drawing/2014/main" id="{007CD80D-0AA1-B127-5E2C-DC8FC24E813A}"/>
              </a:ext>
            </a:extLst>
          </p:cNvPr>
          <p:cNvSpPr txBox="1">
            <a:spLocks noChangeArrowheads="1"/>
          </p:cNvSpPr>
          <p:nvPr/>
        </p:nvSpPr>
        <p:spPr bwMode="auto">
          <a:xfrm>
            <a:off x="2438400" y="5334000"/>
            <a:ext cx="6985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TURN BUCKLE</a:t>
            </a:r>
          </a:p>
        </p:txBody>
      </p:sp>
      <p:sp>
        <p:nvSpPr>
          <p:cNvPr id="200710" name="Text Box 6">
            <a:extLst>
              <a:ext uri="{FF2B5EF4-FFF2-40B4-BE49-F238E27FC236}">
                <a16:creationId xmlns:a16="http://schemas.microsoft.com/office/drawing/2014/main" id="{17FEB621-A7D1-FF6C-00AD-FE8F6766F1D2}"/>
              </a:ext>
            </a:extLst>
          </p:cNvPr>
          <p:cNvSpPr txBox="1">
            <a:spLocks noChangeArrowheads="1"/>
          </p:cNvSpPr>
          <p:nvPr/>
        </p:nvSpPr>
        <p:spPr bwMode="auto">
          <a:xfrm>
            <a:off x="3276600" y="4521200"/>
            <a:ext cx="6096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HOIST RING</a:t>
            </a:r>
          </a:p>
        </p:txBody>
      </p:sp>
      <p:sp>
        <p:nvSpPr>
          <p:cNvPr id="200711" name="Text Box 7">
            <a:extLst>
              <a:ext uri="{FF2B5EF4-FFF2-40B4-BE49-F238E27FC236}">
                <a16:creationId xmlns:a16="http://schemas.microsoft.com/office/drawing/2014/main" id="{2980564B-8E3A-C51B-5CF7-6850422AF81F}"/>
              </a:ext>
            </a:extLst>
          </p:cNvPr>
          <p:cNvSpPr txBox="1">
            <a:spLocks noChangeArrowheads="1"/>
          </p:cNvSpPr>
          <p:nvPr/>
        </p:nvSpPr>
        <p:spPr bwMode="auto">
          <a:xfrm>
            <a:off x="2616200" y="4521200"/>
            <a:ext cx="5334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EYE BOLT</a:t>
            </a:r>
          </a:p>
        </p:txBody>
      </p:sp>
      <p:sp>
        <p:nvSpPr>
          <p:cNvPr id="200712" name="Text Box 8">
            <a:extLst>
              <a:ext uri="{FF2B5EF4-FFF2-40B4-BE49-F238E27FC236}">
                <a16:creationId xmlns:a16="http://schemas.microsoft.com/office/drawing/2014/main" id="{6E8941DD-A65F-D296-5809-FD04DCA2328F}"/>
              </a:ext>
            </a:extLst>
          </p:cNvPr>
          <p:cNvSpPr txBox="1">
            <a:spLocks noChangeArrowheads="1"/>
          </p:cNvSpPr>
          <p:nvPr/>
        </p:nvSpPr>
        <p:spPr bwMode="auto">
          <a:xfrm>
            <a:off x="1778000" y="4521200"/>
            <a:ext cx="7493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SHACKLE</a:t>
            </a:r>
          </a:p>
        </p:txBody>
      </p:sp>
      <p:sp>
        <p:nvSpPr>
          <p:cNvPr id="200713" name="Text Box 9">
            <a:extLst>
              <a:ext uri="{FF2B5EF4-FFF2-40B4-BE49-F238E27FC236}">
                <a16:creationId xmlns:a16="http://schemas.microsoft.com/office/drawing/2014/main" id="{00FFB3BC-7494-36BB-B34D-A54C82359172}"/>
              </a:ext>
            </a:extLst>
          </p:cNvPr>
          <p:cNvSpPr txBox="1">
            <a:spLocks noChangeArrowheads="1"/>
          </p:cNvSpPr>
          <p:nvPr/>
        </p:nvSpPr>
        <p:spPr bwMode="auto">
          <a:xfrm>
            <a:off x="1054100" y="4521200"/>
            <a:ext cx="5334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HOOK</a:t>
            </a:r>
          </a:p>
        </p:txBody>
      </p:sp>
      <p:sp>
        <p:nvSpPr>
          <p:cNvPr id="200714" name="Text Box 10">
            <a:extLst>
              <a:ext uri="{FF2B5EF4-FFF2-40B4-BE49-F238E27FC236}">
                <a16:creationId xmlns:a16="http://schemas.microsoft.com/office/drawing/2014/main" id="{A36C8495-41F4-A638-B65C-8A7613158383}"/>
              </a:ext>
            </a:extLst>
          </p:cNvPr>
          <p:cNvSpPr txBox="1">
            <a:spLocks noChangeArrowheads="1"/>
          </p:cNvSpPr>
          <p:nvPr/>
        </p:nvSpPr>
        <p:spPr bwMode="auto">
          <a:xfrm>
            <a:off x="3276600" y="5803900"/>
            <a:ext cx="609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BLOCK</a:t>
            </a:r>
          </a:p>
        </p:txBody>
      </p:sp>
      <p:sp>
        <p:nvSpPr>
          <p:cNvPr id="200715" name="Text Box 11">
            <a:extLst>
              <a:ext uri="{FF2B5EF4-FFF2-40B4-BE49-F238E27FC236}">
                <a16:creationId xmlns:a16="http://schemas.microsoft.com/office/drawing/2014/main" id="{8E0375FB-9ED9-B589-F14E-EC092ECE6BBB}"/>
              </a:ext>
            </a:extLst>
          </p:cNvPr>
          <p:cNvSpPr txBox="1">
            <a:spLocks noChangeArrowheads="1"/>
          </p:cNvSpPr>
          <p:nvPr/>
        </p:nvSpPr>
        <p:spPr bwMode="auto">
          <a:xfrm>
            <a:off x="977900" y="5676900"/>
            <a:ext cx="8382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MASTER LINK</a:t>
            </a:r>
          </a:p>
        </p:txBody>
      </p:sp>
      <p:sp>
        <p:nvSpPr>
          <p:cNvPr id="200716" name="Text Box 12">
            <a:extLst>
              <a:ext uri="{FF2B5EF4-FFF2-40B4-BE49-F238E27FC236}">
                <a16:creationId xmlns:a16="http://schemas.microsoft.com/office/drawing/2014/main" id="{169832AB-3D91-E937-F7CF-9648F37A2CB3}"/>
              </a:ext>
            </a:extLst>
          </p:cNvPr>
          <p:cNvSpPr txBox="1">
            <a:spLocks noChangeArrowheads="1"/>
          </p:cNvSpPr>
          <p:nvPr/>
        </p:nvSpPr>
        <p:spPr bwMode="auto">
          <a:xfrm>
            <a:off x="4483100" y="4741863"/>
            <a:ext cx="9144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EYE OF SLING</a:t>
            </a:r>
          </a:p>
        </p:txBody>
      </p:sp>
      <p:sp>
        <p:nvSpPr>
          <p:cNvPr id="200717" name="Text Box 13">
            <a:extLst>
              <a:ext uri="{FF2B5EF4-FFF2-40B4-BE49-F238E27FC236}">
                <a16:creationId xmlns:a16="http://schemas.microsoft.com/office/drawing/2014/main" id="{60DD6867-13D0-3730-17B5-04FB06C5B70F}"/>
              </a:ext>
            </a:extLst>
          </p:cNvPr>
          <p:cNvSpPr txBox="1">
            <a:spLocks noChangeArrowheads="1"/>
          </p:cNvSpPr>
          <p:nvPr/>
        </p:nvSpPr>
        <p:spPr bwMode="auto">
          <a:xfrm>
            <a:off x="4381500" y="5221288"/>
            <a:ext cx="10160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BODY OF SLING</a:t>
            </a:r>
          </a:p>
        </p:txBody>
      </p:sp>
      <p:sp>
        <p:nvSpPr>
          <p:cNvPr id="200718" name="Text Box 14">
            <a:extLst>
              <a:ext uri="{FF2B5EF4-FFF2-40B4-BE49-F238E27FC236}">
                <a16:creationId xmlns:a16="http://schemas.microsoft.com/office/drawing/2014/main" id="{93D96528-DD77-0B69-28D8-B325836DB376}"/>
              </a:ext>
            </a:extLst>
          </p:cNvPr>
          <p:cNvSpPr txBox="1">
            <a:spLocks noChangeArrowheads="1"/>
          </p:cNvSpPr>
          <p:nvPr/>
        </p:nvSpPr>
        <p:spPr bwMode="auto">
          <a:xfrm>
            <a:off x="4711700" y="5700713"/>
            <a:ext cx="6858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SLEEVE</a:t>
            </a:r>
          </a:p>
        </p:txBody>
      </p:sp>
      <p:sp>
        <p:nvSpPr>
          <p:cNvPr id="200719" name="Text Box 15">
            <a:extLst>
              <a:ext uri="{FF2B5EF4-FFF2-40B4-BE49-F238E27FC236}">
                <a16:creationId xmlns:a16="http://schemas.microsoft.com/office/drawing/2014/main" id="{CDCDBA47-40D0-0758-2EA4-B0D4ED218A4A}"/>
              </a:ext>
            </a:extLst>
          </p:cNvPr>
          <p:cNvSpPr txBox="1">
            <a:spLocks noChangeArrowheads="1"/>
          </p:cNvSpPr>
          <p:nvPr/>
        </p:nvSpPr>
        <p:spPr bwMode="auto">
          <a:xfrm>
            <a:off x="266700" y="863600"/>
            <a:ext cx="5219700" cy="2682875"/>
          </a:xfrm>
          <a:prstGeom prst="rect">
            <a:avLst/>
          </a:prstGeom>
          <a:noFill/>
          <a:ln>
            <a:noFill/>
          </a:ln>
          <a:effectLst/>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19050" algn="ctr">
                <a:solidFill>
                  <a:srgbClr val="000000">
                    <a:alpha val="50195"/>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solidFill>
                  <a:srgbClr val="333399"/>
                </a:solidFill>
                <a:latin typeface="Arial Rounded MT Bold" panose="020F0704030504030204" pitchFamily="34" charset="0"/>
              </a:rPr>
              <a:t>SLING ANGLE</a:t>
            </a:r>
            <a:r>
              <a:rPr lang="en-US" altLang="en-US" sz="1000" b="1"/>
              <a:t>:  Slings can be used to pick up loads very safely if good handling practices are used.  The rated capacities of the the slings used to lift a load depends on the angles formed between the sling legs and horizontal plane.  Try to remember that as the sling angle decreases, the load or tensions of the slings will increase.  Sling angles below 45 degrees should not be used as this could cause failure of the sling and dropping a load can be catastrophic.   AVOID LOW ANGLE </a:t>
            </a:r>
          </a:p>
          <a:p>
            <a:pPr eaLnBrk="1" hangingPunct="1">
              <a:spcBef>
                <a:spcPct val="50000"/>
              </a:spcBef>
            </a:pPr>
            <a:r>
              <a:rPr lang="en-US" altLang="en-US" sz="1000" b="1">
                <a:solidFill>
                  <a:srgbClr val="333399"/>
                </a:solidFill>
                <a:latin typeface="Arial Rounded MT Bold" panose="020F0704030504030204" pitchFamily="34" charset="0"/>
              </a:rPr>
              <a:t>TENSION</a:t>
            </a:r>
            <a:r>
              <a:rPr lang="en-US" altLang="en-US" sz="1000" b="1">
                <a:latin typeface="Arial Rounded MT Bold" panose="020F0704030504030204" pitchFamily="34" charset="0"/>
              </a:rPr>
              <a:t>.</a:t>
            </a:r>
            <a:r>
              <a:rPr lang="en-US" altLang="en-US" sz="1000" b="1"/>
              <a:t>  A method for determining sling angle should be used, such as lay the sling leg between the pad eyes.  If the distance is half the length of the sling leg, the sling angle is 30 degrees.  If the distance is 1.4 times the length of the sling leg, the sling angle is 90 degrees.</a:t>
            </a:r>
          </a:p>
          <a:p>
            <a:pPr eaLnBrk="1" hangingPunct="1">
              <a:spcBef>
                <a:spcPct val="50000"/>
              </a:spcBef>
            </a:pPr>
            <a:r>
              <a:rPr lang="en-US" altLang="en-US" sz="1000" b="1">
                <a:solidFill>
                  <a:srgbClr val="333399"/>
                </a:solidFill>
                <a:latin typeface="Arial Rounded MT Bold" panose="020F0704030504030204" pitchFamily="34" charset="0"/>
              </a:rPr>
              <a:t>TYPES OF SLINGING ATTACHMENTS</a:t>
            </a:r>
            <a:r>
              <a:rPr lang="en-US" altLang="en-US" sz="1000" b="1"/>
              <a:t>:  The attachments used with slings are shown below.  They are an important part of rigging operation and have to be selected carefully and inspected before any lift.  Most of the attachments have markings on them to show the size and rated capacity.  Become familiar with the terminology and sizes of the different types of sling attachments as the Supervisor will probably ask for them to be retrieved from the materials warehouse on the rig.</a:t>
            </a:r>
          </a:p>
        </p:txBody>
      </p:sp>
      <p:sp>
        <p:nvSpPr>
          <p:cNvPr id="200720" name="Text Box 16">
            <a:extLst>
              <a:ext uri="{FF2B5EF4-FFF2-40B4-BE49-F238E27FC236}">
                <a16:creationId xmlns:a16="http://schemas.microsoft.com/office/drawing/2014/main" id="{67857F85-F2AE-8032-A41A-C395B99165FD}"/>
              </a:ext>
            </a:extLst>
          </p:cNvPr>
          <p:cNvSpPr txBox="1">
            <a:spLocks noChangeArrowheads="1"/>
          </p:cNvSpPr>
          <p:nvPr/>
        </p:nvSpPr>
        <p:spPr bwMode="auto">
          <a:xfrm>
            <a:off x="5092700" y="3659188"/>
            <a:ext cx="9906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30 DEGREES</a:t>
            </a:r>
          </a:p>
        </p:txBody>
      </p:sp>
      <p:sp>
        <p:nvSpPr>
          <p:cNvPr id="200721" name="Text Box 17">
            <a:extLst>
              <a:ext uri="{FF2B5EF4-FFF2-40B4-BE49-F238E27FC236}">
                <a16:creationId xmlns:a16="http://schemas.microsoft.com/office/drawing/2014/main" id="{E6C745BD-6EBC-474A-A8E1-88CA9B6BF89B}"/>
              </a:ext>
            </a:extLst>
          </p:cNvPr>
          <p:cNvSpPr txBox="1">
            <a:spLocks noChangeArrowheads="1"/>
          </p:cNvSpPr>
          <p:nvPr/>
        </p:nvSpPr>
        <p:spPr bwMode="auto">
          <a:xfrm>
            <a:off x="7124700" y="3611563"/>
            <a:ext cx="8890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10 DEGREES</a:t>
            </a:r>
          </a:p>
        </p:txBody>
      </p:sp>
      <p:sp>
        <p:nvSpPr>
          <p:cNvPr id="200722" name="Text Box 18">
            <a:extLst>
              <a:ext uri="{FF2B5EF4-FFF2-40B4-BE49-F238E27FC236}">
                <a16:creationId xmlns:a16="http://schemas.microsoft.com/office/drawing/2014/main" id="{E1AF6FD1-0CB4-6B75-18C8-CEF931405016}"/>
              </a:ext>
            </a:extLst>
          </p:cNvPr>
          <p:cNvSpPr txBox="1">
            <a:spLocks noChangeArrowheads="1"/>
          </p:cNvSpPr>
          <p:nvPr/>
        </p:nvSpPr>
        <p:spPr bwMode="auto">
          <a:xfrm>
            <a:off x="5969000" y="1503363"/>
            <a:ext cx="7620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VERTICAL</a:t>
            </a:r>
          </a:p>
        </p:txBody>
      </p:sp>
      <p:sp>
        <p:nvSpPr>
          <p:cNvPr id="200723" name="Text Box 19">
            <a:extLst>
              <a:ext uri="{FF2B5EF4-FFF2-40B4-BE49-F238E27FC236}">
                <a16:creationId xmlns:a16="http://schemas.microsoft.com/office/drawing/2014/main" id="{199678CB-9BD2-A5CD-D3B6-186DCA766AD0}"/>
              </a:ext>
            </a:extLst>
          </p:cNvPr>
          <p:cNvSpPr txBox="1">
            <a:spLocks noChangeArrowheads="1"/>
          </p:cNvSpPr>
          <p:nvPr/>
        </p:nvSpPr>
        <p:spPr bwMode="auto">
          <a:xfrm>
            <a:off x="7023100" y="1609725"/>
            <a:ext cx="9144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45 DEGREES</a:t>
            </a:r>
          </a:p>
        </p:txBody>
      </p:sp>
      <p:sp>
        <p:nvSpPr>
          <p:cNvPr id="200724" name="Text Box 20">
            <a:extLst>
              <a:ext uri="{FF2B5EF4-FFF2-40B4-BE49-F238E27FC236}">
                <a16:creationId xmlns:a16="http://schemas.microsoft.com/office/drawing/2014/main" id="{52765142-89ED-2010-2C8E-2401A28C8875}"/>
              </a:ext>
            </a:extLst>
          </p:cNvPr>
          <p:cNvSpPr txBox="1">
            <a:spLocks noChangeArrowheads="1"/>
          </p:cNvSpPr>
          <p:nvPr/>
        </p:nvSpPr>
        <p:spPr bwMode="auto">
          <a:xfrm>
            <a:off x="6807200" y="1055688"/>
            <a:ext cx="9906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HORIZONTAL ANGLE</a:t>
            </a:r>
          </a:p>
        </p:txBody>
      </p:sp>
      <p:sp>
        <p:nvSpPr>
          <p:cNvPr id="200725" name="Line 21">
            <a:extLst>
              <a:ext uri="{FF2B5EF4-FFF2-40B4-BE49-F238E27FC236}">
                <a16:creationId xmlns:a16="http://schemas.microsoft.com/office/drawing/2014/main" id="{322C5DEA-36AA-05EB-44BD-A304F7055284}"/>
              </a:ext>
            </a:extLst>
          </p:cNvPr>
          <p:cNvSpPr>
            <a:spLocks noChangeShapeType="1"/>
          </p:cNvSpPr>
          <p:nvPr/>
        </p:nvSpPr>
        <p:spPr bwMode="auto">
          <a:xfrm>
            <a:off x="7772400" y="1295400"/>
            <a:ext cx="457200" cy="5334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0726" name="Text Box 22">
            <a:extLst>
              <a:ext uri="{FF2B5EF4-FFF2-40B4-BE49-F238E27FC236}">
                <a16:creationId xmlns:a16="http://schemas.microsoft.com/office/drawing/2014/main" id="{8C04D2C5-01F1-7217-093D-AAD960405A54}"/>
              </a:ext>
            </a:extLst>
          </p:cNvPr>
          <p:cNvSpPr txBox="1">
            <a:spLocks noChangeArrowheads="1"/>
          </p:cNvSpPr>
          <p:nvPr/>
        </p:nvSpPr>
        <p:spPr bwMode="auto">
          <a:xfrm>
            <a:off x="6032500" y="4860925"/>
            <a:ext cx="2489200" cy="1206500"/>
          </a:xfrm>
          <a:prstGeom prst="rect">
            <a:avLst/>
          </a:prstGeom>
          <a:solidFill>
            <a:srgbClr val="FFFF00">
              <a:alpha val="38823"/>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0"/>
              </a:spcBef>
            </a:pPr>
            <a:r>
              <a:rPr lang="en-US" altLang="en-US" sz="1200" b="1"/>
              <a:t>The main parts of a wire rope sling are listed to the left.  When inspecting them for damage, make sure to check these parts carefully before making a lift.</a:t>
            </a:r>
          </a:p>
        </p:txBody>
      </p:sp>
      <p:sp>
        <p:nvSpPr>
          <p:cNvPr id="200727" name="Line 23">
            <a:extLst>
              <a:ext uri="{FF2B5EF4-FFF2-40B4-BE49-F238E27FC236}">
                <a16:creationId xmlns:a16="http://schemas.microsoft.com/office/drawing/2014/main" id="{986BBD52-C99E-E5E8-ADEF-799DE3FF18EE}"/>
              </a:ext>
            </a:extLst>
          </p:cNvPr>
          <p:cNvSpPr>
            <a:spLocks noChangeShapeType="1"/>
          </p:cNvSpPr>
          <p:nvPr/>
        </p:nvSpPr>
        <p:spPr bwMode="auto">
          <a:xfrm>
            <a:off x="7889875" y="3886200"/>
            <a:ext cx="746125" cy="44767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0728" name="Line 24">
            <a:extLst>
              <a:ext uri="{FF2B5EF4-FFF2-40B4-BE49-F238E27FC236}">
                <a16:creationId xmlns:a16="http://schemas.microsoft.com/office/drawing/2014/main" id="{728C58AD-5DE2-2249-5746-24B4585BC018}"/>
              </a:ext>
            </a:extLst>
          </p:cNvPr>
          <p:cNvSpPr>
            <a:spLocks noChangeShapeType="1"/>
          </p:cNvSpPr>
          <p:nvPr/>
        </p:nvSpPr>
        <p:spPr bwMode="auto">
          <a:xfrm flipH="1">
            <a:off x="7964488" y="3810000"/>
            <a:ext cx="671512" cy="52228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00729" name="Picture 25">
            <a:extLst>
              <a:ext uri="{FF2B5EF4-FFF2-40B4-BE49-F238E27FC236}">
                <a16:creationId xmlns:a16="http://schemas.microsoft.com/office/drawing/2014/main" id="{6C2E7101-2610-96F5-61C1-4CBFF9B0BE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9600" y="5745163"/>
            <a:ext cx="1346200" cy="673100"/>
          </a:xfrm>
          <a:prstGeom prst="rect">
            <a:avLst/>
          </a:prstGeom>
          <a:solidFill>
            <a:srgbClr val="FFCC00"/>
          </a:solidFill>
          <a:ln w="9525">
            <a:solidFill>
              <a:schemeClr val="tx1"/>
            </a:solidFill>
            <a:miter lim="800000"/>
            <a:headEnd/>
            <a:tailEnd/>
          </a:ln>
        </p:spPr>
      </p:pic>
      <p:sp>
        <p:nvSpPr>
          <p:cNvPr id="200730" name="Line 26">
            <a:extLst>
              <a:ext uri="{FF2B5EF4-FFF2-40B4-BE49-F238E27FC236}">
                <a16:creationId xmlns:a16="http://schemas.microsoft.com/office/drawing/2014/main" id="{C9038E16-0A7F-B6F3-4A4E-DE0179E561B7}"/>
              </a:ext>
            </a:extLst>
          </p:cNvPr>
          <p:cNvSpPr>
            <a:spLocks noChangeShapeType="1"/>
          </p:cNvSpPr>
          <p:nvPr/>
        </p:nvSpPr>
        <p:spPr bwMode="auto">
          <a:xfrm>
            <a:off x="6007100" y="39497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0731" name="Line 27">
            <a:extLst>
              <a:ext uri="{FF2B5EF4-FFF2-40B4-BE49-F238E27FC236}">
                <a16:creationId xmlns:a16="http://schemas.microsoft.com/office/drawing/2014/main" id="{88C7A81E-7CE1-FF33-FF6E-C27BF4DE7123}"/>
              </a:ext>
            </a:extLst>
          </p:cNvPr>
          <p:cNvSpPr>
            <a:spLocks noChangeShapeType="1"/>
          </p:cNvSpPr>
          <p:nvPr/>
        </p:nvSpPr>
        <p:spPr bwMode="auto">
          <a:xfrm>
            <a:off x="6072188" y="3873500"/>
            <a:ext cx="671512" cy="4699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0732" name="Line 28">
            <a:extLst>
              <a:ext uri="{FF2B5EF4-FFF2-40B4-BE49-F238E27FC236}">
                <a16:creationId xmlns:a16="http://schemas.microsoft.com/office/drawing/2014/main" id="{2FF5B81B-C64C-C6F5-8EB3-593F7EF86AD8}"/>
              </a:ext>
            </a:extLst>
          </p:cNvPr>
          <p:cNvSpPr>
            <a:spLocks noChangeShapeType="1"/>
          </p:cNvSpPr>
          <p:nvPr/>
        </p:nvSpPr>
        <p:spPr bwMode="auto">
          <a:xfrm flipH="1">
            <a:off x="6146800" y="3873500"/>
            <a:ext cx="596900" cy="52228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0733" name="Text Box 29">
            <a:extLst>
              <a:ext uri="{FF2B5EF4-FFF2-40B4-BE49-F238E27FC236}">
                <a16:creationId xmlns:a16="http://schemas.microsoft.com/office/drawing/2014/main" id="{C25116CF-36D1-51BC-6E9C-9387F9FD893B}"/>
              </a:ext>
            </a:extLst>
          </p:cNvPr>
          <p:cNvSpPr txBox="1">
            <a:spLocks noChangeArrowheads="1"/>
          </p:cNvSpPr>
          <p:nvPr/>
        </p:nvSpPr>
        <p:spPr bwMode="auto">
          <a:xfrm>
            <a:off x="6807200" y="2805113"/>
            <a:ext cx="1079500" cy="46831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AVOID ANGLES OF 45 DEGREES OR LESS</a:t>
            </a:r>
          </a:p>
        </p:txBody>
      </p:sp>
      <p:sp>
        <p:nvSpPr>
          <p:cNvPr id="200734" name="Line 30">
            <a:extLst>
              <a:ext uri="{FF2B5EF4-FFF2-40B4-BE49-F238E27FC236}">
                <a16:creationId xmlns:a16="http://schemas.microsoft.com/office/drawing/2014/main" id="{F769F519-CCD4-FE47-8F81-C17657F2FBD0}"/>
              </a:ext>
            </a:extLst>
          </p:cNvPr>
          <p:cNvSpPr>
            <a:spLocks noChangeShapeType="1"/>
          </p:cNvSpPr>
          <p:nvPr/>
        </p:nvSpPr>
        <p:spPr bwMode="auto">
          <a:xfrm flipH="1">
            <a:off x="6477000" y="3200400"/>
            <a:ext cx="457200" cy="457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00735" name="Picture 31">
            <a:extLst>
              <a:ext uri="{FF2B5EF4-FFF2-40B4-BE49-F238E27FC236}">
                <a16:creationId xmlns:a16="http://schemas.microsoft.com/office/drawing/2014/main" id="{23BDD677-DEBD-C86C-324E-31FC7B887A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8300" y="4635500"/>
            <a:ext cx="381000" cy="1384300"/>
          </a:xfrm>
          <a:prstGeom prst="rect">
            <a:avLst/>
          </a:prstGeom>
          <a:solidFill>
            <a:srgbClr val="FFCC00"/>
          </a:solidFill>
          <a:ln w="9525">
            <a:solidFill>
              <a:schemeClr val="tx1"/>
            </a:solidFill>
            <a:miter lim="800000"/>
            <a:headEnd/>
            <a:tailEnd/>
          </a:ln>
        </p:spPr>
      </p:pic>
      <p:sp>
        <p:nvSpPr>
          <p:cNvPr id="200736" name="Line 32">
            <a:extLst>
              <a:ext uri="{FF2B5EF4-FFF2-40B4-BE49-F238E27FC236}">
                <a16:creationId xmlns:a16="http://schemas.microsoft.com/office/drawing/2014/main" id="{EF4971B2-F734-70D2-7DB0-5A614038A05F}"/>
              </a:ext>
            </a:extLst>
          </p:cNvPr>
          <p:cNvSpPr>
            <a:spLocks noChangeShapeType="1"/>
          </p:cNvSpPr>
          <p:nvPr/>
        </p:nvSpPr>
        <p:spPr bwMode="auto">
          <a:xfrm>
            <a:off x="7772400" y="3200400"/>
            <a:ext cx="381000" cy="457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FC0DA-0C4C-AB68-63AF-A8CB98433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201730" name="Picture 2">
            <a:extLst>
              <a:ext uri="{FF2B5EF4-FFF2-40B4-BE49-F238E27FC236}">
                <a16:creationId xmlns:a16="http://schemas.microsoft.com/office/drawing/2014/main" id="{AEB9940F-B1D8-A076-5AF7-C8EB412F2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735013"/>
            <a:ext cx="2438400" cy="163671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1731" name="Picture 3">
            <a:extLst>
              <a:ext uri="{FF2B5EF4-FFF2-40B4-BE49-F238E27FC236}">
                <a16:creationId xmlns:a16="http://schemas.microsoft.com/office/drawing/2014/main" id="{260988B4-5F06-ABE9-205B-8D57F29D6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762000"/>
            <a:ext cx="2209800" cy="15748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1732" name="Rectangle 4">
            <a:extLst>
              <a:ext uri="{FF2B5EF4-FFF2-40B4-BE49-F238E27FC236}">
                <a16:creationId xmlns:a16="http://schemas.microsoft.com/office/drawing/2014/main" id="{9F5FC5FA-6417-B9B5-9240-A619F0495514}"/>
              </a:ext>
            </a:extLst>
          </p:cNvPr>
          <p:cNvSpPr>
            <a:spLocks noChangeArrowheads="1"/>
          </p:cNvSpPr>
          <p:nvPr/>
        </p:nvSpPr>
        <p:spPr bwMode="auto">
          <a:xfrm>
            <a:off x="261938" y="862013"/>
            <a:ext cx="3481387" cy="2289175"/>
          </a:xfrm>
          <a:prstGeom prst="rect">
            <a:avLst/>
          </a:prstGeom>
          <a:solidFill>
            <a:srgbClr val="FFCC00">
              <a:alpha val="4901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t>Misuse of wire rope will cause a wire rope</a:t>
            </a:r>
          </a:p>
          <a:p>
            <a:pPr eaLnBrk="1" hangingPunct="1"/>
            <a:r>
              <a:rPr lang="en-US" altLang="en-US" sz="1100" b="1"/>
              <a:t>sling to become unsafe long before any </a:t>
            </a:r>
          </a:p>
          <a:p>
            <a:pPr eaLnBrk="1" hangingPunct="1"/>
            <a:r>
              <a:rPr lang="en-US" altLang="en-US" sz="1100" b="1"/>
              <a:t>other factor. Misuse of a wire rope sling can cause serious structural damage to the wire rope, such as kinking or bird caging which reduces the strength of the wire rope. </a:t>
            </a:r>
          </a:p>
          <a:p>
            <a:pPr eaLnBrk="1" hangingPunct="1"/>
            <a:endParaRPr lang="en-US" altLang="en-US" sz="1100" b="1"/>
          </a:p>
          <a:p>
            <a:pPr eaLnBrk="1" hangingPunct="1"/>
            <a:r>
              <a:rPr lang="en-US" altLang="en-US" sz="1100" b="1"/>
              <a:t>In bird caging, the wire rope strands are forcibly untwisted and become spread outward.  In order to prolong the life of the sling and protect the lives of employees, the manufacturer's suggestion for safe and proper use of wire rope slings must be strictly adhered to. </a:t>
            </a:r>
          </a:p>
        </p:txBody>
      </p:sp>
      <p:sp>
        <p:nvSpPr>
          <p:cNvPr id="201733" name="Rectangle 5">
            <a:extLst>
              <a:ext uri="{FF2B5EF4-FFF2-40B4-BE49-F238E27FC236}">
                <a16:creationId xmlns:a16="http://schemas.microsoft.com/office/drawing/2014/main" id="{82A0E491-D25C-583E-D3CE-81322A79F966}"/>
              </a:ext>
            </a:extLst>
          </p:cNvPr>
          <p:cNvSpPr>
            <a:spLocks noGrp="1" noChangeArrowheads="1"/>
          </p:cNvSpPr>
          <p:nvPr>
            <p:ph type="title"/>
          </p:nvPr>
        </p:nvSpPr>
        <p:spPr bwMode="auto">
          <a:xfrm>
            <a:off x="0" y="109538"/>
            <a:ext cx="9144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SLINGS</a:t>
            </a:r>
          </a:p>
        </p:txBody>
      </p:sp>
      <p:sp>
        <p:nvSpPr>
          <p:cNvPr id="201734" name="Rectangle 6">
            <a:extLst>
              <a:ext uri="{FF2B5EF4-FFF2-40B4-BE49-F238E27FC236}">
                <a16:creationId xmlns:a16="http://schemas.microsoft.com/office/drawing/2014/main" id="{643174CA-4F6A-BF15-1B8A-EBEDD3FFF62D}"/>
              </a:ext>
            </a:extLst>
          </p:cNvPr>
          <p:cNvSpPr>
            <a:spLocks noChangeArrowheads="1"/>
          </p:cNvSpPr>
          <p:nvPr/>
        </p:nvSpPr>
        <p:spPr bwMode="auto">
          <a:xfrm>
            <a:off x="4800600" y="2438400"/>
            <a:ext cx="4191000" cy="39497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234950" indent="-234950">
              <a:tabLst>
                <a:tab pos="234950" algn="l"/>
              </a:tabLst>
              <a:defRPr>
                <a:solidFill>
                  <a:schemeClr val="tx1"/>
                </a:solidFill>
                <a:latin typeface="Arial" panose="020B0604020202020204" pitchFamily="34" charset="0"/>
              </a:defRPr>
            </a:lvl1pPr>
            <a:lvl2pPr marL="800100" indent="-342900">
              <a:tabLst>
                <a:tab pos="234950" algn="l"/>
              </a:tabLst>
              <a:defRPr>
                <a:solidFill>
                  <a:schemeClr val="tx1"/>
                </a:solidFill>
                <a:latin typeface="Arial" panose="020B0604020202020204" pitchFamily="34" charset="0"/>
              </a:defRPr>
            </a:lvl2pPr>
            <a:lvl3pPr marL="1257300" indent="-342900">
              <a:tabLst>
                <a:tab pos="234950" algn="l"/>
              </a:tabLst>
              <a:defRPr>
                <a:solidFill>
                  <a:schemeClr val="tx1"/>
                </a:solidFill>
                <a:latin typeface="Arial" panose="020B0604020202020204" pitchFamily="34" charset="0"/>
              </a:defRPr>
            </a:lvl3pPr>
            <a:lvl4pPr marL="1714500" indent="-342900">
              <a:tabLst>
                <a:tab pos="234950" algn="l"/>
              </a:tabLst>
              <a:defRPr>
                <a:solidFill>
                  <a:schemeClr val="tx1"/>
                </a:solidFill>
                <a:latin typeface="Arial" panose="020B0604020202020204" pitchFamily="34" charset="0"/>
              </a:defRPr>
            </a:lvl4pPr>
            <a:lvl5pPr marL="2171700" indent="-342900">
              <a:tabLst>
                <a:tab pos="234950" algn="l"/>
              </a:tabLst>
              <a:defRPr>
                <a:solidFill>
                  <a:schemeClr val="tx1"/>
                </a:solidFill>
                <a:latin typeface="Arial" panose="020B0604020202020204" pitchFamily="34" charset="0"/>
              </a:defRPr>
            </a:lvl5pPr>
            <a:lvl6pPr marL="2628900" indent="-342900" eaLnBrk="0" fontAlgn="base" hangingPunct="0">
              <a:spcBef>
                <a:spcPct val="0"/>
              </a:spcBef>
              <a:spcAft>
                <a:spcPct val="0"/>
              </a:spcAft>
              <a:tabLst>
                <a:tab pos="234950" algn="l"/>
              </a:tabLst>
              <a:defRPr>
                <a:solidFill>
                  <a:schemeClr val="tx1"/>
                </a:solidFill>
                <a:latin typeface="Arial" panose="020B0604020202020204" pitchFamily="34" charset="0"/>
              </a:defRPr>
            </a:lvl6pPr>
            <a:lvl7pPr marL="3086100" indent="-342900" eaLnBrk="0" fontAlgn="base" hangingPunct="0">
              <a:spcBef>
                <a:spcPct val="0"/>
              </a:spcBef>
              <a:spcAft>
                <a:spcPct val="0"/>
              </a:spcAft>
              <a:tabLst>
                <a:tab pos="234950" algn="l"/>
              </a:tabLst>
              <a:defRPr>
                <a:solidFill>
                  <a:schemeClr val="tx1"/>
                </a:solidFill>
                <a:latin typeface="Arial" panose="020B0604020202020204" pitchFamily="34" charset="0"/>
              </a:defRPr>
            </a:lvl7pPr>
            <a:lvl8pPr marL="3543300" indent="-342900" eaLnBrk="0" fontAlgn="base" hangingPunct="0">
              <a:spcBef>
                <a:spcPct val="0"/>
              </a:spcBef>
              <a:spcAft>
                <a:spcPct val="0"/>
              </a:spcAft>
              <a:tabLst>
                <a:tab pos="234950" algn="l"/>
              </a:tabLst>
              <a:defRPr>
                <a:solidFill>
                  <a:schemeClr val="tx1"/>
                </a:solidFill>
                <a:latin typeface="Arial" panose="020B0604020202020204" pitchFamily="34" charset="0"/>
              </a:defRPr>
            </a:lvl8pPr>
            <a:lvl9pPr marL="4000500" indent="-342900" eaLnBrk="0" fontAlgn="base" hangingPunct="0">
              <a:spcBef>
                <a:spcPct val="0"/>
              </a:spcBef>
              <a:spcAft>
                <a:spcPct val="0"/>
              </a:spcAft>
              <a:tabLst>
                <a:tab pos="234950" algn="l"/>
              </a:tabLst>
              <a:defRPr>
                <a:solidFill>
                  <a:schemeClr val="tx1"/>
                </a:solidFill>
                <a:latin typeface="Arial" panose="020B0604020202020204" pitchFamily="34" charset="0"/>
              </a:defRPr>
            </a:lvl9pPr>
          </a:lstStyle>
          <a:p>
            <a:pPr eaLnBrk="1" hangingPunct="1"/>
            <a:r>
              <a:rPr lang="en-US" altLang="en-US" sz="1400" b="1"/>
              <a:t>Discarding Slings</a:t>
            </a:r>
          </a:p>
          <a:p>
            <a:pPr eaLnBrk="1" hangingPunct="1"/>
            <a:endParaRPr lang="en-US" altLang="en-US" sz="1400" b="1"/>
          </a:p>
          <a:p>
            <a:pPr eaLnBrk="1" hangingPunct="1"/>
            <a:r>
              <a:rPr lang="en-US" altLang="en-US" sz="1400"/>
              <a:t>Wire rope slings can provide a margin of safety by showing early signs of failure. Factors requiring a wire sling to be discarded include the following:</a:t>
            </a:r>
          </a:p>
          <a:p>
            <a:pPr eaLnBrk="1" hangingPunct="1"/>
            <a:endParaRPr lang="en-US" altLang="en-US" sz="1400"/>
          </a:p>
          <a:p>
            <a:pPr eaLnBrk="1" hangingPunct="1">
              <a:buFontTx/>
              <a:buChar char="•"/>
            </a:pPr>
            <a:r>
              <a:rPr lang="en-US" altLang="en-US" sz="1400"/>
              <a:t>Severe corrosion</a:t>
            </a:r>
          </a:p>
          <a:p>
            <a:pPr eaLnBrk="1" hangingPunct="1">
              <a:buFontTx/>
              <a:buChar char="•"/>
            </a:pPr>
            <a:r>
              <a:rPr lang="en-US" altLang="en-US" sz="1400"/>
              <a:t>Localized wear (shiny worn spots) on the outside</a:t>
            </a:r>
          </a:p>
          <a:p>
            <a:pPr eaLnBrk="1" hangingPunct="1">
              <a:buFontTx/>
              <a:buChar char="•"/>
            </a:pPr>
            <a:r>
              <a:rPr lang="en-US" altLang="en-US" sz="1400"/>
              <a:t>A one-third reduction in outer wire diameter</a:t>
            </a:r>
          </a:p>
          <a:p>
            <a:pPr eaLnBrk="1" hangingPunct="1">
              <a:buFontTx/>
              <a:buChar char="•"/>
            </a:pPr>
            <a:r>
              <a:rPr lang="en-US" altLang="en-US" sz="1400"/>
              <a:t>Damage or displacement of end fittings - hooks, rings, links, or collars by overload or misapplication</a:t>
            </a:r>
          </a:p>
          <a:p>
            <a:pPr eaLnBrk="1" hangingPunct="1">
              <a:buFontTx/>
              <a:buChar char="•"/>
            </a:pPr>
            <a:r>
              <a:rPr lang="en-US" altLang="en-US" sz="1400"/>
              <a:t>Distortion, kinking, bird caging, or other evidence of damage to the wire rope structure, or </a:t>
            </a:r>
          </a:p>
          <a:p>
            <a:pPr eaLnBrk="1" hangingPunct="1">
              <a:buFontTx/>
              <a:buChar char="•"/>
            </a:pPr>
            <a:r>
              <a:rPr lang="en-US" altLang="en-US" sz="1400"/>
              <a:t>Excessive broken wires</a:t>
            </a:r>
          </a:p>
        </p:txBody>
      </p:sp>
      <p:pic>
        <p:nvPicPr>
          <p:cNvPr id="201735" name="Picture 7" descr="wire rope fatigue failure">
            <a:extLst>
              <a:ext uri="{FF2B5EF4-FFF2-40B4-BE49-F238E27FC236}">
                <a16:creationId xmlns:a16="http://schemas.microsoft.com/office/drawing/2014/main" id="{6F384DF1-573A-84AB-79BF-FFF25A624C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4175125"/>
            <a:ext cx="2743200" cy="1158875"/>
          </a:xfrm>
          <a:prstGeom prst="rect">
            <a:avLst/>
          </a:prstGeom>
          <a:solidFill>
            <a:srgbClr val="FFCC00"/>
          </a:solidFill>
          <a:ln w="9525">
            <a:solidFill>
              <a:schemeClr val="tx1"/>
            </a:solidFill>
            <a:miter lim="800000"/>
            <a:headEnd/>
            <a:tailEnd/>
          </a:ln>
        </p:spPr>
      </p:pic>
      <p:pic>
        <p:nvPicPr>
          <p:cNvPr id="201736" name="Picture 8">
            <a:extLst>
              <a:ext uri="{FF2B5EF4-FFF2-40B4-BE49-F238E27FC236}">
                <a16:creationId xmlns:a16="http://schemas.microsoft.com/office/drawing/2014/main" id="{E3DEACF6-9499-8372-F994-DF45B9A9B4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13" y="3429000"/>
            <a:ext cx="1758950" cy="304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a:extLst>
              <a:ext uri="{FF2B5EF4-FFF2-40B4-BE49-F238E27FC236}">
                <a16:creationId xmlns:a16="http://schemas.microsoft.com/office/drawing/2014/main" id="{7387C84F-0F55-5D67-9CEC-29CC9EE50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038" y="1336675"/>
            <a:ext cx="5105400" cy="1371600"/>
          </a:xfrm>
          <a:prstGeom prst="rect">
            <a:avLst/>
          </a:prstGeom>
          <a:solidFill>
            <a:srgbClr val="FFCC00"/>
          </a:solidFill>
          <a:ln w="9525">
            <a:solidFill>
              <a:schemeClr val="tx1"/>
            </a:solidFill>
            <a:miter lim="800000"/>
            <a:headEnd/>
            <a:tailEnd/>
          </a:ln>
        </p:spPr>
      </p:pic>
      <p:pic>
        <p:nvPicPr>
          <p:cNvPr id="202755" name="Picture 3">
            <a:extLst>
              <a:ext uri="{FF2B5EF4-FFF2-40B4-BE49-F238E27FC236}">
                <a16:creationId xmlns:a16="http://schemas.microsoft.com/office/drawing/2014/main" id="{E22A518B-1BFA-2C15-CCD1-286653728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688" y="3459163"/>
            <a:ext cx="4248150" cy="2484437"/>
          </a:xfrm>
          <a:prstGeom prst="rect">
            <a:avLst/>
          </a:prstGeom>
          <a:solidFill>
            <a:srgbClr val="FFCC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756" name="Text Box 4">
            <a:extLst>
              <a:ext uri="{FF2B5EF4-FFF2-40B4-BE49-F238E27FC236}">
                <a16:creationId xmlns:a16="http://schemas.microsoft.com/office/drawing/2014/main" id="{86378595-2E4C-1EFA-DA2B-EF8C63F46343}"/>
              </a:ext>
            </a:extLst>
          </p:cNvPr>
          <p:cNvSpPr txBox="1">
            <a:spLocks noChangeArrowheads="1"/>
          </p:cNvSpPr>
          <p:nvPr/>
        </p:nvSpPr>
        <p:spPr bwMode="auto">
          <a:xfrm>
            <a:off x="331788" y="844550"/>
            <a:ext cx="3276600" cy="3476625"/>
          </a:xfrm>
          <a:prstGeom prst="rect">
            <a:avLst/>
          </a:prstGeom>
          <a:solidFill>
            <a:srgbClr val="FFCC00">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100" b="1"/>
              <a:t>All wire rope, cable, clamps, shackles, sheaves, chains, and thimbles are to be inspected carefully before using.  Any damage should be reported to the Supervisor immediately.  Wire rope that is damaged will eventually break, so it is important to take notice of it at all times.  The wire rope that replaces the damaged wire rope should be the proper type as specified by the crane or wire rope manufacturer.</a:t>
            </a:r>
          </a:p>
          <a:p>
            <a:pPr eaLnBrk="1" hangingPunct="1">
              <a:spcBef>
                <a:spcPct val="50000"/>
              </a:spcBef>
            </a:pPr>
            <a:r>
              <a:rPr lang="en-US" altLang="en-US" sz="1100" b="1"/>
              <a:t>Types of wire rope damage are severe wear, kinking, broken wires, cracks, birdcaging, crushed, bent and any sign of weakness.  </a:t>
            </a:r>
          </a:p>
          <a:p>
            <a:pPr eaLnBrk="1" hangingPunct="1">
              <a:spcBef>
                <a:spcPct val="50000"/>
              </a:spcBef>
            </a:pPr>
            <a:r>
              <a:rPr lang="en-US" altLang="en-US" sz="1100" b="1"/>
              <a:t>Sling manufacturers should be consulted when questions arise concerning inspections, sling ratings, sling use, and sling care. Although every rope sling is lubricated during manufacture, to lengthen its useful service life it must also be lubricated "in the field."</a:t>
            </a:r>
          </a:p>
        </p:txBody>
      </p:sp>
      <p:sp>
        <p:nvSpPr>
          <p:cNvPr id="202757" name="Text Box 5">
            <a:extLst>
              <a:ext uri="{FF2B5EF4-FFF2-40B4-BE49-F238E27FC236}">
                <a16:creationId xmlns:a16="http://schemas.microsoft.com/office/drawing/2014/main" id="{869F89EF-6EA5-7E48-4A68-A6DAB2EF52FA}"/>
              </a:ext>
            </a:extLst>
          </p:cNvPr>
          <p:cNvSpPr txBox="1">
            <a:spLocks noChangeArrowheads="1"/>
          </p:cNvSpPr>
          <p:nvPr/>
        </p:nvSpPr>
        <p:spPr bwMode="auto">
          <a:xfrm>
            <a:off x="2941638" y="4424363"/>
            <a:ext cx="14478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CRUSHED WIRE ROPE</a:t>
            </a:r>
          </a:p>
        </p:txBody>
      </p:sp>
      <p:sp>
        <p:nvSpPr>
          <p:cNvPr id="202758" name="Line 6">
            <a:extLst>
              <a:ext uri="{FF2B5EF4-FFF2-40B4-BE49-F238E27FC236}">
                <a16:creationId xmlns:a16="http://schemas.microsoft.com/office/drawing/2014/main" id="{36824904-EFE2-D3E3-CE5F-BE8BF6A6B8DB}"/>
              </a:ext>
            </a:extLst>
          </p:cNvPr>
          <p:cNvSpPr>
            <a:spLocks noChangeShapeType="1"/>
          </p:cNvSpPr>
          <p:nvPr/>
        </p:nvSpPr>
        <p:spPr bwMode="auto">
          <a:xfrm flipV="1">
            <a:off x="4414838" y="4324350"/>
            <a:ext cx="533400" cy="17145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2759" name="Text Box 7">
            <a:extLst>
              <a:ext uri="{FF2B5EF4-FFF2-40B4-BE49-F238E27FC236}">
                <a16:creationId xmlns:a16="http://schemas.microsoft.com/office/drawing/2014/main" id="{B909703B-97F0-DD4A-56E2-B25E683B0D6A}"/>
              </a:ext>
            </a:extLst>
          </p:cNvPr>
          <p:cNvSpPr txBox="1">
            <a:spLocks noChangeArrowheads="1"/>
          </p:cNvSpPr>
          <p:nvPr/>
        </p:nvSpPr>
        <p:spPr bwMode="auto">
          <a:xfrm>
            <a:off x="4491038" y="5791200"/>
            <a:ext cx="10668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BROKEN WIRES</a:t>
            </a:r>
          </a:p>
        </p:txBody>
      </p:sp>
      <p:sp>
        <p:nvSpPr>
          <p:cNvPr id="202760" name="Text Box 8">
            <a:extLst>
              <a:ext uri="{FF2B5EF4-FFF2-40B4-BE49-F238E27FC236}">
                <a16:creationId xmlns:a16="http://schemas.microsoft.com/office/drawing/2014/main" id="{F1FBE248-2E25-4301-5CA3-87E6D5B99F07}"/>
              </a:ext>
            </a:extLst>
          </p:cNvPr>
          <p:cNvSpPr txBox="1">
            <a:spLocks noChangeArrowheads="1"/>
          </p:cNvSpPr>
          <p:nvPr/>
        </p:nvSpPr>
        <p:spPr bwMode="auto">
          <a:xfrm>
            <a:off x="6700838" y="5675313"/>
            <a:ext cx="21336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BIRD-CAGED ROPE</a:t>
            </a:r>
          </a:p>
        </p:txBody>
      </p:sp>
      <p:sp>
        <p:nvSpPr>
          <p:cNvPr id="202761" name="Line 9">
            <a:extLst>
              <a:ext uri="{FF2B5EF4-FFF2-40B4-BE49-F238E27FC236}">
                <a16:creationId xmlns:a16="http://schemas.microsoft.com/office/drawing/2014/main" id="{B112DC08-2F83-BDF8-713A-9F8860624F89}"/>
              </a:ext>
            </a:extLst>
          </p:cNvPr>
          <p:cNvSpPr>
            <a:spLocks noChangeShapeType="1"/>
          </p:cNvSpPr>
          <p:nvPr/>
        </p:nvSpPr>
        <p:spPr bwMode="auto">
          <a:xfrm flipH="1" flipV="1">
            <a:off x="7005638" y="5257800"/>
            <a:ext cx="152400" cy="457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2762" name="Text Box 10">
            <a:extLst>
              <a:ext uri="{FF2B5EF4-FFF2-40B4-BE49-F238E27FC236}">
                <a16:creationId xmlns:a16="http://schemas.microsoft.com/office/drawing/2014/main" id="{537F4B66-F6A1-E478-BD5B-5247ECFBD575}"/>
              </a:ext>
            </a:extLst>
          </p:cNvPr>
          <p:cNvSpPr txBox="1">
            <a:spLocks noChangeArrowheads="1"/>
          </p:cNvSpPr>
          <p:nvPr/>
        </p:nvSpPr>
        <p:spPr bwMode="auto">
          <a:xfrm>
            <a:off x="3944938" y="2819400"/>
            <a:ext cx="16764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KINKED ROPE</a:t>
            </a:r>
          </a:p>
        </p:txBody>
      </p:sp>
      <p:sp>
        <p:nvSpPr>
          <p:cNvPr id="202763" name="Line 11">
            <a:extLst>
              <a:ext uri="{FF2B5EF4-FFF2-40B4-BE49-F238E27FC236}">
                <a16:creationId xmlns:a16="http://schemas.microsoft.com/office/drawing/2014/main" id="{DB51513F-203A-FC3B-7614-0F5BC4F51924}"/>
              </a:ext>
            </a:extLst>
          </p:cNvPr>
          <p:cNvSpPr>
            <a:spLocks noChangeShapeType="1"/>
          </p:cNvSpPr>
          <p:nvPr/>
        </p:nvSpPr>
        <p:spPr bwMode="auto">
          <a:xfrm flipV="1">
            <a:off x="5024438" y="2514600"/>
            <a:ext cx="152400" cy="3048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2764" name="Line 12">
            <a:extLst>
              <a:ext uri="{FF2B5EF4-FFF2-40B4-BE49-F238E27FC236}">
                <a16:creationId xmlns:a16="http://schemas.microsoft.com/office/drawing/2014/main" id="{959E1D0C-A95A-1DD2-049F-C259C616ED6E}"/>
              </a:ext>
            </a:extLst>
          </p:cNvPr>
          <p:cNvSpPr>
            <a:spLocks noChangeShapeType="1"/>
          </p:cNvSpPr>
          <p:nvPr/>
        </p:nvSpPr>
        <p:spPr bwMode="auto">
          <a:xfrm flipV="1">
            <a:off x="4491038" y="2514600"/>
            <a:ext cx="0" cy="3048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2765" name="Text Box 13">
            <a:extLst>
              <a:ext uri="{FF2B5EF4-FFF2-40B4-BE49-F238E27FC236}">
                <a16:creationId xmlns:a16="http://schemas.microsoft.com/office/drawing/2014/main" id="{56353E78-B892-6AF7-DBB8-10DCF48F9B99}"/>
              </a:ext>
            </a:extLst>
          </p:cNvPr>
          <p:cNvSpPr txBox="1">
            <a:spLocks noChangeArrowheads="1"/>
          </p:cNvSpPr>
          <p:nvPr/>
        </p:nvSpPr>
        <p:spPr bwMode="auto">
          <a:xfrm>
            <a:off x="6396038" y="2819400"/>
            <a:ext cx="24384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BENT / KINKED ROPE</a:t>
            </a:r>
          </a:p>
        </p:txBody>
      </p:sp>
      <p:sp>
        <p:nvSpPr>
          <p:cNvPr id="202766" name="Line 14">
            <a:extLst>
              <a:ext uri="{FF2B5EF4-FFF2-40B4-BE49-F238E27FC236}">
                <a16:creationId xmlns:a16="http://schemas.microsoft.com/office/drawing/2014/main" id="{35572100-BC19-A1CE-C398-1679919A7EA7}"/>
              </a:ext>
            </a:extLst>
          </p:cNvPr>
          <p:cNvSpPr>
            <a:spLocks noChangeShapeType="1"/>
          </p:cNvSpPr>
          <p:nvPr/>
        </p:nvSpPr>
        <p:spPr bwMode="auto">
          <a:xfrm flipV="1">
            <a:off x="7615238" y="2438400"/>
            <a:ext cx="0" cy="3810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2767" name="Line 15">
            <a:extLst>
              <a:ext uri="{FF2B5EF4-FFF2-40B4-BE49-F238E27FC236}">
                <a16:creationId xmlns:a16="http://schemas.microsoft.com/office/drawing/2014/main" id="{4256643D-58B8-AFC8-513C-84D7CDCB2441}"/>
              </a:ext>
            </a:extLst>
          </p:cNvPr>
          <p:cNvSpPr>
            <a:spLocks noChangeShapeType="1"/>
          </p:cNvSpPr>
          <p:nvPr/>
        </p:nvSpPr>
        <p:spPr bwMode="auto">
          <a:xfrm flipV="1">
            <a:off x="4795838" y="5314950"/>
            <a:ext cx="0" cy="4318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02768" name="Picture 16">
            <a:extLst>
              <a:ext uri="{FF2B5EF4-FFF2-40B4-BE49-F238E27FC236}">
                <a16:creationId xmlns:a16="http://schemas.microsoft.com/office/drawing/2014/main" id="{57B83CD7-8F56-E4F1-5E3C-1FC7141FE5DF}"/>
              </a:ext>
            </a:extLst>
          </p:cNvPr>
          <p:cNvPicPr>
            <a:picLocks noChangeAspect="1" noChangeArrowheads="1"/>
          </p:cNvPicPr>
          <p:nvPr/>
        </p:nvPicPr>
        <p:blipFill>
          <a:blip r:embed="rId4">
            <a:lum bright="4000"/>
            <a:extLst>
              <a:ext uri="{28A0092B-C50C-407E-A947-70E740481C1C}">
                <a14:useLocalDpi xmlns:a14="http://schemas.microsoft.com/office/drawing/2010/main" val="0"/>
              </a:ext>
            </a:extLst>
          </a:blip>
          <a:srcRect/>
          <a:stretch>
            <a:fillRect/>
          </a:stretch>
        </p:blipFill>
        <p:spPr bwMode="auto">
          <a:xfrm>
            <a:off x="147638" y="4554538"/>
            <a:ext cx="1828800" cy="1846262"/>
          </a:xfrm>
          <a:prstGeom prst="rect">
            <a:avLst/>
          </a:prstGeom>
          <a:solidFill>
            <a:srgbClr val="FFCC00"/>
          </a:solidFill>
          <a:ln w="9525">
            <a:solidFill>
              <a:schemeClr val="tx1"/>
            </a:solidFill>
            <a:miter lim="800000"/>
            <a:headEnd/>
            <a:tailEnd/>
          </a:ln>
        </p:spPr>
      </p:pic>
      <p:pic>
        <p:nvPicPr>
          <p:cNvPr id="202769" name="Picture 17">
            <a:extLst>
              <a:ext uri="{FF2B5EF4-FFF2-40B4-BE49-F238E27FC236}">
                <a16:creationId xmlns:a16="http://schemas.microsoft.com/office/drawing/2014/main" id="{B337797D-5BAC-12FE-BFA8-6A97CD7413E7}"/>
              </a:ext>
            </a:extLst>
          </p:cNvPr>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6815138" y="3213100"/>
            <a:ext cx="946150" cy="1447800"/>
          </a:xfrm>
          <a:prstGeom prst="rect">
            <a:avLst/>
          </a:prstGeom>
          <a:solidFill>
            <a:srgbClr val="FFCC00"/>
          </a:solidFill>
          <a:ln w="9525">
            <a:solidFill>
              <a:schemeClr val="tx1"/>
            </a:solidFill>
            <a:miter lim="800000"/>
            <a:headEnd/>
            <a:tailEnd/>
          </a:ln>
        </p:spPr>
      </p:pic>
      <p:pic>
        <p:nvPicPr>
          <p:cNvPr id="202770" name="Picture 18">
            <a:extLst>
              <a:ext uri="{FF2B5EF4-FFF2-40B4-BE49-F238E27FC236}">
                <a16:creationId xmlns:a16="http://schemas.microsoft.com/office/drawing/2014/main" id="{57BB9517-3910-4669-69DF-7A2BC3FA747B}"/>
              </a:ext>
            </a:extLst>
          </p:cNvPr>
          <p:cNvPicPr>
            <a:picLocks noChangeAspect="1" noChangeArrowheads="1"/>
          </p:cNvPicPr>
          <p:nvPr/>
        </p:nvPicPr>
        <p:blipFill>
          <a:blip r:embed="rId6">
            <a:lum bright="12000"/>
            <a:extLst>
              <a:ext uri="{28A0092B-C50C-407E-A947-70E740481C1C}">
                <a14:useLocalDpi xmlns:a14="http://schemas.microsoft.com/office/drawing/2010/main" val="0"/>
              </a:ext>
            </a:extLst>
          </a:blip>
          <a:srcRect/>
          <a:stretch>
            <a:fillRect/>
          </a:stretch>
        </p:blipFill>
        <p:spPr bwMode="auto">
          <a:xfrm>
            <a:off x="2052638" y="4927600"/>
            <a:ext cx="1752600" cy="1314450"/>
          </a:xfrm>
          <a:prstGeom prst="rect">
            <a:avLst/>
          </a:prstGeom>
          <a:solidFill>
            <a:srgbClr val="FFCC00"/>
          </a:solidFill>
          <a:ln w="9525">
            <a:solidFill>
              <a:schemeClr val="tx1"/>
            </a:solidFill>
            <a:miter lim="800000"/>
            <a:headEnd/>
            <a:tailEnd/>
          </a:ln>
        </p:spPr>
      </p:pic>
      <p:sp>
        <p:nvSpPr>
          <p:cNvPr id="202771" name="Line 19">
            <a:extLst>
              <a:ext uri="{FF2B5EF4-FFF2-40B4-BE49-F238E27FC236}">
                <a16:creationId xmlns:a16="http://schemas.microsoft.com/office/drawing/2014/main" id="{134D0744-A28C-8FA6-6A4A-7FE9859681B0}"/>
              </a:ext>
            </a:extLst>
          </p:cNvPr>
          <p:cNvSpPr>
            <a:spLocks noChangeShapeType="1"/>
          </p:cNvSpPr>
          <p:nvPr/>
        </p:nvSpPr>
        <p:spPr bwMode="auto">
          <a:xfrm flipH="1">
            <a:off x="1443038" y="4572000"/>
            <a:ext cx="1447800" cy="6096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2772" name="Line 20">
            <a:extLst>
              <a:ext uri="{FF2B5EF4-FFF2-40B4-BE49-F238E27FC236}">
                <a16:creationId xmlns:a16="http://schemas.microsoft.com/office/drawing/2014/main" id="{1CEEBF1E-FD0C-52AB-63A1-15A8D928241C}"/>
              </a:ext>
            </a:extLst>
          </p:cNvPr>
          <p:cNvSpPr>
            <a:spLocks noChangeShapeType="1"/>
          </p:cNvSpPr>
          <p:nvPr/>
        </p:nvSpPr>
        <p:spPr bwMode="auto">
          <a:xfrm flipH="1">
            <a:off x="4110038" y="5899150"/>
            <a:ext cx="381000"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02773" name="Picture 21">
            <a:extLst>
              <a:ext uri="{FF2B5EF4-FFF2-40B4-BE49-F238E27FC236}">
                <a16:creationId xmlns:a16="http://schemas.microsoft.com/office/drawing/2014/main" id="{781900CA-8063-432B-1800-41DBF94E91EB}"/>
              </a:ext>
            </a:extLst>
          </p:cNvPr>
          <p:cNvPicPr>
            <a:picLocks noChangeAspect="1" noChangeArrowheads="1"/>
          </p:cNvPicPr>
          <p:nvPr/>
        </p:nvPicPr>
        <p:blipFill>
          <a:blip r:embed="rId7">
            <a:lum bright="12000"/>
            <a:extLst>
              <a:ext uri="{28A0092B-C50C-407E-A947-70E740481C1C}">
                <a14:useLocalDpi xmlns:a14="http://schemas.microsoft.com/office/drawing/2010/main" val="0"/>
              </a:ext>
            </a:extLst>
          </a:blip>
          <a:srcRect/>
          <a:stretch>
            <a:fillRect/>
          </a:stretch>
        </p:blipFill>
        <p:spPr bwMode="auto">
          <a:xfrm>
            <a:off x="7843838" y="3213100"/>
            <a:ext cx="990600" cy="1447800"/>
          </a:xfrm>
          <a:prstGeom prst="rect">
            <a:avLst/>
          </a:prstGeom>
          <a:solidFill>
            <a:srgbClr val="FFCC00"/>
          </a:solidFill>
          <a:ln w="9525">
            <a:solidFill>
              <a:schemeClr val="tx1"/>
            </a:solidFill>
            <a:miter lim="800000"/>
            <a:headEnd/>
            <a:tailEnd/>
          </a:ln>
        </p:spPr>
      </p:pic>
      <p:sp>
        <p:nvSpPr>
          <p:cNvPr id="202774" name="Rectangle 22">
            <a:extLst>
              <a:ext uri="{FF2B5EF4-FFF2-40B4-BE49-F238E27FC236}">
                <a16:creationId xmlns:a16="http://schemas.microsoft.com/office/drawing/2014/main" id="{92638A60-5B48-8A95-C5B5-7D5F6397A167}"/>
              </a:ext>
            </a:extLst>
          </p:cNvPr>
          <p:cNvSpPr>
            <a:spLocks noChangeArrowheads="1"/>
          </p:cNvSpPr>
          <p:nvPr/>
        </p:nvSpPr>
        <p:spPr bwMode="auto">
          <a:xfrm>
            <a:off x="0" y="1095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SLINGS</a:t>
            </a:r>
          </a:p>
        </p:txBody>
      </p:sp>
      <p:pic>
        <p:nvPicPr>
          <p:cNvPr id="2" name="Picture 1">
            <a:extLst>
              <a:ext uri="{FF2B5EF4-FFF2-40B4-BE49-F238E27FC236}">
                <a16:creationId xmlns:a16="http://schemas.microsoft.com/office/drawing/2014/main" id="{C8AA5F68-F28D-6409-FE11-4FC0673E02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a:extLst>
              <a:ext uri="{FF2B5EF4-FFF2-40B4-BE49-F238E27FC236}">
                <a16:creationId xmlns:a16="http://schemas.microsoft.com/office/drawing/2014/main" id="{95B37837-57BC-9EF9-6B6A-3A138E2AE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191000"/>
            <a:ext cx="2743200" cy="2228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3779" name="Rectangle 3">
            <a:extLst>
              <a:ext uri="{FF2B5EF4-FFF2-40B4-BE49-F238E27FC236}">
                <a16:creationId xmlns:a16="http://schemas.microsoft.com/office/drawing/2014/main" id="{D45DD031-D04C-2786-D2C6-A7B34D93A598}"/>
              </a:ext>
            </a:extLst>
          </p:cNvPr>
          <p:cNvSpPr>
            <a:spLocks noGrp="1" noChangeArrowheads="1"/>
          </p:cNvSpPr>
          <p:nvPr>
            <p:ph type="body" sz="half" idx="1"/>
          </p:nvPr>
        </p:nvSpPr>
        <p:spPr bwMode="auto">
          <a:xfrm>
            <a:off x="104775" y="838200"/>
            <a:ext cx="2819400" cy="3140075"/>
          </a:xfrm>
          <a:noFill/>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000" b="1"/>
              <a:t>A shackle is used to make an attachment to a sling or cable on the rig.  The shackle has a U-shaped body and a detachable pin.  Some pins are screw pins and some are bolt-type pins.</a:t>
            </a:r>
          </a:p>
          <a:p>
            <a:pPr marL="0" indent="0" eaLnBrk="1" hangingPunct="1">
              <a:spcBef>
                <a:spcPct val="50000"/>
              </a:spcBef>
              <a:buFontTx/>
              <a:buNone/>
            </a:pPr>
            <a:r>
              <a:rPr lang="en-US" altLang="en-US" sz="1000" b="1"/>
              <a:t>Always attach the U-shaped body to the sling that will lift the equipment and attach the pin to the hook equipment to be lifted.  The size of the shackle is determined by the diameter of the body and not by the diameter of the pin.  Never try to modify shackles, hooks, pad eyes or other rigging hardware.</a:t>
            </a:r>
          </a:p>
          <a:p>
            <a:pPr marL="0" indent="0" eaLnBrk="1" hangingPunct="1">
              <a:spcBef>
                <a:spcPct val="50000"/>
              </a:spcBef>
              <a:buFontTx/>
              <a:buNone/>
            </a:pPr>
            <a:r>
              <a:rPr lang="en-US" altLang="en-US" sz="1000" b="1"/>
              <a:t>Shackles come in different sizes and can lift different size loads.  The shackle shown in the photo to the right was used to pick up a load not rated for this shackle. Shackles need to be stored for ready use on the rig.</a:t>
            </a:r>
          </a:p>
        </p:txBody>
      </p:sp>
      <p:pic>
        <p:nvPicPr>
          <p:cNvPr id="203780" name="Picture 4">
            <a:extLst>
              <a:ext uri="{FF2B5EF4-FFF2-40B4-BE49-F238E27FC236}">
                <a16:creationId xmlns:a16="http://schemas.microsoft.com/office/drawing/2014/main" id="{B34F484D-9E88-A904-CD26-5008DC4D4539}"/>
              </a:ext>
            </a:extLst>
          </p:cNvPr>
          <p:cNvPicPr>
            <a:picLocks noGrp="1"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bwMode="auto">
          <a:xfrm>
            <a:off x="5029200" y="1308100"/>
            <a:ext cx="3962400" cy="1676400"/>
          </a:xfrm>
          <a:solidFill>
            <a:srgbClr val="FFCC00"/>
          </a:solidFill>
          <a:ln>
            <a:solidFill>
              <a:schemeClr val="tx1"/>
            </a:solidFill>
            <a:miter lim="800000"/>
            <a:headEnd/>
            <a:tailEnd/>
          </a:ln>
        </p:spPr>
      </p:pic>
      <p:pic>
        <p:nvPicPr>
          <p:cNvPr id="203781" name="Picture 5">
            <a:extLst>
              <a:ext uri="{FF2B5EF4-FFF2-40B4-BE49-F238E27FC236}">
                <a16:creationId xmlns:a16="http://schemas.microsoft.com/office/drawing/2014/main" id="{D7B87CE7-30D0-45C8-88DD-68522D896842}"/>
              </a:ext>
            </a:extLst>
          </p:cNvPr>
          <p:cNvPicPr>
            <a:picLocks noChangeAspect="1" noChangeArrowheads="1"/>
          </p:cNvPicPr>
          <p:nvPr/>
        </p:nvPicPr>
        <p:blipFill>
          <a:blip r:embed="rId5">
            <a:lum bright="4000"/>
            <a:extLst>
              <a:ext uri="{28A0092B-C50C-407E-A947-70E740481C1C}">
                <a14:useLocalDpi xmlns:a14="http://schemas.microsoft.com/office/drawing/2010/main" val="0"/>
              </a:ext>
            </a:extLst>
          </a:blip>
          <a:srcRect/>
          <a:stretch>
            <a:fillRect/>
          </a:stretch>
        </p:blipFill>
        <p:spPr bwMode="auto">
          <a:xfrm>
            <a:off x="4953000" y="3657600"/>
            <a:ext cx="914400" cy="2424113"/>
          </a:xfrm>
          <a:prstGeom prst="rect">
            <a:avLst/>
          </a:prstGeom>
          <a:solidFill>
            <a:srgbClr val="FFCC00"/>
          </a:solidFill>
          <a:ln w="9525">
            <a:solidFill>
              <a:schemeClr val="tx1"/>
            </a:solidFill>
            <a:miter lim="800000"/>
            <a:headEnd/>
            <a:tailEnd/>
          </a:ln>
        </p:spPr>
      </p:pic>
      <p:sp>
        <p:nvSpPr>
          <p:cNvPr id="203782" name="Text Box 6">
            <a:extLst>
              <a:ext uri="{FF2B5EF4-FFF2-40B4-BE49-F238E27FC236}">
                <a16:creationId xmlns:a16="http://schemas.microsoft.com/office/drawing/2014/main" id="{8D58FEAF-9B52-0A8C-F813-57E2ECCA04C4}"/>
              </a:ext>
            </a:extLst>
          </p:cNvPr>
          <p:cNvSpPr txBox="1">
            <a:spLocks noChangeArrowheads="1"/>
          </p:cNvSpPr>
          <p:nvPr/>
        </p:nvSpPr>
        <p:spPr bwMode="auto">
          <a:xfrm>
            <a:off x="457200" y="6096000"/>
            <a:ext cx="1752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  CHOOSING A SHACKLES</a:t>
            </a:r>
          </a:p>
        </p:txBody>
      </p:sp>
      <p:sp>
        <p:nvSpPr>
          <p:cNvPr id="203783" name="Text Box 7">
            <a:extLst>
              <a:ext uri="{FF2B5EF4-FFF2-40B4-BE49-F238E27FC236}">
                <a16:creationId xmlns:a16="http://schemas.microsoft.com/office/drawing/2014/main" id="{821D4C74-04A5-A013-029D-04C2B6B1EAAB}"/>
              </a:ext>
            </a:extLst>
          </p:cNvPr>
          <p:cNvSpPr txBox="1">
            <a:spLocks noChangeArrowheads="1"/>
          </p:cNvSpPr>
          <p:nvPr/>
        </p:nvSpPr>
        <p:spPr bwMode="auto">
          <a:xfrm>
            <a:off x="6388100" y="3443288"/>
            <a:ext cx="7747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SHACKLES</a:t>
            </a:r>
          </a:p>
        </p:txBody>
      </p:sp>
      <p:sp>
        <p:nvSpPr>
          <p:cNvPr id="203784" name="AutoShape 8">
            <a:extLst>
              <a:ext uri="{FF2B5EF4-FFF2-40B4-BE49-F238E27FC236}">
                <a16:creationId xmlns:a16="http://schemas.microsoft.com/office/drawing/2014/main" id="{EBFC683F-BD55-B3FA-3F99-804151A79543}"/>
              </a:ext>
            </a:extLst>
          </p:cNvPr>
          <p:cNvSpPr>
            <a:spLocks noChangeArrowheads="1"/>
          </p:cNvSpPr>
          <p:nvPr/>
        </p:nvSpPr>
        <p:spPr bwMode="auto">
          <a:xfrm>
            <a:off x="6324600" y="2908300"/>
            <a:ext cx="914400" cy="533400"/>
          </a:xfrm>
          <a:prstGeom prst="upArrow">
            <a:avLst>
              <a:gd name="adj1" fmla="val 50000"/>
              <a:gd name="adj2" fmla="val 25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03785" name="Text Box 9">
            <a:extLst>
              <a:ext uri="{FF2B5EF4-FFF2-40B4-BE49-F238E27FC236}">
                <a16:creationId xmlns:a16="http://schemas.microsoft.com/office/drawing/2014/main" id="{11E4434E-647A-853A-B415-CF0DF5CF8D11}"/>
              </a:ext>
            </a:extLst>
          </p:cNvPr>
          <p:cNvSpPr txBox="1">
            <a:spLocks noChangeArrowheads="1"/>
          </p:cNvSpPr>
          <p:nvPr/>
        </p:nvSpPr>
        <p:spPr bwMode="auto">
          <a:xfrm>
            <a:off x="7772400" y="3060700"/>
            <a:ext cx="7620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DAMAGED</a:t>
            </a:r>
          </a:p>
        </p:txBody>
      </p:sp>
      <p:sp>
        <p:nvSpPr>
          <p:cNvPr id="203786" name="Line 10">
            <a:extLst>
              <a:ext uri="{FF2B5EF4-FFF2-40B4-BE49-F238E27FC236}">
                <a16:creationId xmlns:a16="http://schemas.microsoft.com/office/drawing/2014/main" id="{6B6A1452-B23C-83B8-6D00-96792E7D5115}"/>
              </a:ext>
            </a:extLst>
          </p:cNvPr>
          <p:cNvSpPr>
            <a:spLocks noChangeShapeType="1"/>
          </p:cNvSpPr>
          <p:nvPr/>
        </p:nvSpPr>
        <p:spPr bwMode="auto">
          <a:xfrm flipV="1">
            <a:off x="8153400" y="2832100"/>
            <a:ext cx="0" cy="2286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3787" name="Text Box 11">
            <a:extLst>
              <a:ext uri="{FF2B5EF4-FFF2-40B4-BE49-F238E27FC236}">
                <a16:creationId xmlns:a16="http://schemas.microsoft.com/office/drawing/2014/main" id="{62010876-F90D-4C7B-29E7-9FCB9B35D2C8}"/>
              </a:ext>
            </a:extLst>
          </p:cNvPr>
          <p:cNvSpPr txBox="1">
            <a:spLocks noChangeArrowheads="1"/>
          </p:cNvSpPr>
          <p:nvPr/>
        </p:nvSpPr>
        <p:spPr bwMode="auto">
          <a:xfrm>
            <a:off x="5791200" y="1093788"/>
            <a:ext cx="19812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BOLT TYPE ANCHOR SHACKLES</a:t>
            </a:r>
          </a:p>
        </p:txBody>
      </p:sp>
      <p:sp>
        <p:nvSpPr>
          <p:cNvPr id="203788" name="Text Box 12">
            <a:extLst>
              <a:ext uri="{FF2B5EF4-FFF2-40B4-BE49-F238E27FC236}">
                <a16:creationId xmlns:a16="http://schemas.microsoft.com/office/drawing/2014/main" id="{9708DBE4-F45F-9882-D09D-5CDA902B941E}"/>
              </a:ext>
            </a:extLst>
          </p:cNvPr>
          <p:cNvSpPr txBox="1">
            <a:spLocks noChangeArrowheads="1"/>
          </p:cNvSpPr>
          <p:nvPr/>
        </p:nvSpPr>
        <p:spPr bwMode="auto">
          <a:xfrm>
            <a:off x="4953000" y="5643563"/>
            <a:ext cx="9144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SCREW PINS</a:t>
            </a:r>
          </a:p>
        </p:txBody>
      </p:sp>
      <p:sp>
        <p:nvSpPr>
          <p:cNvPr id="203789" name="Line 13">
            <a:extLst>
              <a:ext uri="{FF2B5EF4-FFF2-40B4-BE49-F238E27FC236}">
                <a16:creationId xmlns:a16="http://schemas.microsoft.com/office/drawing/2014/main" id="{1F6B76F9-1009-D687-8E8F-66876D0BF09F}"/>
              </a:ext>
            </a:extLst>
          </p:cNvPr>
          <p:cNvSpPr>
            <a:spLocks noChangeShapeType="1"/>
          </p:cNvSpPr>
          <p:nvPr/>
        </p:nvSpPr>
        <p:spPr bwMode="auto">
          <a:xfrm flipH="1" flipV="1">
            <a:off x="5245100" y="4937125"/>
            <a:ext cx="12700" cy="701675"/>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3790" name="Text Box 14">
            <a:extLst>
              <a:ext uri="{FF2B5EF4-FFF2-40B4-BE49-F238E27FC236}">
                <a16:creationId xmlns:a16="http://schemas.microsoft.com/office/drawing/2014/main" id="{30F05DE7-5806-8331-CCED-6FF7CC18EAD4}"/>
              </a:ext>
            </a:extLst>
          </p:cNvPr>
          <p:cNvSpPr txBox="1">
            <a:spLocks noChangeArrowheads="1"/>
          </p:cNvSpPr>
          <p:nvPr/>
        </p:nvSpPr>
        <p:spPr bwMode="auto">
          <a:xfrm>
            <a:off x="5067300" y="1093788"/>
            <a:ext cx="6477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CROWN</a:t>
            </a:r>
          </a:p>
        </p:txBody>
      </p:sp>
      <p:sp>
        <p:nvSpPr>
          <p:cNvPr id="203791" name="Line 15">
            <a:extLst>
              <a:ext uri="{FF2B5EF4-FFF2-40B4-BE49-F238E27FC236}">
                <a16:creationId xmlns:a16="http://schemas.microsoft.com/office/drawing/2014/main" id="{44C1A1F0-67F7-18DF-9C6A-0C6445CF2845}"/>
              </a:ext>
            </a:extLst>
          </p:cNvPr>
          <p:cNvSpPr>
            <a:spLocks noChangeShapeType="1"/>
          </p:cNvSpPr>
          <p:nvPr/>
        </p:nvSpPr>
        <p:spPr bwMode="auto">
          <a:xfrm>
            <a:off x="5245100" y="1308100"/>
            <a:ext cx="393700" cy="4699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3792" name="Text Box 16">
            <a:extLst>
              <a:ext uri="{FF2B5EF4-FFF2-40B4-BE49-F238E27FC236}">
                <a16:creationId xmlns:a16="http://schemas.microsoft.com/office/drawing/2014/main" id="{B9424697-46BD-BD9E-F82E-DC48924FAB12}"/>
              </a:ext>
            </a:extLst>
          </p:cNvPr>
          <p:cNvSpPr txBox="1">
            <a:spLocks noChangeArrowheads="1"/>
          </p:cNvSpPr>
          <p:nvPr/>
        </p:nvSpPr>
        <p:spPr bwMode="auto">
          <a:xfrm>
            <a:off x="5410200" y="3060700"/>
            <a:ext cx="4572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PIN</a:t>
            </a:r>
          </a:p>
        </p:txBody>
      </p:sp>
      <p:sp>
        <p:nvSpPr>
          <p:cNvPr id="203793" name="Line 17">
            <a:extLst>
              <a:ext uri="{FF2B5EF4-FFF2-40B4-BE49-F238E27FC236}">
                <a16:creationId xmlns:a16="http://schemas.microsoft.com/office/drawing/2014/main" id="{A698B9DC-6D66-D0E3-2033-94D7A4BF840A}"/>
              </a:ext>
            </a:extLst>
          </p:cNvPr>
          <p:cNvSpPr>
            <a:spLocks noChangeShapeType="1"/>
          </p:cNvSpPr>
          <p:nvPr/>
        </p:nvSpPr>
        <p:spPr bwMode="auto">
          <a:xfrm flipV="1">
            <a:off x="5638800" y="2603500"/>
            <a:ext cx="0" cy="457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03794" name="Picture 18">
            <a:extLst>
              <a:ext uri="{FF2B5EF4-FFF2-40B4-BE49-F238E27FC236}">
                <a16:creationId xmlns:a16="http://schemas.microsoft.com/office/drawing/2014/main" id="{19FEDC9A-7B86-0DE0-22ED-5C6DDA0B52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495800"/>
            <a:ext cx="1981200" cy="1485900"/>
          </a:xfrm>
          <a:prstGeom prst="rect">
            <a:avLst/>
          </a:prstGeom>
          <a:solidFill>
            <a:srgbClr val="FFCC00"/>
          </a:solidFill>
          <a:ln w="9525">
            <a:solidFill>
              <a:schemeClr val="tx1"/>
            </a:solidFill>
            <a:miter lim="800000"/>
            <a:headEnd/>
            <a:tailEnd/>
          </a:ln>
        </p:spPr>
      </p:pic>
      <p:sp>
        <p:nvSpPr>
          <p:cNvPr id="203795" name="Text Box 19">
            <a:extLst>
              <a:ext uri="{FF2B5EF4-FFF2-40B4-BE49-F238E27FC236}">
                <a16:creationId xmlns:a16="http://schemas.microsoft.com/office/drawing/2014/main" id="{B6BF4C76-8A5C-E2D9-BFE0-8A87B93617CC}"/>
              </a:ext>
            </a:extLst>
          </p:cNvPr>
          <p:cNvSpPr txBox="1">
            <a:spLocks noChangeArrowheads="1"/>
          </p:cNvSpPr>
          <p:nvPr/>
        </p:nvSpPr>
        <p:spPr bwMode="auto">
          <a:xfrm>
            <a:off x="3276600" y="6096000"/>
            <a:ext cx="1371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WORN SHACKLE</a:t>
            </a:r>
          </a:p>
        </p:txBody>
      </p:sp>
      <p:sp>
        <p:nvSpPr>
          <p:cNvPr id="203796" name="Line 20">
            <a:extLst>
              <a:ext uri="{FF2B5EF4-FFF2-40B4-BE49-F238E27FC236}">
                <a16:creationId xmlns:a16="http://schemas.microsoft.com/office/drawing/2014/main" id="{B5DAB42A-849A-3970-0A19-28DBB2BA771B}"/>
              </a:ext>
            </a:extLst>
          </p:cNvPr>
          <p:cNvSpPr>
            <a:spLocks noChangeShapeType="1"/>
          </p:cNvSpPr>
          <p:nvPr/>
        </p:nvSpPr>
        <p:spPr bwMode="auto">
          <a:xfrm flipV="1">
            <a:off x="3886200" y="5562600"/>
            <a:ext cx="0" cy="457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03797" name="Picture 21">
            <a:extLst>
              <a:ext uri="{FF2B5EF4-FFF2-40B4-BE49-F238E27FC236}">
                <a16:creationId xmlns:a16="http://schemas.microsoft.com/office/drawing/2014/main" id="{96033E9A-DB7A-D492-76E3-388E72AFB1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3613" y="3857625"/>
            <a:ext cx="1804987" cy="1981200"/>
          </a:xfrm>
          <a:prstGeom prst="rect">
            <a:avLst/>
          </a:prstGeom>
          <a:solidFill>
            <a:srgbClr val="FFCC00"/>
          </a:solidFill>
          <a:ln w="9525">
            <a:solidFill>
              <a:schemeClr val="tx1"/>
            </a:solidFill>
            <a:miter lim="800000"/>
            <a:headEnd/>
            <a:tailEnd/>
          </a:ln>
        </p:spPr>
      </p:pic>
      <p:sp>
        <p:nvSpPr>
          <p:cNvPr id="203798" name="Text Box 22">
            <a:extLst>
              <a:ext uri="{FF2B5EF4-FFF2-40B4-BE49-F238E27FC236}">
                <a16:creationId xmlns:a16="http://schemas.microsoft.com/office/drawing/2014/main" id="{792C54F4-E579-A194-7EEB-A0EC7036AC9B}"/>
              </a:ext>
            </a:extLst>
          </p:cNvPr>
          <p:cNvSpPr txBox="1">
            <a:spLocks noChangeArrowheads="1"/>
          </p:cNvSpPr>
          <p:nvPr/>
        </p:nvSpPr>
        <p:spPr bwMode="auto">
          <a:xfrm>
            <a:off x="6172200" y="5856288"/>
            <a:ext cx="24384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SHACKLE WITH SCREW PIN</a:t>
            </a:r>
          </a:p>
        </p:txBody>
      </p:sp>
      <p:pic>
        <p:nvPicPr>
          <p:cNvPr id="203799" name="Picture 23">
            <a:extLst>
              <a:ext uri="{FF2B5EF4-FFF2-40B4-BE49-F238E27FC236}">
                <a16:creationId xmlns:a16="http://schemas.microsoft.com/office/drawing/2014/main" id="{75DA51DD-D2C3-B3FA-9E2A-625A7BC8B9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1429" t="-5714" r="31429" b="44469"/>
          <a:stretch>
            <a:fillRect/>
          </a:stretch>
        </p:blipFill>
        <p:spPr bwMode="auto">
          <a:xfrm>
            <a:off x="8001000" y="3794125"/>
            <a:ext cx="990600" cy="1676400"/>
          </a:xfrm>
          <a:prstGeom prst="rect">
            <a:avLst/>
          </a:prstGeom>
          <a:solidFill>
            <a:srgbClr val="FFCC00"/>
          </a:solidFill>
          <a:ln w="9525">
            <a:solidFill>
              <a:schemeClr val="tx1"/>
            </a:solidFill>
            <a:miter lim="800000"/>
            <a:headEnd/>
            <a:tailEnd/>
          </a:ln>
        </p:spPr>
      </p:pic>
      <p:sp>
        <p:nvSpPr>
          <p:cNvPr id="203800" name="Line 24">
            <a:extLst>
              <a:ext uri="{FF2B5EF4-FFF2-40B4-BE49-F238E27FC236}">
                <a16:creationId xmlns:a16="http://schemas.microsoft.com/office/drawing/2014/main" id="{17EE372A-C5A7-4493-AB27-B762BFE3D90D}"/>
              </a:ext>
            </a:extLst>
          </p:cNvPr>
          <p:cNvSpPr>
            <a:spLocks noChangeShapeType="1"/>
          </p:cNvSpPr>
          <p:nvPr/>
        </p:nvSpPr>
        <p:spPr bwMode="auto">
          <a:xfrm flipV="1">
            <a:off x="7924800" y="5318125"/>
            <a:ext cx="228600" cy="549275"/>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3801" name="Line 25">
            <a:extLst>
              <a:ext uri="{FF2B5EF4-FFF2-40B4-BE49-F238E27FC236}">
                <a16:creationId xmlns:a16="http://schemas.microsoft.com/office/drawing/2014/main" id="{2814AC53-5B43-071A-C1C0-8262EB4294B3}"/>
              </a:ext>
            </a:extLst>
          </p:cNvPr>
          <p:cNvSpPr>
            <a:spLocks noChangeShapeType="1"/>
          </p:cNvSpPr>
          <p:nvPr/>
        </p:nvSpPr>
        <p:spPr bwMode="auto">
          <a:xfrm flipV="1">
            <a:off x="7467600" y="5410200"/>
            <a:ext cx="0" cy="441325"/>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3802" name="Line 26">
            <a:extLst>
              <a:ext uri="{FF2B5EF4-FFF2-40B4-BE49-F238E27FC236}">
                <a16:creationId xmlns:a16="http://schemas.microsoft.com/office/drawing/2014/main" id="{C4200DAD-9889-3D35-4276-BC216641AFD9}"/>
              </a:ext>
            </a:extLst>
          </p:cNvPr>
          <p:cNvSpPr>
            <a:spLocks noChangeShapeType="1"/>
          </p:cNvSpPr>
          <p:nvPr/>
        </p:nvSpPr>
        <p:spPr bwMode="auto">
          <a:xfrm flipH="1">
            <a:off x="5486400" y="3581400"/>
            <a:ext cx="838200" cy="7620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3803" name="Rectangle 27">
            <a:extLst>
              <a:ext uri="{FF2B5EF4-FFF2-40B4-BE49-F238E27FC236}">
                <a16:creationId xmlns:a16="http://schemas.microsoft.com/office/drawing/2014/main" id="{433C866E-445D-C2B1-C232-DADA580310C1}"/>
              </a:ext>
            </a:extLst>
          </p:cNvPr>
          <p:cNvSpPr>
            <a:spLocks noGrp="1" noChangeArrowheads="1"/>
          </p:cNvSpPr>
          <p:nvPr>
            <p:ph type="title"/>
          </p:nvPr>
        </p:nvSpPr>
        <p:spPr bwMode="auto">
          <a:xfrm>
            <a:off x="0" y="109538"/>
            <a:ext cx="9144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SLINGS</a:t>
            </a:r>
          </a:p>
        </p:txBody>
      </p:sp>
      <p:pic>
        <p:nvPicPr>
          <p:cNvPr id="203804" name="Picture 28">
            <a:extLst>
              <a:ext uri="{FF2B5EF4-FFF2-40B4-BE49-F238E27FC236}">
                <a16:creationId xmlns:a16="http://schemas.microsoft.com/office/drawing/2014/main" id="{ADDE264A-0113-529D-00ED-72A250957C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40050" y="838200"/>
            <a:ext cx="19939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805" name="Text Box 29">
            <a:extLst>
              <a:ext uri="{FF2B5EF4-FFF2-40B4-BE49-F238E27FC236}">
                <a16:creationId xmlns:a16="http://schemas.microsoft.com/office/drawing/2014/main" id="{6B7C64E3-9CE7-84F1-4F6E-CE9292F5603A}"/>
              </a:ext>
            </a:extLst>
          </p:cNvPr>
          <p:cNvSpPr txBox="1">
            <a:spLocks noChangeArrowheads="1"/>
          </p:cNvSpPr>
          <p:nvPr/>
        </p:nvSpPr>
        <p:spPr bwMode="auto">
          <a:xfrm>
            <a:off x="3048000" y="3505200"/>
            <a:ext cx="16891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a:t>CHECKING INVENTORY</a:t>
            </a:r>
          </a:p>
        </p:txBody>
      </p:sp>
      <p:pic>
        <p:nvPicPr>
          <p:cNvPr id="2" name="Picture 1">
            <a:extLst>
              <a:ext uri="{FF2B5EF4-FFF2-40B4-BE49-F238E27FC236}">
                <a16:creationId xmlns:a16="http://schemas.microsoft.com/office/drawing/2014/main" id="{204B8D04-CEDA-174E-AB8B-806F19873E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a:extLst>
              <a:ext uri="{FF2B5EF4-FFF2-40B4-BE49-F238E27FC236}">
                <a16:creationId xmlns:a16="http://schemas.microsoft.com/office/drawing/2014/main" id="{9D55E317-0576-FE50-4E7D-9DD2129A8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7313" y="838200"/>
            <a:ext cx="3810000" cy="2997200"/>
          </a:xfrm>
          <a:prstGeom prst="rect">
            <a:avLst/>
          </a:prstGeom>
          <a:solidFill>
            <a:srgbClr val="FFCC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27" name="Picture 3">
            <a:extLst>
              <a:ext uri="{FF2B5EF4-FFF2-40B4-BE49-F238E27FC236}">
                <a16:creationId xmlns:a16="http://schemas.microsoft.com/office/drawing/2014/main" id="{090CB5A2-4CF5-DFBF-F3D9-FCBB1CBF5AC4}"/>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5194300" y="914400"/>
            <a:ext cx="3810000" cy="2997200"/>
          </a:xfrm>
          <a:solidFill>
            <a:srgbClr val="FFCC00"/>
          </a:solidFill>
          <a:ln w="22225" algn="ctr">
            <a:solidFill>
              <a:schemeClr val="tx1"/>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828" name="Text Box 4">
            <a:extLst>
              <a:ext uri="{FF2B5EF4-FFF2-40B4-BE49-F238E27FC236}">
                <a16:creationId xmlns:a16="http://schemas.microsoft.com/office/drawing/2014/main" id="{010DB99C-00CF-1C58-2E5F-A529E4F8E3EA}"/>
              </a:ext>
            </a:extLst>
          </p:cNvPr>
          <p:cNvSpPr txBox="1">
            <a:spLocks noChangeArrowheads="1"/>
          </p:cNvSpPr>
          <p:nvPr/>
        </p:nvSpPr>
        <p:spPr bwMode="auto">
          <a:xfrm>
            <a:off x="1905000" y="1485900"/>
            <a:ext cx="2895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RIGHT WAY:  FOR GREATEST ROPE STRENGTH</a:t>
            </a:r>
          </a:p>
        </p:txBody>
      </p:sp>
      <p:sp>
        <p:nvSpPr>
          <p:cNvPr id="205829" name="Text Box 5">
            <a:extLst>
              <a:ext uri="{FF2B5EF4-FFF2-40B4-BE49-F238E27FC236}">
                <a16:creationId xmlns:a16="http://schemas.microsoft.com/office/drawing/2014/main" id="{9711EDB7-5BEE-D7CE-22D2-502889DBEAE2}"/>
              </a:ext>
            </a:extLst>
          </p:cNvPr>
          <p:cNvSpPr txBox="1">
            <a:spLocks noChangeArrowheads="1"/>
          </p:cNvSpPr>
          <p:nvPr/>
        </p:nvSpPr>
        <p:spPr bwMode="auto">
          <a:xfrm>
            <a:off x="1905000" y="2489200"/>
            <a:ext cx="2895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WRONG WAY:  CLIPS STAGGERED</a:t>
            </a:r>
          </a:p>
        </p:txBody>
      </p:sp>
      <p:sp>
        <p:nvSpPr>
          <p:cNvPr id="205830" name="AutoShape 6">
            <a:extLst>
              <a:ext uri="{FF2B5EF4-FFF2-40B4-BE49-F238E27FC236}">
                <a16:creationId xmlns:a16="http://schemas.microsoft.com/office/drawing/2014/main" id="{EEB81114-95A2-AE51-A554-94F1E77B3037}"/>
              </a:ext>
            </a:extLst>
          </p:cNvPr>
          <p:cNvSpPr>
            <a:spLocks noChangeArrowheads="1"/>
          </p:cNvSpPr>
          <p:nvPr/>
        </p:nvSpPr>
        <p:spPr bwMode="auto">
          <a:xfrm>
            <a:off x="4876800" y="2438400"/>
            <a:ext cx="609600" cy="304800"/>
          </a:xfrm>
          <a:prstGeom prst="rightArrow">
            <a:avLst>
              <a:gd name="adj1" fmla="val 50000"/>
              <a:gd name="adj2" fmla="val 5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05831" name="Text Box 7">
            <a:extLst>
              <a:ext uri="{FF2B5EF4-FFF2-40B4-BE49-F238E27FC236}">
                <a16:creationId xmlns:a16="http://schemas.microsoft.com/office/drawing/2014/main" id="{3D61669F-E555-1201-F204-118158467635}"/>
              </a:ext>
            </a:extLst>
          </p:cNvPr>
          <p:cNvSpPr txBox="1">
            <a:spLocks noChangeArrowheads="1"/>
          </p:cNvSpPr>
          <p:nvPr/>
        </p:nvSpPr>
        <p:spPr bwMode="auto">
          <a:xfrm>
            <a:off x="1905000" y="2971800"/>
            <a:ext cx="2895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WRONG WAY:  CLIPS REVERSED</a:t>
            </a:r>
          </a:p>
        </p:txBody>
      </p:sp>
      <p:sp>
        <p:nvSpPr>
          <p:cNvPr id="205832" name="AutoShape 8">
            <a:extLst>
              <a:ext uri="{FF2B5EF4-FFF2-40B4-BE49-F238E27FC236}">
                <a16:creationId xmlns:a16="http://schemas.microsoft.com/office/drawing/2014/main" id="{5F2DD88A-93C7-ACF8-9DF0-324E3E2F2E71}"/>
              </a:ext>
            </a:extLst>
          </p:cNvPr>
          <p:cNvSpPr>
            <a:spLocks noChangeArrowheads="1"/>
          </p:cNvSpPr>
          <p:nvPr/>
        </p:nvSpPr>
        <p:spPr bwMode="auto">
          <a:xfrm>
            <a:off x="4876800" y="2971800"/>
            <a:ext cx="609600" cy="304800"/>
          </a:xfrm>
          <a:prstGeom prst="rightArrow">
            <a:avLst>
              <a:gd name="adj1" fmla="val 50000"/>
              <a:gd name="adj2" fmla="val 5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05833" name="Text Box 9">
            <a:extLst>
              <a:ext uri="{FF2B5EF4-FFF2-40B4-BE49-F238E27FC236}">
                <a16:creationId xmlns:a16="http://schemas.microsoft.com/office/drawing/2014/main" id="{AF633131-44DC-5F9B-B0DB-0634F7D8D009}"/>
              </a:ext>
            </a:extLst>
          </p:cNvPr>
          <p:cNvSpPr txBox="1">
            <a:spLocks noChangeArrowheads="1"/>
          </p:cNvSpPr>
          <p:nvPr/>
        </p:nvSpPr>
        <p:spPr bwMode="auto">
          <a:xfrm>
            <a:off x="5727700" y="3619500"/>
            <a:ext cx="2895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NEVER SADDLE A DEAD HORSE!</a:t>
            </a:r>
          </a:p>
        </p:txBody>
      </p:sp>
      <p:sp>
        <p:nvSpPr>
          <p:cNvPr id="205834" name="Line 10">
            <a:extLst>
              <a:ext uri="{FF2B5EF4-FFF2-40B4-BE49-F238E27FC236}">
                <a16:creationId xmlns:a16="http://schemas.microsoft.com/office/drawing/2014/main" id="{B6CE3748-F2A8-3733-732F-26A1A9B16F86}"/>
              </a:ext>
            </a:extLst>
          </p:cNvPr>
          <p:cNvSpPr>
            <a:spLocks noChangeShapeType="1"/>
          </p:cNvSpPr>
          <p:nvPr/>
        </p:nvSpPr>
        <p:spPr bwMode="auto">
          <a:xfrm>
            <a:off x="8255000" y="1143000"/>
            <a:ext cx="0" cy="3048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5835" name="Text Box 11">
            <a:extLst>
              <a:ext uri="{FF2B5EF4-FFF2-40B4-BE49-F238E27FC236}">
                <a16:creationId xmlns:a16="http://schemas.microsoft.com/office/drawing/2014/main" id="{1274FD94-6813-A2F1-717C-482E5A9ECEF3}"/>
              </a:ext>
            </a:extLst>
          </p:cNvPr>
          <p:cNvSpPr txBox="1">
            <a:spLocks noChangeArrowheads="1"/>
          </p:cNvSpPr>
          <p:nvPr/>
        </p:nvSpPr>
        <p:spPr bwMode="auto">
          <a:xfrm>
            <a:off x="7835900" y="914400"/>
            <a:ext cx="8382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LIVE LINE</a:t>
            </a:r>
          </a:p>
        </p:txBody>
      </p:sp>
      <p:sp>
        <p:nvSpPr>
          <p:cNvPr id="205836" name="Line 12">
            <a:extLst>
              <a:ext uri="{FF2B5EF4-FFF2-40B4-BE49-F238E27FC236}">
                <a16:creationId xmlns:a16="http://schemas.microsoft.com/office/drawing/2014/main" id="{400A3F98-4E23-5EA0-67B7-109E239C92DF}"/>
              </a:ext>
            </a:extLst>
          </p:cNvPr>
          <p:cNvSpPr>
            <a:spLocks noChangeShapeType="1"/>
          </p:cNvSpPr>
          <p:nvPr/>
        </p:nvSpPr>
        <p:spPr bwMode="auto">
          <a:xfrm flipV="1">
            <a:off x="7480300" y="1676400"/>
            <a:ext cx="0" cy="3048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5837" name="Text Box 13">
            <a:extLst>
              <a:ext uri="{FF2B5EF4-FFF2-40B4-BE49-F238E27FC236}">
                <a16:creationId xmlns:a16="http://schemas.microsoft.com/office/drawing/2014/main" id="{F03C3CA4-E391-35AB-618D-7F730A0616BF}"/>
              </a:ext>
            </a:extLst>
          </p:cNvPr>
          <p:cNvSpPr txBox="1">
            <a:spLocks noChangeArrowheads="1"/>
          </p:cNvSpPr>
          <p:nvPr/>
        </p:nvSpPr>
        <p:spPr bwMode="auto">
          <a:xfrm>
            <a:off x="7175500" y="2049463"/>
            <a:ext cx="1600200" cy="2841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1200" b="1"/>
          </a:p>
        </p:txBody>
      </p:sp>
      <p:sp>
        <p:nvSpPr>
          <p:cNvPr id="205838" name="Text Box 14">
            <a:extLst>
              <a:ext uri="{FF2B5EF4-FFF2-40B4-BE49-F238E27FC236}">
                <a16:creationId xmlns:a16="http://schemas.microsoft.com/office/drawing/2014/main" id="{BC79DAC6-48B5-F027-CA84-0DFFFD739C49}"/>
              </a:ext>
            </a:extLst>
          </p:cNvPr>
          <p:cNvSpPr txBox="1">
            <a:spLocks noChangeArrowheads="1"/>
          </p:cNvSpPr>
          <p:nvPr/>
        </p:nvSpPr>
        <p:spPr bwMode="auto">
          <a:xfrm>
            <a:off x="6946900" y="1973263"/>
            <a:ext cx="10668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DEAD END</a:t>
            </a:r>
          </a:p>
        </p:txBody>
      </p:sp>
      <p:sp>
        <p:nvSpPr>
          <p:cNvPr id="205839" name="Line 15">
            <a:extLst>
              <a:ext uri="{FF2B5EF4-FFF2-40B4-BE49-F238E27FC236}">
                <a16:creationId xmlns:a16="http://schemas.microsoft.com/office/drawing/2014/main" id="{3B832437-BD74-8656-BAA1-7F1A023F14B1}"/>
              </a:ext>
            </a:extLst>
          </p:cNvPr>
          <p:cNvSpPr>
            <a:spLocks noChangeShapeType="1"/>
          </p:cNvSpPr>
          <p:nvPr/>
        </p:nvSpPr>
        <p:spPr bwMode="auto">
          <a:xfrm>
            <a:off x="6489700" y="1143000"/>
            <a:ext cx="381000" cy="3048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5840" name="Text Box 16">
            <a:extLst>
              <a:ext uri="{FF2B5EF4-FFF2-40B4-BE49-F238E27FC236}">
                <a16:creationId xmlns:a16="http://schemas.microsoft.com/office/drawing/2014/main" id="{7B108CF8-3139-5813-9E6D-EFB26546D1C1}"/>
              </a:ext>
            </a:extLst>
          </p:cNvPr>
          <p:cNvSpPr txBox="1">
            <a:spLocks noChangeArrowheads="1"/>
          </p:cNvSpPr>
          <p:nvPr/>
        </p:nvSpPr>
        <p:spPr bwMode="auto">
          <a:xfrm>
            <a:off x="5499100" y="919163"/>
            <a:ext cx="13716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SADDLE</a:t>
            </a:r>
          </a:p>
        </p:txBody>
      </p:sp>
      <p:sp>
        <p:nvSpPr>
          <p:cNvPr id="205841" name="Line 17">
            <a:extLst>
              <a:ext uri="{FF2B5EF4-FFF2-40B4-BE49-F238E27FC236}">
                <a16:creationId xmlns:a16="http://schemas.microsoft.com/office/drawing/2014/main" id="{DBD02A20-7AF8-3403-BD93-881E568BDE69}"/>
              </a:ext>
            </a:extLst>
          </p:cNvPr>
          <p:cNvSpPr>
            <a:spLocks noChangeShapeType="1"/>
          </p:cNvSpPr>
          <p:nvPr/>
        </p:nvSpPr>
        <p:spPr bwMode="auto">
          <a:xfrm flipV="1">
            <a:off x="5803900" y="1752600"/>
            <a:ext cx="304800" cy="2286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5842" name="Text Box 18">
            <a:extLst>
              <a:ext uri="{FF2B5EF4-FFF2-40B4-BE49-F238E27FC236}">
                <a16:creationId xmlns:a16="http://schemas.microsoft.com/office/drawing/2014/main" id="{4262EE90-95D2-9C37-5731-29009CDA51CF}"/>
              </a:ext>
            </a:extLst>
          </p:cNvPr>
          <p:cNvSpPr txBox="1">
            <a:spLocks noChangeArrowheads="1"/>
          </p:cNvSpPr>
          <p:nvPr/>
        </p:nvSpPr>
        <p:spPr bwMode="auto">
          <a:xfrm>
            <a:off x="5194300" y="1981200"/>
            <a:ext cx="7620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U-BOLT</a:t>
            </a:r>
          </a:p>
        </p:txBody>
      </p:sp>
      <p:sp>
        <p:nvSpPr>
          <p:cNvPr id="205843" name="Text Box 19">
            <a:extLst>
              <a:ext uri="{FF2B5EF4-FFF2-40B4-BE49-F238E27FC236}">
                <a16:creationId xmlns:a16="http://schemas.microsoft.com/office/drawing/2014/main" id="{6A16C4AA-C13B-9479-AEAE-D1EC5DED08C8}"/>
              </a:ext>
            </a:extLst>
          </p:cNvPr>
          <p:cNvSpPr txBox="1">
            <a:spLocks noChangeArrowheads="1"/>
          </p:cNvSpPr>
          <p:nvPr/>
        </p:nvSpPr>
        <p:spPr bwMode="auto">
          <a:xfrm>
            <a:off x="4800600" y="4251325"/>
            <a:ext cx="4114800" cy="1920875"/>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0"/>
              </a:spcBef>
            </a:pPr>
            <a:r>
              <a:rPr lang="en-US" altLang="en-US" sz="1200" b="1"/>
              <a:t>The Roustabout will be working with slings and will have to put on the wire rope clips as shown above.  Notice that the U-bolt of the clip goes on the dead end of the wire line.  The saddle of the clip always goes on the live line of the wire rope.  Staggering the clips or reversing the clips as shown in the other pictures will increase damage to the wire rope and decrease efficiency.  The correct number of cable clamps must be used.  Any questions about this can be directed to the Supervisor.</a:t>
            </a:r>
          </a:p>
        </p:txBody>
      </p:sp>
      <p:sp>
        <p:nvSpPr>
          <p:cNvPr id="205844" name="Line 20">
            <a:extLst>
              <a:ext uri="{FF2B5EF4-FFF2-40B4-BE49-F238E27FC236}">
                <a16:creationId xmlns:a16="http://schemas.microsoft.com/office/drawing/2014/main" id="{EEC5439B-BE82-8E7D-BE9C-0D31C81C6F79}"/>
              </a:ext>
            </a:extLst>
          </p:cNvPr>
          <p:cNvSpPr>
            <a:spLocks noChangeShapeType="1"/>
          </p:cNvSpPr>
          <p:nvPr/>
        </p:nvSpPr>
        <p:spPr bwMode="auto">
          <a:xfrm>
            <a:off x="4800600" y="1066800"/>
            <a:ext cx="990600" cy="457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5845" name="Text Box 21">
            <a:extLst>
              <a:ext uri="{FF2B5EF4-FFF2-40B4-BE49-F238E27FC236}">
                <a16:creationId xmlns:a16="http://schemas.microsoft.com/office/drawing/2014/main" id="{EAAB67EA-82C8-57A2-CD85-BDFF33046DA3}"/>
              </a:ext>
            </a:extLst>
          </p:cNvPr>
          <p:cNvSpPr txBox="1">
            <a:spLocks noChangeArrowheads="1"/>
          </p:cNvSpPr>
          <p:nvPr/>
        </p:nvSpPr>
        <p:spPr bwMode="auto">
          <a:xfrm>
            <a:off x="1905000" y="990600"/>
            <a:ext cx="2895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EYES IN WIRE ROPE MUST BE MADE WITH THIMBLES</a:t>
            </a:r>
          </a:p>
        </p:txBody>
      </p:sp>
      <p:pic>
        <p:nvPicPr>
          <p:cNvPr id="205846" name="Picture 22">
            <a:extLst>
              <a:ext uri="{FF2B5EF4-FFF2-40B4-BE49-F238E27FC236}">
                <a16:creationId xmlns:a16="http://schemas.microsoft.com/office/drawing/2014/main" id="{76AA6CEC-9053-8AF0-F5E9-40E1B902D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9163"/>
            <a:ext cx="1100138" cy="2514600"/>
          </a:xfrm>
          <a:prstGeom prst="rect">
            <a:avLst/>
          </a:prstGeom>
          <a:solidFill>
            <a:srgbClr val="FFCC00"/>
          </a:solidFill>
          <a:ln w="9525">
            <a:solidFill>
              <a:schemeClr val="tx1"/>
            </a:solidFill>
            <a:miter lim="800000"/>
            <a:headEnd/>
            <a:tailEnd/>
          </a:ln>
        </p:spPr>
      </p:pic>
      <p:pic>
        <p:nvPicPr>
          <p:cNvPr id="205847" name="Picture 23">
            <a:extLst>
              <a:ext uri="{FF2B5EF4-FFF2-40B4-BE49-F238E27FC236}">
                <a16:creationId xmlns:a16="http://schemas.microsoft.com/office/drawing/2014/main" id="{34DF0A06-6D4D-B8AB-E57B-50D8CF5A7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375" y="3276600"/>
            <a:ext cx="2128838" cy="2971800"/>
          </a:xfrm>
          <a:prstGeom prst="rect">
            <a:avLst/>
          </a:prstGeom>
          <a:solidFill>
            <a:srgbClr val="FFCC00"/>
          </a:solidFill>
          <a:ln w="9525">
            <a:solidFill>
              <a:schemeClr val="tx1"/>
            </a:solidFill>
            <a:miter lim="800000"/>
            <a:headEnd/>
            <a:tailEnd/>
          </a:ln>
        </p:spPr>
      </p:pic>
      <p:sp>
        <p:nvSpPr>
          <p:cNvPr id="205848" name="Text Box 24">
            <a:extLst>
              <a:ext uri="{FF2B5EF4-FFF2-40B4-BE49-F238E27FC236}">
                <a16:creationId xmlns:a16="http://schemas.microsoft.com/office/drawing/2014/main" id="{C5820A1F-D1C2-986D-319C-6107FC8B79AA}"/>
              </a:ext>
            </a:extLst>
          </p:cNvPr>
          <p:cNvSpPr txBox="1">
            <a:spLocks noChangeArrowheads="1"/>
          </p:cNvSpPr>
          <p:nvPr/>
        </p:nvSpPr>
        <p:spPr bwMode="auto">
          <a:xfrm>
            <a:off x="2655888" y="6248400"/>
            <a:ext cx="1528762"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INCORRECT WAY!</a:t>
            </a:r>
          </a:p>
        </p:txBody>
      </p:sp>
      <p:sp>
        <p:nvSpPr>
          <p:cNvPr id="205849" name="Line 25">
            <a:extLst>
              <a:ext uri="{FF2B5EF4-FFF2-40B4-BE49-F238E27FC236}">
                <a16:creationId xmlns:a16="http://schemas.microsoft.com/office/drawing/2014/main" id="{5BC96418-F75C-BB30-E6AA-DBAE57E1DB05}"/>
              </a:ext>
            </a:extLst>
          </p:cNvPr>
          <p:cNvSpPr>
            <a:spLocks noChangeShapeType="1"/>
          </p:cNvSpPr>
          <p:nvPr/>
        </p:nvSpPr>
        <p:spPr bwMode="auto">
          <a:xfrm flipH="1" flipV="1">
            <a:off x="2971800" y="5715000"/>
            <a:ext cx="152400" cy="5334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5850" name="Text Box 26">
            <a:extLst>
              <a:ext uri="{FF2B5EF4-FFF2-40B4-BE49-F238E27FC236}">
                <a16:creationId xmlns:a16="http://schemas.microsoft.com/office/drawing/2014/main" id="{F4FC1BDA-05F1-229C-A04B-C1BC1B549491}"/>
              </a:ext>
            </a:extLst>
          </p:cNvPr>
          <p:cNvSpPr txBox="1">
            <a:spLocks noChangeArrowheads="1"/>
          </p:cNvSpPr>
          <p:nvPr/>
        </p:nvSpPr>
        <p:spPr bwMode="auto">
          <a:xfrm>
            <a:off x="381000" y="3433763"/>
            <a:ext cx="1100138"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CORRECT</a:t>
            </a:r>
          </a:p>
        </p:txBody>
      </p:sp>
      <p:sp>
        <p:nvSpPr>
          <p:cNvPr id="205851" name="AutoShape 27">
            <a:extLst>
              <a:ext uri="{FF2B5EF4-FFF2-40B4-BE49-F238E27FC236}">
                <a16:creationId xmlns:a16="http://schemas.microsoft.com/office/drawing/2014/main" id="{8403F69E-F844-B662-BA40-7B045CC72E12}"/>
              </a:ext>
            </a:extLst>
          </p:cNvPr>
          <p:cNvSpPr>
            <a:spLocks noChangeArrowheads="1"/>
          </p:cNvSpPr>
          <p:nvPr/>
        </p:nvSpPr>
        <p:spPr bwMode="auto">
          <a:xfrm>
            <a:off x="4876800" y="1422400"/>
            <a:ext cx="609600" cy="304800"/>
          </a:xfrm>
          <a:prstGeom prst="rightArrow">
            <a:avLst>
              <a:gd name="adj1" fmla="val 50000"/>
              <a:gd name="adj2" fmla="val 5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05852" name="Rectangle 28">
            <a:extLst>
              <a:ext uri="{FF2B5EF4-FFF2-40B4-BE49-F238E27FC236}">
                <a16:creationId xmlns:a16="http://schemas.microsoft.com/office/drawing/2014/main" id="{E1567DBF-4414-B1AA-D56A-078C74C589EB}"/>
              </a:ext>
            </a:extLst>
          </p:cNvPr>
          <p:cNvSpPr>
            <a:spLocks noGrp="1" noChangeArrowheads="1"/>
          </p:cNvSpPr>
          <p:nvPr>
            <p:ph type="title"/>
          </p:nvPr>
        </p:nvSpPr>
        <p:spPr bwMode="auto">
          <a:xfrm>
            <a:off x="0" y="109538"/>
            <a:ext cx="9144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SLINGS</a:t>
            </a:r>
          </a:p>
        </p:txBody>
      </p:sp>
      <p:pic>
        <p:nvPicPr>
          <p:cNvPr id="205853" name="Picture 29">
            <a:extLst>
              <a:ext uri="{FF2B5EF4-FFF2-40B4-BE49-F238E27FC236}">
                <a16:creationId xmlns:a16="http://schemas.microsoft.com/office/drawing/2014/main" id="{81CC2AD1-191A-B7D3-62A4-8C24468A2E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3216" t="14740" r="13568"/>
          <a:stretch>
            <a:fillRect/>
          </a:stretch>
        </p:blipFill>
        <p:spPr bwMode="auto">
          <a:xfrm>
            <a:off x="304800" y="3733800"/>
            <a:ext cx="1751013"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5854" name="Text Box 30">
            <a:extLst>
              <a:ext uri="{FF2B5EF4-FFF2-40B4-BE49-F238E27FC236}">
                <a16:creationId xmlns:a16="http://schemas.microsoft.com/office/drawing/2014/main" id="{963ADEC0-89EA-F5D5-9174-8188E924F144}"/>
              </a:ext>
            </a:extLst>
          </p:cNvPr>
          <p:cNvSpPr txBox="1">
            <a:spLocks noChangeArrowheads="1"/>
          </p:cNvSpPr>
          <p:nvPr/>
        </p:nvSpPr>
        <p:spPr bwMode="auto">
          <a:xfrm>
            <a:off x="457200" y="6019800"/>
            <a:ext cx="1528763"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STORE PROPERLY!!</a:t>
            </a:r>
          </a:p>
        </p:txBody>
      </p:sp>
      <p:pic>
        <p:nvPicPr>
          <p:cNvPr id="2" name="Picture 1">
            <a:extLst>
              <a:ext uri="{FF2B5EF4-FFF2-40B4-BE49-F238E27FC236}">
                <a16:creationId xmlns:a16="http://schemas.microsoft.com/office/drawing/2014/main" id="{187E22A8-E411-9B8F-7940-24A81EFB3F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BF7A8039-20A3-BB9D-3FEA-EBBA4BB5FAD9}"/>
              </a:ext>
            </a:extLst>
          </p:cNvPr>
          <p:cNvSpPr>
            <a:spLocks noGrp="1" noChangeArrowheads="1"/>
          </p:cNvSpPr>
          <p:nvPr>
            <p:ph type="title"/>
          </p:nvPr>
        </p:nvSpPr>
        <p:spPr bwMode="auto">
          <a:xfrm>
            <a:off x="1447800" y="685800"/>
            <a:ext cx="82296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a:solidFill>
                  <a:srgbClr val="333399"/>
                </a:solidFill>
                <a:latin typeface="Arial Black" panose="020B0A04020102020204" pitchFamily="34" charset="0"/>
              </a:rPr>
              <a:t>Rotating System</a:t>
            </a:r>
          </a:p>
        </p:txBody>
      </p:sp>
      <p:sp>
        <p:nvSpPr>
          <p:cNvPr id="19459" name="Rectangle 3">
            <a:extLst>
              <a:ext uri="{FF2B5EF4-FFF2-40B4-BE49-F238E27FC236}">
                <a16:creationId xmlns:a16="http://schemas.microsoft.com/office/drawing/2014/main" id="{4F21BE6C-77B1-8C47-4D4E-FFEB9FB1F3E0}"/>
              </a:ext>
            </a:extLst>
          </p:cNvPr>
          <p:cNvSpPr>
            <a:spLocks noGrp="1" noChangeArrowheads="1"/>
          </p:cNvSpPr>
          <p:nvPr>
            <p:ph type="body" sz="half" idx="1"/>
          </p:nvPr>
        </p:nvSpPr>
        <p:spPr bwMode="auto">
          <a:xfrm>
            <a:off x="2400300" y="1219200"/>
            <a:ext cx="3276600" cy="4724400"/>
          </a:xfrm>
          <a:noFill/>
          <a:ln>
            <a:solidFill>
              <a:schemeClr val="tx1"/>
            </a:solidFill>
            <a:miter lim="800000"/>
            <a:headEnd/>
            <a:tailEnd/>
          </a:ln>
          <a:extLst>
            <a:ext uri="{909E8E84-426E-40DD-AFC4-6F175D3DCCD1}">
              <a14:hiddenFill xmlns:a14="http://schemas.microsoft.com/office/drawing/2010/main">
                <a:solidFill>
                  <a:srgbClr val="FFCC99">
                    <a:alpha val="50195"/>
                  </a:srgbClr>
                </a:solidFill>
              </a14:hiddenFill>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None/>
            </a:pPr>
            <a:r>
              <a:rPr lang="en-US" altLang="en-US" sz="1600" b="1" dirty="0"/>
              <a:t>        TYPES OF ROTATING SYSTEMS USED ARE:</a:t>
            </a:r>
          </a:p>
          <a:p>
            <a:pPr eaLnBrk="1" hangingPunct="1">
              <a:lnSpc>
                <a:spcPct val="80000"/>
              </a:lnSpc>
              <a:buFont typeface="Wingdings" panose="05000000000000000000" pitchFamily="2" charset="2"/>
              <a:buNone/>
            </a:pPr>
            <a:endParaRPr lang="en-US" altLang="en-US" sz="1600" b="1" dirty="0"/>
          </a:p>
          <a:p>
            <a:pPr eaLnBrk="1" hangingPunct="1">
              <a:lnSpc>
                <a:spcPct val="80000"/>
              </a:lnSpc>
              <a:buFont typeface="Wingdings" panose="05000000000000000000" pitchFamily="2" charset="2"/>
              <a:buChar char="§"/>
            </a:pPr>
            <a:r>
              <a:rPr lang="en-US" altLang="en-US" sz="1600" b="1" dirty="0"/>
              <a:t>Swivel - Rotating connection at junction between Kelly Hose and Kelly</a:t>
            </a:r>
          </a:p>
          <a:p>
            <a:pPr eaLnBrk="1" hangingPunct="1">
              <a:lnSpc>
                <a:spcPct val="80000"/>
              </a:lnSpc>
              <a:buFont typeface="Wingdings" panose="05000000000000000000" pitchFamily="2" charset="2"/>
              <a:buChar char="§"/>
            </a:pPr>
            <a:endParaRPr lang="en-US" altLang="en-US" sz="1600" b="1" dirty="0"/>
          </a:p>
          <a:p>
            <a:pPr eaLnBrk="1" hangingPunct="1">
              <a:lnSpc>
                <a:spcPct val="80000"/>
              </a:lnSpc>
              <a:buFont typeface="Wingdings" panose="05000000000000000000" pitchFamily="2" charset="2"/>
              <a:buChar char="§"/>
            </a:pPr>
            <a:r>
              <a:rPr lang="en-US" altLang="en-US" sz="1600" b="1" dirty="0"/>
              <a:t>Conventional Rig - Swivel, upper Kelly cock, Kelly, lower Kelly cock, Kelly Bushings, Kelly Saver, and Rotary Table</a:t>
            </a:r>
          </a:p>
          <a:p>
            <a:pPr eaLnBrk="1" hangingPunct="1">
              <a:lnSpc>
                <a:spcPct val="80000"/>
              </a:lnSpc>
              <a:buFont typeface="Wingdings" panose="05000000000000000000" pitchFamily="2" charset="2"/>
              <a:buChar char="§"/>
            </a:pPr>
            <a:endParaRPr lang="en-US" altLang="en-US" sz="1600" b="1" dirty="0"/>
          </a:p>
          <a:p>
            <a:pPr eaLnBrk="1" hangingPunct="1">
              <a:lnSpc>
                <a:spcPct val="80000"/>
              </a:lnSpc>
              <a:buFont typeface="Wingdings" panose="05000000000000000000" pitchFamily="2" charset="2"/>
              <a:buChar char="§"/>
            </a:pPr>
            <a:r>
              <a:rPr lang="en-US" altLang="en-US" sz="1600" b="1" dirty="0"/>
              <a:t>ZENVORA uses a </a:t>
            </a:r>
          </a:p>
          <a:p>
            <a:pPr eaLnBrk="1" hangingPunct="1">
              <a:lnSpc>
                <a:spcPct val="80000"/>
              </a:lnSpc>
              <a:buFont typeface="Wingdings" panose="05000000000000000000" pitchFamily="2" charset="2"/>
              <a:buNone/>
            </a:pPr>
            <a:r>
              <a:rPr lang="en-US" altLang="en-US" sz="1600" b="1" dirty="0"/>
              <a:t>	Top Drive- Motor Powered Swivel, Drive Shaft. No Kelly Bushings/Rotary Table system.</a:t>
            </a:r>
          </a:p>
        </p:txBody>
      </p:sp>
      <p:sp>
        <p:nvSpPr>
          <p:cNvPr id="19460" name="Text Box 4">
            <a:extLst>
              <a:ext uri="{FF2B5EF4-FFF2-40B4-BE49-F238E27FC236}">
                <a16:creationId xmlns:a16="http://schemas.microsoft.com/office/drawing/2014/main" id="{1DB79F57-1B71-69F6-C4ED-9A41D293E99D}"/>
              </a:ext>
            </a:extLst>
          </p:cNvPr>
          <p:cNvSpPr txBox="1">
            <a:spLocks noChangeArrowheads="1"/>
          </p:cNvSpPr>
          <p:nvPr/>
        </p:nvSpPr>
        <p:spPr bwMode="auto">
          <a:xfrm>
            <a:off x="76200" y="109538"/>
            <a:ext cx="8953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BASIC DRILLING</a:t>
            </a:r>
          </a:p>
        </p:txBody>
      </p:sp>
      <p:pic>
        <p:nvPicPr>
          <p:cNvPr id="19461" name="Picture 5">
            <a:extLst>
              <a:ext uri="{FF2B5EF4-FFF2-40B4-BE49-F238E27FC236}">
                <a16:creationId xmlns:a16="http://schemas.microsoft.com/office/drawing/2014/main" id="{D4664D3E-B21B-CB56-9EDB-BA3FD3E1ACA5}"/>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5867400" y="1219200"/>
            <a:ext cx="3028950" cy="403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2" name="Text Box 6">
            <a:extLst>
              <a:ext uri="{FF2B5EF4-FFF2-40B4-BE49-F238E27FC236}">
                <a16:creationId xmlns:a16="http://schemas.microsoft.com/office/drawing/2014/main" id="{281484AA-9F4C-BCE5-F352-34A8BF4ACA3B}"/>
              </a:ext>
            </a:extLst>
          </p:cNvPr>
          <p:cNvSpPr txBox="1">
            <a:spLocks noChangeArrowheads="1"/>
          </p:cNvSpPr>
          <p:nvPr/>
        </p:nvSpPr>
        <p:spPr bwMode="auto">
          <a:xfrm>
            <a:off x="6781800" y="5410200"/>
            <a:ext cx="12954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  </a:t>
            </a:r>
            <a:r>
              <a:rPr lang="en-US" altLang="en-US" sz="1200" b="1"/>
              <a:t>CanRig Top Drive System</a:t>
            </a:r>
            <a:endParaRPr lang="en-US" altLang="en-US" sz="1000" b="1"/>
          </a:p>
        </p:txBody>
      </p:sp>
      <p:pic>
        <p:nvPicPr>
          <p:cNvPr id="19463" name="Picture 7">
            <a:extLst>
              <a:ext uri="{FF2B5EF4-FFF2-40B4-BE49-F238E27FC236}">
                <a16:creationId xmlns:a16="http://schemas.microsoft.com/office/drawing/2014/main" id="{81189356-A3AE-DE81-17A9-43F51E459631}"/>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287338" y="762000"/>
            <a:ext cx="1985962" cy="525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4" name="Text Box 8">
            <a:extLst>
              <a:ext uri="{FF2B5EF4-FFF2-40B4-BE49-F238E27FC236}">
                <a16:creationId xmlns:a16="http://schemas.microsoft.com/office/drawing/2014/main" id="{046859CE-3F72-F965-55EA-5B86871D58C9}"/>
              </a:ext>
            </a:extLst>
          </p:cNvPr>
          <p:cNvSpPr txBox="1">
            <a:spLocks noChangeArrowheads="1"/>
          </p:cNvSpPr>
          <p:nvPr/>
        </p:nvSpPr>
        <p:spPr bwMode="auto">
          <a:xfrm>
            <a:off x="165100" y="6116638"/>
            <a:ext cx="22098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  </a:t>
            </a:r>
            <a:r>
              <a:rPr lang="en-US" altLang="en-US" sz="1200" b="1"/>
              <a:t>National Oilwell Top Drive</a:t>
            </a:r>
            <a:endParaRPr lang="en-US" altLang="en-US" sz="1000" b="1"/>
          </a:p>
        </p:txBody>
      </p:sp>
      <p:pic>
        <p:nvPicPr>
          <p:cNvPr id="2" name="Picture 1">
            <a:extLst>
              <a:ext uri="{FF2B5EF4-FFF2-40B4-BE49-F238E27FC236}">
                <a16:creationId xmlns:a16="http://schemas.microsoft.com/office/drawing/2014/main" id="{48E13B68-977D-6BDF-2160-E25EA53398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B69DA7-3CA5-0E69-2B73-E4D2B79ED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06850" name="Rectangle 2">
            <a:extLst>
              <a:ext uri="{FF2B5EF4-FFF2-40B4-BE49-F238E27FC236}">
                <a16:creationId xmlns:a16="http://schemas.microsoft.com/office/drawing/2014/main" id="{C4E1E5C6-3359-1443-00A7-D7783D7C74D7}"/>
              </a:ext>
            </a:extLst>
          </p:cNvPr>
          <p:cNvSpPr>
            <a:spLocks noChangeArrowheads="1"/>
          </p:cNvSpPr>
          <p:nvPr/>
        </p:nvSpPr>
        <p:spPr bwMode="auto">
          <a:xfrm>
            <a:off x="228600" y="1011238"/>
            <a:ext cx="5715000" cy="1812925"/>
          </a:xfrm>
          <a:prstGeom prst="rect">
            <a:avLst/>
          </a:prstGeom>
          <a:solidFill>
            <a:srgbClr val="FFCC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t>There are four primary factors to take into</a:t>
            </a:r>
          </a:p>
          <a:p>
            <a:pPr eaLnBrk="1" hangingPunct="1"/>
            <a:r>
              <a:rPr lang="en-US" altLang="en-US" sz="1600" b="1"/>
              <a:t>consideration when safely lifting a load. They are:</a:t>
            </a:r>
          </a:p>
          <a:p>
            <a:pPr eaLnBrk="1" hangingPunct="1">
              <a:buFontTx/>
              <a:buChar char="•"/>
            </a:pPr>
            <a:r>
              <a:rPr lang="en-US" altLang="en-US" sz="1600" b="1"/>
              <a:t>the size, weight, and center of gravity of the load; </a:t>
            </a:r>
          </a:p>
          <a:p>
            <a:pPr eaLnBrk="1" hangingPunct="1">
              <a:buFontTx/>
              <a:buChar char="•"/>
            </a:pPr>
            <a:r>
              <a:rPr lang="en-US" altLang="en-US" sz="1600" b="1"/>
              <a:t> the number of legs and the angle the sling makes with the horizontal line; </a:t>
            </a:r>
          </a:p>
          <a:p>
            <a:pPr eaLnBrk="1" hangingPunct="1">
              <a:buFontTx/>
              <a:buChar char="•"/>
            </a:pPr>
            <a:r>
              <a:rPr lang="en-US" altLang="en-US" sz="1600" b="1"/>
              <a:t>the rated capacity of the sling; and </a:t>
            </a:r>
          </a:p>
          <a:p>
            <a:pPr eaLnBrk="1" hangingPunct="1">
              <a:buFontTx/>
              <a:buChar char="•"/>
            </a:pPr>
            <a:r>
              <a:rPr lang="en-US" altLang="en-US" sz="1600" b="1"/>
              <a:t>the history of the care and usage of the sling.</a:t>
            </a:r>
            <a:r>
              <a:rPr lang="en-AU" altLang="en-US" sz="1600" b="1"/>
              <a:t> </a:t>
            </a:r>
          </a:p>
        </p:txBody>
      </p:sp>
      <p:pic>
        <p:nvPicPr>
          <p:cNvPr id="206851" name="Picture 3">
            <a:extLst>
              <a:ext uri="{FF2B5EF4-FFF2-40B4-BE49-F238E27FC236}">
                <a16:creationId xmlns:a16="http://schemas.microsoft.com/office/drawing/2014/main" id="{F21B53CD-7169-FECF-F56C-2D8C0547D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762000"/>
            <a:ext cx="2819400" cy="2114550"/>
          </a:xfrm>
          <a:prstGeom prst="rect">
            <a:avLst/>
          </a:prstGeom>
          <a:solidFill>
            <a:srgbClr val="FFCC00"/>
          </a:solidFill>
          <a:ln w="9525">
            <a:solidFill>
              <a:schemeClr val="tx1"/>
            </a:solidFill>
            <a:miter lim="800000"/>
            <a:headEnd/>
            <a:tailEnd/>
          </a:ln>
        </p:spPr>
      </p:pic>
      <p:pic>
        <p:nvPicPr>
          <p:cNvPr id="206852" name="Picture 4">
            <a:extLst>
              <a:ext uri="{FF2B5EF4-FFF2-40B4-BE49-F238E27FC236}">
                <a16:creationId xmlns:a16="http://schemas.microsoft.com/office/drawing/2014/main" id="{9C31FCAC-CA26-B467-1616-AD7DC8FBE6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581400"/>
            <a:ext cx="1905000" cy="1714500"/>
          </a:xfrm>
          <a:prstGeom prst="rect">
            <a:avLst/>
          </a:prstGeom>
          <a:solidFill>
            <a:srgbClr val="FFCC00"/>
          </a:solidFill>
          <a:ln w="9525">
            <a:solidFill>
              <a:schemeClr val="tx1"/>
            </a:solidFill>
            <a:miter lim="800000"/>
            <a:headEnd/>
            <a:tailEnd/>
          </a:ln>
        </p:spPr>
      </p:pic>
      <p:sp>
        <p:nvSpPr>
          <p:cNvPr id="206853" name="Rectangle 5">
            <a:extLst>
              <a:ext uri="{FF2B5EF4-FFF2-40B4-BE49-F238E27FC236}">
                <a16:creationId xmlns:a16="http://schemas.microsoft.com/office/drawing/2014/main" id="{675799A4-3C20-D07C-F60C-C0BEB6DE2869}"/>
              </a:ext>
            </a:extLst>
          </p:cNvPr>
          <p:cNvSpPr>
            <a:spLocks noChangeArrowheads="1"/>
          </p:cNvSpPr>
          <p:nvPr/>
        </p:nvSpPr>
        <p:spPr bwMode="auto">
          <a:xfrm>
            <a:off x="6246813" y="2962275"/>
            <a:ext cx="1949450" cy="314325"/>
          </a:xfrm>
          <a:prstGeom prst="rect">
            <a:avLst/>
          </a:prstGeom>
          <a:solidFill>
            <a:srgbClr val="FFCC00">
              <a:alpha val="79999"/>
            </a:srgbClr>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i="1" u="sng">
                <a:solidFill>
                  <a:srgbClr val="333399"/>
                </a:solidFill>
              </a:rPr>
              <a:t>LIFTING CHECKLIST</a:t>
            </a:r>
          </a:p>
        </p:txBody>
      </p:sp>
      <p:sp>
        <p:nvSpPr>
          <p:cNvPr id="206854" name="Rectangle 6">
            <a:extLst>
              <a:ext uri="{FF2B5EF4-FFF2-40B4-BE49-F238E27FC236}">
                <a16:creationId xmlns:a16="http://schemas.microsoft.com/office/drawing/2014/main" id="{F7C93175-EEA9-3C9E-9B19-75B828069D1D}"/>
              </a:ext>
            </a:extLst>
          </p:cNvPr>
          <p:cNvSpPr>
            <a:spLocks noGrp="1" noChangeArrowheads="1"/>
          </p:cNvSpPr>
          <p:nvPr>
            <p:ph type="title"/>
          </p:nvPr>
        </p:nvSpPr>
        <p:spPr bwMode="auto">
          <a:xfrm>
            <a:off x="0" y="109538"/>
            <a:ext cx="9144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SLINGS</a:t>
            </a:r>
          </a:p>
        </p:txBody>
      </p:sp>
      <p:pic>
        <p:nvPicPr>
          <p:cNvPr id="206855" name="Picture 7">
            <a:extLst>
              <a:ext uri="{FF2B5EF4-FFF2-40B4-BE49-F238E27FC236}">
                <a16:creationId xmlns:a16="http://schemas.microsoft.com/office/drawing/2014/main" id="{E644AE0F-818F-24E9-E530-129971C5DF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556000"/>
            <a:ext cx="2971800" cy="2774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6856" name="Rectangle 8">
            <a:extLst>
              <a:ext uri="{FF2B5EF4-FFF2-40B4-BE49-F238E27FC236}">
                <a16:creationId xmlns:a16="http://schemas.microsoft.com/office/drawing/2014/main" id="{17409B0D-CA67-8D37-41ED-88281E1A23B2}"/>
              </a:ext>
            </a:extLst>
          </p:cNvPr>
          <p:cNvSpPr>
            <a:spLocks noChangeArrowheads="1"/>
          </p:cNvSpPr>
          <p:nvPr/>
        </p:nvSpPr>
        <p:spPr bwMode="auto">
          <a:xfrm>
            <a:off x="990600" y="5934075"/>
            <a:ext cx="1981200" cy="314325"/>
          </a:xfrm>
          <a:prstGeom prst="rect">
            <a:avLst/>
          </a:prstGeom>
          <a:solidFill>
            <a:srgbClr val="FFCC00"/>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i="1" u="sng">
                <a:solidFill>
                  <a:srgbClr val="333399"/>
                </a:solidFill>
              </a:rPr>
              <a:t>CHECKING THE LIST</a:t>
            </a:r>
          </a:p>
        </p:txBody>
      </p:sp>
      <p:sp>
        <p:nvSpPr>
          <p:cNvPr id="206857" name="Rectangle 9">
            <a:extLst>
              <a:ext uri="{FF2B5EF4-FFF2-40B4-BE49-F238E27FC236}">
                <a16:creationId xmlns:a16="http://schemas.microsoft.com/office/drawing/2014/main" id="{278C102E-68E7-C48D-992B-5CE22A81F850}"/>
              </a:ext>
            </a:extLst>
          </p:cNvPr>
          <p:cNvSpPr>
            <a:spLocks noChangeArrowheads="1"/>
          </p:cNvSpPr>
          <p:nvPr/>
        </p:nvSpPr>
        <p:spPr bwMode="auto">
          <a:xfrm>
            <a:off x="5334000" y="3352800"/>
            <a:ext cx="3733800" cy="302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alpha val="7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571500" indent="-457200">
              <a:defRPr>
                <a:solidFill>
                  <a:schemeClr val="tx1"/>
                </a:solidFill>
                <a:latin typeface="Arial" panose="020B0604020202020204" pitchFamily="34" charset="0"/>
              </a:defRPr>
            </a:lvl2pPr>
            <a:lvl3pPr marL="1485900" indent="-457200">
              <a:defRPr>
                <a:solidFill>
                  <a:schemeClr val="tx1"/>
                </a:solidFill>
                <a:latin typeface="Arial" panose="020B0604020202020204" pitchFamily="34" charset="0"/>
              </a:defRPr>
            </a:lvl3pPr>
            <a:lvl4pPr marL="2057400" indent="-457200">
              <a:defRPr>
                <a:solidFill>
                  <a:schemeClr val="tx1"/>
                </a:solidFill>
                <a:latin typeface="Arial" panose="020B0604020202020204" pitchFamily="34" charset="0"/>
              </a:defRPr>
            </a:lvl4pPr>
            <a:lvl5pPr marL="2628900" indent="-457200">
              <a:defRPr>
                <a:solidFill>
                  <a:schemeClr val="tx1"/>
                </a:solidFill>
                <a:latin typeface="Arial" panose="020B0604020202020204" pitchFamily="34" charset="0"/>
              </a:defRPr>
            </a:lvl5pPr>
            <a:lvl6pPr marL="3086100" indent="-457200" eaLnBrk="0" fontAlgn="base" hangingPunct="0">
              <a:spcBef>
                <a:spcPct val="0"/>
              </a:spcBef>
              <a:spcAft>
                <a:spcPct val="0"/>
              </a:spcAft>
              <a:defRPr>
                <a:solidFill>
                  <a:schemeClr val="tx1"/>
                </a:solidFill>
                <a:latin typeface="Arial" panose="020B0604020202020204" pitchFamily="34" charset="0"/>
              </a:defRPr>
            </a:lvl6pPr>
            <a:lvl7pPr marL="3543300" indent="-457200" eaLnBrk="0" fontAlgn="base" hangingPunct="0">
              <a:spcBef>
                <a:spcPct val="0"/>
              </a:spcBef>
              <a:spcAft>
                <a:spcPct val="0"/>
              </a:spcAft>
              <a:defRPr>
                <a:solidFill>
                  <a:schemeClr val="tx1"/>
                </a:solidFill>
                <a:latin typeface="Arial" panose="020B0604020202020204" pitchFamily="34" charset="0"/>
              </a:defRPr>
            </a:lvl7pPr>
            <a:lvl8pPr marL="4000500" indent="-457200" eaLnBrk="0" fontAlgn="base" hangingPunct="0">
              <a:spcBef>
                <a:spcPct val="0"/>
              </a:spcBef>
              <a:spcAft>
                <a:spcPct val="0"/>
              </a:spcAft>
              <a:defRPr>
                <a:solidFill>
                  <a:schemeClr val="tx1"/>
                </a:solidFill>
                <a:latin typeface="Arial" panose="020B0604020202020204" pitchFamily="34" charset="0"/>
              </a:defRPr>
            </a:lvl8pPr>
            <a:lvl9pPr marL="4457700" indent="-4572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buFontTx/>
              <a:buAutoNum type="arabicPeriod"/>
            </a:pPr>
            <a:r>
              <a:rPr lang="en-US" altLang="en-US" sz="1200" b="1">
                <a:solidFill>
                  <a:srgbClr val="333399"/>
                </a:solidFill>
              </a:rPr>
              <a:t>PREPARE A JSA AND MEET TO DISUSS</a:t>
            </a:r>
          </a:p>
          <a:p>
            <a:pPr lvl="1" eaLnBrk="1" hangingPunct="1">
              <a:buFontTx/>
              <a:buAutoNum type="arabicPeriod"/>
            </a:pPr>
            <a:r>
              <a:rPr lang="en-US" altLang="en-US" sz="1200" b="1">
                <a:solidFill>
                  <a:srgbClr val="333399"/>
                </a:solidFill>
              </a:rPr>
              <a:t>SLINGS &amp; SHACKLES CHECKED</a:t>
            </a:r>
          </a:p>
          <a:p>
            <a:pPr lvl="1" eaLnBrk="1" hangingPunct="1">
              <a:buFontTx/>
              <a:buAutoNum type="arabicPeriod"/>
            </a:pPr>
            <a:r>
              <a:rPr lang="en-US" altLang="en-US" sz="1200" b="1">
                <a:solidFill>
                  <a:srgbClr val="333399"/>
                </a:solidFill>
              </a:rPr>
              <a:t>SAFETY PINS FITTED</a:t>
            </a:r>
          </a:p>
          <a:p>
            <a:pPr lvl="1" eaLnBrk="1" hangingPunct="1">
              <a:buFontTx/>
              <a:buAutoNum type="arabicPeriod"/>
            </a:pPr>
            <a:r>
              <a:rPr lang="en-US" altLang="en-US" sz="1200" b="1">
                <a:solidFill>
                  <a:srgbClr val="333399"/>
                </a:solidFill>
              </a:rPr>
              <a:t>SWL CHECKED</a:t>
            </a:r>
          </a:p>
          <a:p>
            <a:pPr lvl="1" eaLnBrk="1" hangingPunct="1">
              <a:buFontTx/>
              <a:buAutoNum type="arabicPeriod"/>
            </a:pPr>
            <a:r>
              <a:rPr lang="en-US" altLang="en-US" sz="1200" b="1">
                <a:solidFill>
                  <a:srgbClr val="333399"/>
                </a:solidFill>
              </a:rPr>
              <a:t>WIND &amp; WEATHER CONDITIONS</a:t>
            </a:r>
          </a:p>
          <a:p>
            <a:pPr lvl="1" eaLnBrk="1" hangingPunct="1">
              <a:buFontTx/>
              <a:buAutoNum type="arabicPeriod"/>
            </a:pPr>
            <a:r>
              <a:rPr lang="en-US" altLang="en-US" sz="1200" b="1">
                <a:solidFill>
                  <a:srgbClr val="333399"/>
                </a:solidFill>
              </a:rPr>
              <a:t>CLEAR COMMUNICATIONS</a:t>
            </a:r>
          </a:p>
          <a:p>
            <a:pPr lvl="1" eaLnBrk="1" hangingPunct="1">
              <a:buFontTx/>
              <a:buAutoNum type="arabicPeriod"/>
            </a:pPr>
            <a:r>
              <a:rPr lang="en-US" altLang="en-US" sz="1200" b="1">
                <a:solidFill>
                  <a:srgbClr val="333399"/>
                </a:solidFill>
              </a:rPr>
              <a:t>NO LOOSE OBJECTS</a:t>
            </a:r>
          </a:p>
          <a:p>
            <a:pPr lvl="1" eaLnBrk="1" hangingPunct="1">
              <a:buFontTx/>
              <a:buAutoNum type="arabicPeriod"/>
            </a:pPr>
            <a:r>
              <a:rPr lang="en-US" altLang="en-US" sz="1200" b="1">
                <a:solidFill>
                  <a:srgbClr val="333399"/>
                </a:solidFill>
              </a:rPr>
              <a:t>CLEAR LANDING SITE</a:t>
            </a:r>
          </a:p>
          <a:p>
            <a:pPr lvl="1" eaLnBrk="1" hangingPunct="1">
              <a:buFontTx/>
              <a:buAutoNum type="arabicPeriod"/>
            </a:pPr>
            <a:r>
              <a:rPr lang="en-US" altLang="en-US" sz="1200" b="1">
                <a:solidFill>
                  <a:srgbClr val="333399"/>
                </a:solidFill>
              </a:rPr>
              <a:t>OTHER WORK GROUPS NOTIFIED</a:t>
            </a:r>
          </a:p>
          <a:p>
            <a:pPr lvl="1" eaLnBrk="1" hangingPunct="1">
              <a:buFontTx/>
              <a:buAutoNum type="arabicPeriod"/>
            </a:pPr>
            <a:r>
              <a:rPr lang="en-US" altLang="en-US" sz="1200" b="1">
                <a:solidFill>
                  <a:srgbClr val="333399"/>
                </a:solidFill>
              </a:rPr>
              <a:t>CLEAR LOAD PATH</a:t>
            </a:r>
          </a:p>
          <a:p>
            <a:pPr lvl="1" eaLnBrk="1" hangingPunct="1">
              <a:buFontTx/>
              <a:buAutoNum type="arabicPeriod"/>
            </a:pPr>
            <a:r>
              <a:rPr lang="en-US" altLang="en-US" sz="1200" b="1">
                <a:solidFill>
                  <a:srgbClr val="333399"/>
                </a:solidFill>
              </a:rPr>
              <a:t>LOAD SECURED</a:t>
            </a:r>
          </a:p>
          <a:p>
            <a:pPr lvl="1" eaLnBrk="1" hangingPunct="1">
              <a:buFontTx/>
              <a:buAutoNum type="arabicPeriod"/>
            </a:pPr>
            <a:r>
              <a:rPr lang="en-US" altLang="en-US" sz="1200" b="1">
                <a:solidFill>
                  <a:srgbClr val="333399"/>
                </a:solidFill>
              </a:rPr>
              <a:t>TAG LINES ATTACHED</a:t>
            </a:r>
          </a:p>
          <a:p>
            <a:pPr lvl="1" eaLnBrk="1" hangingPunct="1">
              <a:buFontTx/>
              <a:buAutoNum type="arabicPeriod"/>
            </a:pPr>
            <a:r>
              <a:rPr lang="en-US" altLang="en-US" sz="1200" b="1">
                <a:solidFill>
                  <a:srgbClr val="333399"/>
                </a:solidFill>
              </a:rPr>
              <a:t>ESCAPE PATH</a:t>
            </a:r>
          </a:p>
          <a:p>
            <a:pPr lvl="1" eaLnBrk="1" hangingPunct="1">
              <a:buFontTx/>
              <a:buAutoNum type="arabicPeriod"/>
            </a:pPr>
            <a:r>
              <a:rPr lang="en-US" altLang="en-US" sz="1200" b="1">
                <a:solidFill>
                  <a:srgbClr val="333399"/>
                </a:solidFill>
              </a:rPr>
              <a:t>HOOK OVER LOAD</a:t>
            </a:r>
          </a:p>
          <a:p>
            <a:pPr lvl="1" eaLnBrk="1" hangingPunct="1">
              <a:buFontTx/>
              <a:buAutoNum type="arabicPeriod"/>
            </a:pPr>
            <a:r>
              <a:rPr lang="en-US" altLang="en-US" sz="1200" b="1">
                <a:solidFill>
                  <a:srgbClr val="333399"/>
                </a:solidFill>
              </a:rPr>
              <a:t>CONFIRM WEIGHT</a:t>
            </a:r>
          </a:p>
          <a:p>
            <a:pPr lvl="1" eaLnBrk="1" hangingPunct="1">
              <a:buFontTx/>
              <a:buAutoNum type="arabicPeriod"/>
            </a:pPr>
            <a:r>
              <a:rPr lang="en-US" altLang="en-US" sz="1200" b="1">
                <a:solidFill>
                  <a:srgbClr val="333399"/>
                </a:solidFill>
              </a:rPr>
              <a:t>PROCEED WITH LIFT</a:t>
            </a:r>
          </a:p>
        </p:txBody>
      </p:sp>
      <p:sp>
        <p:nvSpPr>
          <p:cNvPr id="206858" name="Text Box 10">
            <a:extLst>
              <a:ext uri="{FF2B5EF4-FFF2-40B4-BE49-F238E27FC236}">
                <a16:creationId xmlns:a16="http://schemas.microsoft.com/office/drawing/2014/main" id="{1830182A-2FEE-3103-4D6B-E504BB3EA334}"/>
              </a:ext>
            </a:extLst>
          </p:cNvPr>
          <p:cNvSpPr txBox="1">
            <a:spLocks noChangeArrowheads="1"/>
          </p:cNvSpPr>
          <p:nvPr/>
        </p:nvSpPr>
        <p:spPr bwMode="auto">
          <a:xfrm>
            <a:off x="3352800" y="5400675"/>
            <a:ext cx="1676400" cy="3143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t>MAKE THE LIFT</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82A91C-E811-9139-6845-9139A83A7F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07874" name="Rectangle 2">
            <a:extLst>
              <a:ext uri="{FF2B5EF4-FFF2-40B4-BE49-F238E27FC236}">
                <a16:creationId xmlns:a16="http://schemas.microsoft.com/office/drawing/2014/main" id="{5CDEFB15-6C19-33B0-52CE-D9C047D6126E}"/>
              </a:ext>
            </a:extLst>
          </p:cNvPr>
          <p:cNvSpPr>
            <a:spLocks noChangeArrowheads="1"/>
          </p:cNvSpPr>
          <p:nvPr/>
        </p:nvSpPr>
        <p:spPr bwMode="auto">
          <a:xfrm>
            <a:off x="0" y="76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t>ROUSTABOUT OJT HANDBOOK</a:t>
            </a:r>
          </a:p>
        </p:txBody>
      </p:sp>
      <p:sp>
        <p:nvSpPr>
          <p:cNvPr id="207875" name="Rectangle 3">
            <a:extLst>
              <a:ext uri="{FF2B5EF4-FFF2-40B4-BE49-F238E27FC236}">
                <a16:creationId xmlns:a16="http://schemas.microsoft.com/office/drawing/2014/main" id="{CE1B5352-4836-E006-3593-7567F59E1656}"/>
              </a:ext>
            </a:extLst>
          </p:cNvPr>
          <p:cNvSpPr>
            <a:spLocks noChangeArrowheads="1"/>
          </p:cNvSpPr>
          <p:nvPr/>
        </p:nvSpPr>
        <p:spPr bwMode="auto">
          <a:xfrm>
            <a:off x="2557463" y="862013"/>
            <a:ext cx="3886200" cy="1066800"/>
          </a:xfrm>
          <a:prstGeom prst="rect">
            <a:avLst/>
          </a:prstGeom>
          <a:noFill/>
          <a:ln w="38100">
            <a:solidFill>
              <a:srgbClr val="333399"/>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333399"/>
                </a:solidFill>
              </a:rPr>
              <a:t>MODULE 8</a:t>
            </a:r>
            <a:r>
              <a:rPr lang="en-US" altLang="en-US" sz="3200" b="1">
                <a:solidFill>
                  <a:srgbClr val="FF0000"/>
                </a:solidFill>
              </a:rPr>
              <a:t> </a:t>
            </a:r>
            <a:br>
              <a:rPr lang="en-US" altLang="en-US" sz="3200">
                <a:solidFill>
                  <a:srgbClr val="FF0000"/>
                </a:solidFill>
              </a:rPr>
            </a:br>
            <a:r>
              <a:rPr lang="en-US" altLang="en-US" sz="3200" b="1"/>
              <a:t>SUPPLY BOATS</a:t>
            </a:r>
            <a:endParaRPr lang="en-US" altLang="en-US" sz="3200" b="1" i="1"/>
          </a:p>
        </p:txBody>
      </p:sp>
      <p:pic>
        <p:nvPicPr>
          <p:cNvPr id="207876" name="Picture 4">
            <a:extLst>
              <a:ext uri="{FF2B5EF4-FFF2-40B4-BE49-F238E27FC236}">
                <a16:creationId xmlns:a16="http://schemas.microsoft.com/office/drawing/2014/main" id="{B6B6A9C2-8EAE-67F5-25BC-522F958D3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925" y="2724150"/>
            <a:ext cx="2743200" cy="2228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877" name="Picture 5">
            <a:extLst>
              <a:ext uri="{FF2B5EF4-FFF2-40B4-BE49-F238E27FC236}">
                <a16:creationId xmlns:a16="http://schemas.microsoft.com/office/drawing/2014/main" id="{D27FE730-B753-C7AD-48D6-78C37443B9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911" r="16718"/>
          <a:stretch>
            <a:fillRect/>
          </a:stretch>
        </p:blipFill>
        <p:spPr bwMode="auto">
          <a:xfrm>
            <a:off x="161925" y="2743200"/>
            <a:ext cx="226695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7878" name="Text Box 6">
            <a:extLst>
              <a:ext uri="{FF2B5EF4-FFF2-40B4-BE49-F238E27FC236}">
                <a16:creationId xmlns:a16="http://schemas.microsoft.com/office/drawing/2014/main" id="{0E1C2B06-D501-C089-DD84-F3F62C81FF0D}"/>
              </a:ext>
            </a:extLst>
          </p:cNvPr>
          <p:cNvSpPr txBox="1">
            <a:spLocks noChangeArrowheads="1"/>
          </p:cNvSpPr>
          <p:nvPr/>
        </p:nvSpPr>
        <p:spPr bwMode="auto">
          <a:xfrm>
            <a:off x="542925" y="5705475"/>
            <a:ext cx="7924800" cy="64928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Roustabouts will be assisting the supply boats with off-loading and back-loading materials, equipment, tools, tubulars, pallets, drums, food, trash, cargo, etc.  This is a very important function for the rig.  Crane signals will need to be learned and practiced by the rig crew to safely handle supply boat operations.</a:t>
            </a:r>
          </a:p>
        </p:txBody>
      </p:sp>
      <p:pic>
        <p:nvPicPr>
          <p:cNvPr id="207879" name="Picture 7">
            <a:extLst>
              <a:ext uri="{FF2B5EF4-FFF2-40B4-BE49-F238E27FC236}">
                <a16:creationId xmlns:a16="http://schemas.microsoft.com/office/drawing/2014/main" id="{4BAFBD3E-9EFE-7450-116E-284310EFA6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25" y="2133600"/>
            <a:ext cx="3657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D4D556-39E7-5722-DB8B-17471F557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08898" name="Rectangle 2">
            <a:extLst>
              <a:ext uri="{FF2B5EF4-FFF2-40B4-BE49-F238E27FC236}">
                <a16:creationId xmlns:a16="http://schemas.microsoft.com/office/drawing/2014/main" id="{71FB09DA-8417-BE67-C065-4A33E32E6729}"/>
              </a:ext>
            </a:extLst>
          </p:cNvPr>
          <p:cNvSpPr>
            <a:spLocks noGrp="1" noChangeArrowheads="1"/>
          </p:cNvSpPr>
          <p:nvPr>
            <p:ph type="body" sz="half" idx="1"/>
          </p:nvPr>
        </p:nvSpPr>
        <p:spPr bwMode="auto">
          <a:xfrm>
            <a:off x="147638" y="730250"/>
            <a:ext cx="4419600" cy="5813425"/>
          </a:xfrm>
          <a:noFill/>
          <a:extLst>
            <a:ext uri="{909E8E84-426E-40DD-AFC4-6F175D3DCCD1}">
              <a14:hiddenFill xmlns:a14="http://schemas.microsoft.com/office/drawing/2010/main">
                <a:solidFill>
                  <a:srgbClr val="FFCC00">
                    <a:alpha val="45097"/>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100" b="1"/>
              <a:t>To carry out the drilling operations, supplies, equipment and personnel will have to be transported to and from the rig on a regular basis. The OIM or Toolpusher and Barge Engineer will be in charge of the supply boats when they arrive. They are also in charge of scheduling materials and personnel.  The Roustabouts are usually not  sent down to the boats to off-load equipment and supplies.  The supply boats bring their own roustabouts.  If a Roustabout has to go down, then when on-board the crew boat or supply boat, the Captain will be in complete command.  In case of an emergency, follow the Captain’s orders.</a:t>
            </a:r>
          </a:p>
          <a:p>
            <a:pPr marL="0" indent="0" eaLnBrk="1" hangingPunct="1">
              <a:spcBef>
                <a:spcPct val="50000"/>
              </a:spcBef>
              <a:buFontTx/>
              <a:buNone/>
            </a:pPr>
            <a:r>
              <a:rPr lang="en-US" altLang="en-US" sz="1100" b="1"/>
              <a:t>The supply boat shown in this photo is coming along side to unload.  The Roustabout will help in offloading or back-loading procedures.  The Deck Foreman will assist in identifying cargo to be loaded.</a:t>
            </a:r>
          </a:p>
          <a:p>
            <a:pPr marL="0" indent="0" eaLnBrk="1" hangingPunct="1">
              <a:spcBef>
                <a:spcPct val="50000"/>
              </a:spcBef>
              <a:buFontTx/>
              <a:buNone/>
            </a:pPr>
            <a:r>
              <a:rPr lang="en-US" altLang="en-US" sz="1100" b="1"/>
              <a:t>Most equipment to be off-loaded is pre-slung and most loads are slung with 4-part slings (securing each corner of load).  Taglines are a must when handling loads.  For back-loading cargo back to the boat, the Roustabout will check the cargo for any damage, loose items, slings, pallets, etc., before making any lift. </a:t>
            </a:r>
          </a:p>
          <a:p>
            <a:pPr marL="0" indent="0" eaLnBrk="1" hangingPunct="1">
              <a:spcBef>
                <a:spcPct val="50000"/>
              </a:spcBef>
              <a:buFontTx/>
              <a:buNone/>
            </a:pPr>
            <a:r>
              <a:rPr lang="en-US" altLang="en-US" sz="1100" b="1"/>
              <a:t>Sometimes, the crane is used to move personnel from the rig to a boat and back.  Make sure a work vest or personal flotation device is worn while traveling on the personnel basket.  The maximum number of personnel allowed on the basket is four.  The personnel basket is used for lifting personnel only and not for lifting equipment.  Heavy or sharp objects are not to be carried while riding the basket.  </a:t>
            </a:r>
          </a:p>
          <a:p>
            <a:pPr marL="0" indent="0" eaLnBrk="1" hangingPunct="1">
              <a:spcBef>
                <a:spcPct val="50000"/>
              </a:spcBef>
              <a:buFontTx/>
              <a:buNone/>
            </a:pPr>
            <a:r>
              <a:rPr lang="en-US" altLang="en-US" sz="1100" b="1"/>
              <a:t>Always stand on the outside of the net and stay on it until it lands.  Luggage, brief cases, small boxes, etc., can be put in the middle of the basket for transporting to the rig or back to the boat.  </a:t>
            </a:r>
          </a:p>
        </p:txBody>
      </p:sp>
      <p:pic>
        <p:nvPicPr>
          <p:cNvPr id="208899" name="Picture 3">
            <a:extLst>
              <a:ext uri="{FF2B5EF4-FFF2-40B4-BE49-F238E27FC236}">
                <a16:creationId xmlns:a16="http://schemas.microsoft.com/office/drawing/2014/main" id="{CC28884D-4C35-4501-FFD8-EF0997A9B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124200"/>
            <a:ext cx="1905000" cy="1666875"/>
          </a:xfrm>
          <a:prstGeom prst="rect">
            <a:avLst/>
          </a:prstGeom>
          <a:solidFill>
            <a:srgbClr val="FFCC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900" name="Text Box 4">
            <a:extLst>
              <a:ext uri="{FF2B5EF4-FFF2-40B4-BE49-F238E27FC236}">
                <a16:creationId xmlns:a16="http://schemas.microsoft.com/office/drawing/2014/main" id="{67298A8E-BDCD-3A05-23E7-09C8654542B2}"/>
              </a:ext>
            </a:extLst>
          </p:cNvPr>
          <p:cNvSpPr txBox="1">
            <a:spLocks noChangeArrowheads="1"/>
          </p:cNvSpPr>
          <p:nvPr/>
        </p:nvSpPr>
        <p:spPr bwMode="auto">
          <a:xfrm>
            <a:off x="4724400" y="4876800"/>
            <a:ext cx="1866900" cy="4064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LUGGAGE GOES INSIDE BASKET</a:t>
            </a:r>
          </a:p>
        </p:txBody>
      </p:sp>
      <p:pic>
        <p:nvPicPr>
          <p:cNvPr id="208901" name="Picture 5">
            <a:extLst>
              <a:ext uri="{FF2B5EF4-FFF2-40B4-BE49-F238E27FC236}">
                <a16:creationId xmlns:a16="http://schemas.microsoft.com/office/drawing/2014/main" id="{5C2B84A6-6E55-9D34-64E8-643F0AB3EF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9188" y="762000"/>
            <a:ext cx="1524000" cy="1981200"/>
          </a:xfrm>
          <a:prstGeom prst="rect">
            <a:avLst/>
          </a:prstGeom>
          <a:solidFill>
            <a:srgbClr val="FFCC00"/>
          </a:solidFill>
          <a:ln w="9525">
            <a:solidFill>
              <a:schemeClr val="tx1"/>
            </a:solidFill>
            <a:miter lim="800000"/>
            <a:headEnd/>
            <a:tailEnd/>
          </a:ln>
        </p:spPr>
      </p:pic>
      <p:sp>
        <p:nvSpPr>
          <p:cNvPr id="208902" name="Text Box 6">
            <a:extLst>
              <a:ext uri="{FF2B5EF4-FFF2-40B4-BE49-F238E27FC236}">
                <a16:creationId xmlns:a16="http://schemas.microsoft.com/office/drawing/2014/main" id="{5D968AB3-5ACE-997E-06A3-CA946E6CC123}"/>
              </a:ext>
            </a:extLst>
          </p:cNvPr>
          <p:cNvSpPr txBox="1">
            <a:spLocks noChangeArrowheads="1"/>
          </p:cNvSpPr>
          <p:nvPr/>
        </p:nvSpPr>
        <p:spPr bwMode="auto">
          <a:xfrm>
            <a:off x="4919663" y="2819400"/>
            <a:ext cx="15240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t>STAND ON OUTSIDE</a:t>
            </a:r>
          </a:p>
        </p:txBody>
      </p:sp>
      <p:sp>
        <p:nvSpPr>
          <p:cNvPr id="208903" name="Rectangle 7">
            <a:extLst>
              <a:ext uri="{FF2B5EF4-FFF2-40B4-BE49-F238E27FC236}">
                <a16:creationId xmlns:a16="http://schemas.microsoft.com/office/drawing/2014/main" id="{35C69A0E-9588-9FD3-642A-5F9ABE4FBDB8}"/>
              </a:ext>
            </a:extLst>
          </p:cNvPr>
          <p:cNvSpPr>
            <a:spLocks noGrp="1" noChangeArrowheads="1"/>
          </p:cNvSpPr>
          <p:nvPr>
            <p:ph type="title"/>
          </p:nvPr>
        </p:nvSpPr>
        <p:spPr bwMode="auto">
          <a:xfrm>
            <a:off x="0" y="109538"/>
            <a:ext cx="9144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SUPPLY BOATS</a:t>
            </a:r>
          </a:p>
        </p:txBody>
      </p:sp>
      <p:pic>
        <p:nvPicPr>
          <p:cNvPr id="208904" name="Picture 8">
            <a:extLst>
              <a:ext uri="{FF2B5EF4-FFF2-40B4-BE49-F238E27FC236}">
                <a16:creationId xmlns:a16="http://schemas.microsoft.com/office/drawing/2014/main" id="{430CA189-FC40-F66C-3988-6DDC915079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838200"/>
            <a:ext cx="1690688"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05" name="Picture 9">
            <a:extLst>
              <a:ext uri="{FF2B5EF4-FFF2-40B4-BE49-F238E27FC236}">
                <a16:creationId xmlns:a16="http://schemas.microsoft.com/office/drawing/2014/main" id="{49F757EA-F1B8-1107-5E87-391BBF03E5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4114800"/>
            <a:ext cx="2020888"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8906" name="Text Box 10">
            <a:extLst>
              <a:ext uri="{FF2B5EF4-FFF2-40B4-BE49-F238E27FC236}">
                <a16:creationId xmlns:a16="http://schemas.microsoft.com/office/drawing/2014/main" id="{32147EE4-FA98-8217-3FE0-13F537C699BF}"/>
              </a:ext>
            </a:extLst>
          </p:cNvPr>
          <p:cNvSpPr txBox="1">
            <a:spLocks noChangeArrowheads="1"/>
          </p:cNvSpPr>
          <p:nvPr/>
        </p:nvSpPr>
        <p:spPr bwMode="auto">
          <a:xfrm>
            <a:off x="4724400" y="5522913"/>
            <a:ext cx="1981200" cy="64928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CRANE OPERATOR KEEPS AN EYE ON THE LOAD AT ALL TIMES.</a:t>
            </a: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a:extLst>
              <a:ext uri="{FF2B5EF4-FFF2-40B4-BE49-F238E27FC236}">
                <a16:creationId xmlns:a16="http://schemas.microsoft.com/office/drawing/2014/main" id="{B8AF88B3-679D-0919-072E-9286A813C0B5}"/>
              </a:ext>
            </a:extLst>
          </p:cNvPr>
          <p:cNvPicPr>
            <a:picLocks noGrp="1" noChangeAspect="1" noChangeArrowheads="1"/>
          </p:cNvPicPr>
          <p:nvPr>
            <p:ph type="clipArt" sz="half" idx="2"/>
          </p:nvPr>
        </p:nvPicPr>
        <p:blipFill>
          <a:blip r:embed="rId3">
            <a:lum bright="4000"/>
            <a:extLst>
              <a:ext uri="{28A0092B-C50C-407E-A947-70E740481C1C}">
                <a14:useLocalDpi xmlns:a14="http://schemas.microsoft.com/office/drawing/2010/main" val="0"/>
              </a:ext>
            </a:extLst>
          </a:blip>
          <a:srcRect l="5000" r="7375" b="5484"/>
          <a:stretch>
            <a:fillRect/>
          </a:stretch>
        </p:blipFill>
        <p:spPr bwMode="auto">
          <a:xfrm>
            <a:off x="3581400" y="911225"/>
            <a:ext cx="2590800" cy="2095500"/>
          </a:xfrm>
          <a:solidFill>
            <a:srgbClr val="FFCC00"/>
          </a:solidFill>
          <a:ln>
            <a:solidFill>
              <a:schemeClr val="tx1"/>
            </a:solidFill>
            <a:miter lim="800000"/>
            <a:headEnd/>
            <a:tailEnd/>
          </a:ln>
        </p:spPr>
      </p:pic>
      <p:pic>
        <p:nvPicPr>
          <p:cNvPr id="210947" name="Picture 3">
            <a:extLst>
              <a:ext uri="{FF2B5EF4-FFF2-40B4-BE49-F238E27FC236}">
                <a16:creationId xmlns:a16="http://schemas.microsoft.com/office/drawing/2014/main" id="{008F5D5B-7063-BC3B-CD38-8B39E92E1FF2}"/>
              </a:ext>
            </a:extLst>
          </p:cNvPr>
          <p:cNvPicPr>
            <a:picLocks noGrp="1" noChangeAspect="1" noChangeArrowheads="1"/>
          </p:cNvPicPr>
          <p:nvPr>
            <p:ph type="body" sz="half" idx="1"/>
          </p:nvPr>
        </p:nvPicPr>
        <p:blipFill>
          <a:blip r:embed="rId4">
            <a:lum bright="20000"/>
            <a:extLst>
              <a:ext uri="{28A0092B-C50C-407E-A947-70E740481C1C}">
                <a14:useLocalDpi xmlns:a14="http://schemas.microsoft.com/office/drawing/2010/main" val="0"/>
              </a:ext>
            </a:extLst>
          </a:blip>
          <a:srcRect/>
          <a:stretch>
            <a:fillRect/>
          </a:stretch>
        </p:blipFill>
        <p:spPr bwMode="auto">
          <a:xfrm>
            <a:off x="3165475" y="3429000"/>
            <a:ext cx="2743200" cy="2324100"/>
          </a:xfrm>
          <a:solidFill>
            <a:srgbClr val="FFCC00"/>
          </a:solidFill>
          <a:ln>
            <a:solidFill>
              <a:schemeClr val="tx1"/>
            </a:solidFill>
            <a:miter lim="800000"/>
            <a:headEnd/>
            <a:tailEnd/>
          </a:ln>
        </p:spPr>
      </p:pic>
      <p:pic>
        <p:nvPicPr>
          <p:cNvPr id="210948" name="Picture 4">
            <a:extLst>
              <a:ext uri="{FF2B5EF4-FFF2-40B4-BE49-F238E27FC236}">
                <a16:creationId xmlns:a16="http://schemas.microsoft.com/office/drawing/2014/main" id="{9F36A0A7-DBED-38E8-2390-FCDB5898939F}"/>
              </a:ext>
            </a:extLst>
          </p:cNvPr>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6049963" y="3416300"/>
            <a:ext cx="2830512" cy="2300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0949" name="Picture 5">
            <a:extLst>
              <a:ext uri="{FF2B5EF4-FFF2-40B4-BE49-F238E27FC236}">
                <a16:creationId xmlns:a16="http://schemas.microsoft.com/office/drawing/2014/main" id="{B575F2C1-755D-4328-1212-D436AE3EFEAF}"/>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6313488" y="914400"/>
            <a:ext cx="2601912" cy="2105025"/>
          </a:xfrm>
          <a:prstGeom prst="rect">
            <a:avLst/>
          </a:prstGeom>
          <a:solidFill>
            <a:srgbClr val="FFCC00"/>
          </a:solidFill>
          <a:ln w="9525">
            <a:solidFill>
              <a:schemeClr val="tx1"/>
            </a:solidFill>
            <a:miter lim="800000"/>
            <a:headEnd/>
            <a:tailEnd/>
          </a:ln>
        </p:spPr>
      </p:pic>
      <p:sp>
        <p:nvSpPr>
          <p:cNvPr id="210950" name="Text Box 6">
            <a:extLst>
              <a:ext uri="{FF2B5EF4-FFF2-40B4-BE49-F238E27FC236}">
                <a16:creationId xmlns:a16="http://schemas.microsoft.com/office/drawing/2014/main" id="{B3BACD89-5B14-847B-0FE3-2C6E58C496DA}"/>
              </a:ext>
            </a:extLst>
          </p:cNvPr>
          <p:cNvSpPr txBox="1">
            <a:spLocks noChangeArrowheads="1"/>
          </p:cNvSpPr>
          <p:nvPr/>
        </p:nvSpPr>
        <p:spPr bwMode="auto">
          <a:xfrm>
            <a:off x="228600" y="914400"/>
            <a:ext cx="3200400" cy="2292350"/>
          </a:xfrm>
          <a:prstGeom prst="rect">
            <a:avLst/>
          </a:prstGeom>
          <a:solidFill>
            <a:srgbClr val="FFCC00">
              <a:alpha val="58823"/>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These photos show the load being lifted from the supply boat onto the rig’s deck.  A clearing area has to be prepared for the load to be moved safely and smoothly onto the rig.  As the loads are being set on the rig, another crane or forklift may be needed to move the loads to their final destination.  A well-coordinated crew can accomplish the task with good planning and a pre-task meeting with all crew members involved in the job.</a:t>
            </a:r>
          </a:p>
        </p:txBody>
      </p:sp>
      <p:pic>
        <p:nvPicPr>
          <p:cNvPr id="210951" name="Picture 7">
            <a:extLst>
              <a:ext uri="{FF2B5EF4-FFF2-40B4-BE49-F238E27FC236}">
                <a16:creationId xmlns:a16="http://schemas.microsoft.com/office/drawing/2014/main" id="{65B566A7-06FC-4D93-C572-C6DC391E80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175" y="3429000"/>
            <a:ext cx="2730500" cy="2740025"/>
          </a:xfrm>
          <a:prstGeom prst="rect">
            <a:avLst/>
          </a:prstGeom>
          <a:solidFill>
            <a:srgbClr val="FFCC00"/>
          </a:solidFill>
          <a:ln w="9525">
            <a:solidFill>
              <a:schemeClr val="tx1"/>
            </a:solidFill>
            <a:miter lim="800000"/>
            <a:headEnd/>
            <a:tailEnd/>
          </a:ln>
        </p:spPr>
      </p:pic>
      <p:sp>
        <p:nvSpPr>
          <p:cNvPr id="210952" name="Rectangle 8">
            <a:extLst>
              <a:ext uri="{FF2B5EF4-FFF2-40B4-BE49-F238E27FC236}">
                <a16:creationId xmlns:a16="http://schemas.microsoft.com/office/drawing/2014/main" id="{0F17DA5C-3193-0F71-B2F7-D58033D41CD3}"/>
              </a:ext>
            </a:extLst>
          </p:cNvPr>
          <p:cNvSpPr>
            <a:spLocks noGrp="1" noChangeArrowheads="1"/>
          </p:cNvSpPr>
          <p:nvPr>
            <p:ph type="title"/>
          </p:nvPr>
        </p:nvSpPr>
        <p:spPr bwMode="auto">
          <a:xfrm>
            <a:off x="0" y="109538"/>
            <a:ext cx="9144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SUPPLY BOATS</a:t>
            </a:r>
          </a:p>
        </p:txBody>
      </p:sp>
      <p:pic>
        <p:nvPicPr>
          <p:cNvPr id="2" name="Picture 1">
            <a:extLst>
              <a:ext uri="{FF2B5EF4-FFF2-40B4-BE49-F238E27FC236}">
                <a16:creationId xmlns:a16="http://schemas.microsoft.com/office/drawing/2014/main" id="{5C90C690-F15C-7903-CE85-C8BF9DAB1F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A72558-86E9-DDE9-F25E-23B7F66E2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212994" name="Picture 2">
            <a:extLst>
              <a:ext uri="{FF2B5EF4-FFF2-40B4-BE49-F238E27FC236}">
                <a16:creationId xmlns:a16="http://schemas.microsoft.com/office/drawing/2014/main" id="{1CEF5606-33C0-A90A-F813-5064734C9AE0}"/>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6477000" y="762000"/>
            <a:ext cx="2057400" cy="1782763"/>
          </a:xfrm>
          <a:prstGeom prst="rect">
            <a:avLst/>
          </a:prstGeom>
          <a:solidFill>
            <a:srgbClr val="FFCC00"/>
          </a:solidFill>
          <a:ln w="9525">
            <a:solidFill>
              <a:schemeClr val="tx1"/>
            </a:solidFill>
            <a:miter lim="800000"/>
            <a:headEnd/>
            <a:tailEnd/>
          </a:ln>
        </p:spPr>
      </p:pic>
      <p:sp>
        <p:nvSpPr>
          <p:cNvPr id="212995" name="Rectangle 3">
            <a:extLst>
              <a:ext uri="{FF2B5EF4-FFF2-40B4-BE49-F238E27FC236}">
                <a16:creationId xmlns:a16="http://schemas.microsoft.com/office/drawing/2014/main" id="{6F010186-DCD7-2AC0-8B7A-3C1BED448ED5}"/>
              </a:ext>
            </a:extLst>
          </p:cNvPr>
          <p:cNvSpPr>
            <a:spLocks noChangeArrowheads="1"/>
          </p:cNvSpPr>
          <p:nvPr/>
        </p:nvSpPr>
        <p:spPr bwMode="auto">
          <a:xfrm>
            <a:off x="6019800" y="2590800"/>
            <a:ext cx="3048000" cy="17018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One of the factors affecting the work on a rig is the weather and working at night.  Rain storms, wind, high waves, and cold temperatures have to be prepared for on a rig.  Giving signals at night can be challenging also.</a:t>
            </a:r>
          </a:p>
          <a:p>
            <a:pPr eaLnBrk="1" hangingPunct="1">
              <a:spcBef>
                <a:spcPct val="50000"/>
              </a:spcBef>
            </a:pPr>
            <a:r>
              <a:rPr lang="en-US" altLang="en-US" sz="1000" b="1"/>
              <a:t>The Roustabout and the crew will need to discuss the jobs, tasks and hazards to be done in rough weather or at night.  Wearing the proper weather protection will be required and discussing a JSA will be required.</a:t>
            </a:r>
          </a:p>
        </p:txBody>
      </p:sp>
      <p:sp>
        <p:nvSpPr>
          <p:cNvPr id="212996" name="Rectangle 4">
            <a:extLst>
              <a:ext uri="{FF2B5EF4-FFF2-40B4-BE49-F238E27FC236}">
                <a16:creationId xmlns:a16="http://schemas.microsoft.com/office/drawing/2014/main" id="{89BD5018-A873-515E-C521-AC698F2089C6}"/>
              </a:ext>
            </a:extLst>
          </p:cNvPr>
          <p:cNvSpPr>
            <a:spLocks noChangeArrowheads="1"/>
          </p:cNvSpPr>
          <p:nvPr/>
        </p:nvSpPr>
        <p:spPr bwMode="auto">
          <a:xfrm>
            <a:off x="152400" y="762000"/>
            <a:ext cx="3505200" cy="2301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395288" indent="-2809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Off-loading supply boats is a common job for the Roustabout.  Equipment and supplies come to the rig regularly and the job of offloading the boats safely is essential.  These photos show Roustabouts loading equipment to be offloaded to a boat.  The Roustabouts hook the load to the crane and the Crane Operator lifts the load to the deck of the rig.   Key points to remember are:</a:t>
            </a:r>
          </a:p>
          <a:p>
            <a:pPr lvl="1" eaLnBrk="1" hangingPunct="1">
              <a:spcBef>
                <a:spcPct val="50000"/>
              </a:spcBef>
              <a:buFontTx/>
              <a:buAutoNum type="arabicPeriod"/>
            </a:pPr>
            <a:r>
              <a:rPr lang="en-US" altLang="en-US" sz="1000" b="1"/>
              <a:t>Keep clear of the loads.</a:t>
            </a:r>
          </a:p>
          <a:p>
            <a:pPr lvl="1" eaLnBrk="1" hangingPunct="1">
              <a:buFontTx/>
              <a:buAutoNum type="arabicPeriod"/>
            </a:pPr>
            <a:r>
              <a:rPr lang="en-US" altLang="en-US" sz="1000" b="1"/>
              <a:t>Wear proper PPE.</a:t>
            </a:r>
          </a:p>
          <a:p>
            <a:pPr lvl="1" eaLnBrk="1" hangingPunct="1">
              <a:buFontTx/>
              <a:buAutoNum type="arabicPeriod"/>
            </a:pPr>
            <a:r>
              <a:rPr lang="en-US" altLang="en-US" sz="1000" b="1"/>
              <a:t>Use correct hand signals.</a:t>
            </a:r>
          </a:p>
          <a:p>
            <a:pPr lvl="1" eaLnBrk="1" hangingPunct="1">
              <a:buFontTx/>
              <a:buAutoNum type="arabicPeriod"/>
            </a:pPr>
            <a:r>
              <a:rPr lang="en-US" altLang="en-US" sz="1000" b="1"/>
              <a:t>Always keep in view of the Crane Operator.</a:t>
            </a:r>
          </a:p>
          <a:p>
            <a:pPr lvl="1" eaLnBrk="1" hangingPunct="1">
              <a:buFontTx/>
              <a:buAutoNum type="arabicPeriod"/>
            </a:pPr>
            <a:r>
              <a:rPr lang="en-US" altLang="en-US" sz="1000" b="1"/>
              <a:t>Use the proper taglines.</a:t>
            </a:r>
          </a:p>
          <a:p>
            <a:pPr lvl="1" eaLnBrk="1" hangingPunct="1">
              <a:buFontTx/>
              <a:buAutoNum type="arabicPeriod"/>
            </a:pPr>
            <a:r>
              <a:rPr lang="en-US" altLang="en-US" sz="1000" b="1"/>
              <a:t>Have a planned escape route.</a:t>
            </a:r>
          </a:p>
        </p:txBody>
      </p:sp>
      <p:sp>
        <p:nvSpPr>
          <p:cNvPr id="212997" name="Text Box 5">
            <a:extLst>
              <a:ext uri="{FF2B5EF4-FFF2-40B4-BE49-F238E27FC236}">
                <a16:creationId xmlns:a16="http://schemas.microsoft.com/office/drawing/2014/main" id="{5B76F5CF-5D3F-468F-7E1F-0870DBDBAF8E}"/>
              </a:ext>
            </a:extLst>
          </p:cNvPr>
          <p:cNvSpPr txBox="1">
            <a:spLocks noChangeArrowheads="1"/>
          </p:cNvSpPr>
          <p:nvPr/>
        </p:nvSpPr>
        <p:spPr bwMode="auto">
          <a:xfrm>
            <a:off x="304800" y="6096000"/>
            <a:ext cx="25908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Working with Crane Operator</a:t>
            </a:r>
          </a:p>
        </p:txBody>
      </p:sp>
      <p:sp>
        <p:nvSpPr>
          <p:cNvPr id="212998" name="Rectangle 6">
            <a:extLst>
              <a:ext uri="{FF2B5EF4-FFF2-40B4-BE49-F238E27FC236}">
                <a16:creationId xmlns:a16="http://schemas.microsoft.com/office/drawing/2014/main" id="{C4B5E97F-4CB4-B3FB-F02A-7B473E9D2AEA}"/>
              </a:ext>
            </a:extLst>
          </p:cNvPr>
          <p:cNvSpPr>
            <a:spLocks noGrp="1" noChangeArrowheads="1"/>
          </p:cNvSpPr>
          <p:nvPr>
            <p:ph type="title"/>
          </p:nvPr>
        </p:nvSpPr>
        <p:spPr bwMode="auto">
          <a:xfrm>
            <a:off x="0" y="109538"/>
            <a:ext cx="9144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SUPPLY BOATS</a:t>
            </a:r>
          </a:p>
        </p:txBody>
      </p:sp>
      <p:pic>
        <p:nvPicPr>
          <p:cNvPr id="212999" name="Picture 7">
            <a:extLst>
              <a:ext uri="{FF2B5EF4-FFF2-40B4-BE49-F238E27FC236}">
                <a16:creationId xmlns:a16="http://schemas.microsoft.com/office/drawing/2014/main" id="{29C2F3C7-7496-A007-F414-9ABF898685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200400"/>
            <a:ext cx="3048000" cy="2849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3000" name="Picture 8">
            <a:extLst>
              <a:ext uri="{FF2B5EF4-FFF2-40B4-BE49-F238E27FC236}">
                <a16:creationId xmlns:a16="http://schemas.microsoft.com/office/drawing/2014/main" id="{598EB86E-81E0-682A-4356-884DB768F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7100" y="3200400"/>
            <a:ext cx="2400300"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3001" name="Picture 9">
            <a:extLst>
              <a:ext uri="{FF2B5EF4-FFF2-40B4-BE49-F238E27FC236}">
                <a16:creationId xmlns:a16="http://schemas.microsoft.com/office/drawing/2014/main" id="{DFB60001-F902-92D1-78DA-C3445BEB57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7300" y="762000"/>
            <a:ext cx="1984375"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3002" name="Picture 10">
            <a:extLst>
              <a:ext uri="{FF2B5EF4-FFF2-40B4-BE49-F238E27FC236}">
                <a16:creationId xmlns:a16="http://schemas.microsoft.com/office/drawing/2014/main" id="{499C75B0-736F-A640-F852-4426E559B957}"/>
              </a:ext>
            </a:extLst>
          </p:cNvPr>
          <p:cNvPicPr>
            <a:picLocks noChangeAspect="1" noChangeArrowheads="1"/>
          </p:cNvPicPr>
          <p:nvPr/>
        </p:nvPicPr>
        <p:blipFill>
          <a:blip r:embed="rId8">
            <a:lum bright="12000"/>
            <a:extLst>
              <a:ext uri="{28A0092B-C50C-407E-A947-70E740481C1C}">
                <a14:useLocalDpi xmlns:a14="http://schemas.microsoft.com/office/drawing/2010/main" val="0"/>
              </a:ext>
            </a:extLst>
          </a:blip>
          <a:srcRect/>
          <a:stretch>
            <a:fillRect/>
          </a:stretch>
        </p:blipFill>
        <p:spPr bwMode="auto">
          <a:xfrm>
            <a:off x="6096000" y="4343400"/>
            <a:ext cx="2743200" cy="2122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3003" name="Text Box 11">
            <a:extLst>
              <a:ext uri="{FF2B5EF4-FFF2-40B4-BE49-F238E27FC236}">
                <a16:creationId xmlns:a16="http://schemas.microsoft.com/office/drawing/2014/main" id="{AD01FCF4-A034-8F04-B32B-41EE3A5B0292}"/>
              </a:ext>
            </a:extLst>
          </p:cNvPr>
          <p:cNvSpPr txBox="1">
            <a:spLocks noChangeArrowheads="1"/>
          </p:cNvSpPr>
          <p:nvPr/>
        </p:nvSpPr>
        <p:spPr bwMode="auto">
          <a:xfrm>
            <a:off x="6134100" y="6054725"/>
            <a:ext cx="18669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b="1"/>
              <a:t>HANDLING TAGLINE SAFELY IS A MUST IN ROUSTABOUT’S JOB.</a:t>
            </a:r>
          </a:p>
        </p:txBody>
      </p:sp>
      <p:sp>
        <p:nvSpPr>
          <p:cNvPr id="213004" name="Text Box 12">
            <a:extLst>
              <a:ext uri="{FF2B5EF4-FFF2-40B4-BE49-F238E27FC236}">
                <a16:creationId xmlns:a16="http://schemas.microsoft.com/office/drawing/2014/main" id="{BCCB2884-264B-4BFB-25E3-E159594D1A40}"/>
              </a:ext>
            </a:extLst>
          </p:cNvPr>
          <p:cNvSpPr txBox="1">
            <a:spLocks noChangeArrowheads="1"/>
          </p:cNvSpPr>
          <p:nvPr/>
        </p:nvSpPr>
        <p:spPr bwMode="auto">
          <a:xfrm>
            <a:off x="3352800" y="6116638"/>
            <a:ext cx="25908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Hooking the load to the crane</a:t>
            </a:r>
          </a:p>
        </p:txBody>
      </p:sp>
      <p:sp>
        <p:nvSpPr>
          <p:cNvPr id="213005" name="Text Box 13">
            <a:extLst>
              <a:ext uri="{FF2B5EF4-FFF2-40B4-BE49-F238E27FC236}">
                <a16:creationId xmlns:a16="http://schemas.microsoft.com/office/drawing/2014/main" id="{FBE58192-AE00-5279-40DD-A2A1A0A44109}"/>
              </a:ext>
            </a:extLst>
          </p:cNvPr>
          <p:cNvSpPr txBox="1">
            <a:spLocks noChangeArrowheads="1"/>
          </p:cNvSpPr>
          <p:nvPr/>
        </p:nvSpPr>
        <p:spPr bwMode="auto">
          <a:xfrm>
            <a:off x="3429000" y="2840038"/>
            <a:ext cx="25908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Getting the load ready to pick up</a:t>
            </a: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a:extLst>
              <a:ext uri="{FF2B5EF4-FFF2-40B4-BE49-F238E27FC236}">
                <a16:creationId xmlns:a16="http://schemas.microsoft.com/office/drawing/2014/main" id="{623CA457-B121-F858-7C58-60906A4A9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0"/>
            <a:ext cx="2743200"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43" name="Picture 3">
            <a:extLst>
              <a:ext uri="{FF2B5EF4-FFF2-40B4-BE49-F238E27FC236}">
                <a16:creationId xmlns:a16="http://schemas.microsoft.com/office/drawing/2014/main" id="{DE2FCDAB-83CD-CFE7-06AA-44CC17B60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762000"/>
            <a:ext cx="2971800" cy="2228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044" name="Text Box 4">
            <a:extLst>
              <a:ext uri="{FF2B5EF4-FFF2-40B4-BE49-F238E27FC236}">
                <a16:creationId xmlns:a16="http://schemas.microsoft.com/office/drawing/2014/main" id="{923DAA32-AD3C-F5D0-DF8A-4F04176F537F}"/>
              </a:ext>
            </a:extLst>
          </p:cNvPr>
          <p:cNvSpPr txBox="1">
            <a:spLocks noChangeArrowheads="1"/>
          </p:cNvSpPr>
          <p:nvPr/>
        </p:nvSpPr>
        <p:spPr bwMode="auto">
          <a:xfrm>
            <a:off x="3657600" y="3200400"/>
            <a:ext cx="2971800" cy="3195638"/>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When the supply boats come to the rig, roustabout personnel will work with the boat crews in loading the boat.  This important task has to be done properly as safe loading and off-loading procedures are critical aspects for the rig.  The boat is either tied up according to what has to be off-loaded on the rig or back-loaded back to the boat or the boat will stay in position with its propeller system.  Also, prevailing winds and currents will dictate how the boat does off-loading.  The Barge Engineer and Boat Captain will decide how and when the boat will be loaded or off-loaded..</a:t>
            </a:r>
          </a:p>
        </p:txBody>
      </p:sp>
      <p:sp>
        <p:nvSpPr>
          <p:cNvPr id="215045" name="Text Box 5">
            <a:extLst>
              <a:ext uri="{FF2B5EF4-FFF2-40B4-BE49-F238E27FC236}">
                <a16:creationId xmlns:a16="http://schemas.microsoft.com/office/drawing/2014/main" id="{A06B8542-B3BD-6D58-C914-8F99A79F2D2B}"/>
              </a:ext>
            </a:extLst>
          </p:cNvPr>
          <p:cNvSpPr txBox="1">
            <a:spLocks noChangeArrowheads="1"/>
          </p:cNvSpPr>
          <p:nvPr/>
        </p:nvSpPr>
        <p:spPr bwMode="auto">
          <a:xfrm>
            <a:off x="444500" y="2514600"/>
            <a:ext cx="20701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SUPPLY BOAT ARRIVES</a:t>
            </a:r>
          </a:p>
        </p:txBody>
      </p:sp>
      <p:sp>
        <p:nvSpPr>
          <p:cNvPr id="215046" name="Text Box 6">
            <a:extLst>
              <a:ext uri="{FF2B5EF4-FFF2-40B4-BE49-F238E27FC236}">
                <a16:creationId xmlns:a16="http://schemas.microsoft.com/office/drawing/2014/main" id="{BF48A676-3001-9ED2-7B77-664AFB1F30E4}"/>
              </a:ext>
            </a:extLst>
          </p:cNvPr>
          <p:cNvSpPr txBox="1">
            <a:spLocks noChangeArrowheads="1"/>
          </p:cNvSpPr>
          <p:nvPr/>
        </p:nvSpPr>
        <p:spPr bwMode="auto">
          <a:xfrm>
            <a:off x="6629400" y="2514600"/>
            <a:ext cx="1905000" cy="64928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BOAT PERSONNEL LOADING BOAT WITH CRANE OPERATOR</a:t>
            </a:r>
          </a:p>
        </p:txBody>
      </p:sp>
      <p:sp>
        <p:nvSpPr>
          <p:cNvPr id="215047" name="Text Box 7">
            <a:extLst>
              <a:ext uri="{FF2B5EF4-FFF2-40B4-BE49-F238E27FC236}">
                <a16:creationId xmlns:a16="http://schemas.microsoft.com/office/drawing/2014/main" id="{5AC27511-905C-1EEC-23E5-F6AD4AAB134E}"/>
              </a:ext>
            </a:extLst>
          </p:cNvPr>
          <p:cNvSpPr txBox="1">
            <a:spLocks noChangeArrowheads="1"/>
          </p:cNvSpPr>
          <p:nvPr/>
        </p:nvSpPr>
        <p:spPr bwMode="auto">
          <a:xfrm>
            <a:off x="6705600" y="3535363"/>
            <a:ext cx="2157413" cy="2403475"/>
          </a:xfrm>
          <a:prstGeom prst="rect">
            <a:avLst/>
          </a:prstGeom>
          <a:solidFill>
            <a:srgbClr val="FFFF00">
              <a:alpha val="43921"/>
            </a:srgbClr>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287338" indent="-17303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Line handling safety tips to remember:  </a:t>
            </a:r>
          </a:p>
          <a:p>
            <a:pPr lvl="1" eaLnBrk="1" hangingPunct="1">
              <a:spcBef>
                <a:spcPct val="50000"/>
              </a:spcBef>
              <a:buFontTx/>
              <a:buChar char="•"/>
            </a:pPr>
            <a:r>
              <a:rPr lang="en-US" altLang="en-US" sz="1200" b="1"/>
              <a:t>Stand well clear of lines under strain. </a:t>
            </a:r>
          </a:p>
          <a:p>
            <a:pPr lvl="1" eaLnBrk="1" hangingPunct="1">
              <a:buFontTx/>
              <a:buChar char="•"/>
            </a:pPr>
            <a:r>
              <a:rPr lang="en-US" altLang="en-US" sz="1200" b="1"/>
              <a:t>Watch out for recoil action.  </a:t>
            </a:r>
          </a:p>
          <a:p>
            <a:pPr lvl="1" eaLnBrk="1" hangingPunct="1">
              <a:buFontTx/>
              <a:buChar char="•"/>
            </a:pPr>
            <a:r>
              <a:rPr lang="en-US" altLang="en-US" sz="1200" b="1"/>
              <a:t>Never straddle or step on a line.</a:t>
            </a:r>
          </a:p>
          <a:p>
            <a:pPr lvl="1" eaLnBrk="1" hangingPunct="1">
              <a:buFontTx/>
              <a:buChar char="•"/>
            </a:pPr>
            <a:r>
              <a:rPr lang="en-US" altLang="en-US" sz="1200" b="1"/>
              <a:t>Do not attempt to grab a running line.</a:t>
            </a:r>
          </a:p>
          <a:p>
            <a:pPr lvl="1" eaLnBrk="1" hangingPunct="1">
              <a:buFontTx/>
              <a:buChar char="•"/>
            </a:pPr>
            <a:r>
              <a:rPr lang="en-US" altLang="en-US" sz="1200" b="1"/>
              <a:t>Stow lines properly when not in use.</a:t>
            </a:r>
          </a:p>
        </p:txBody>
      </p:sp>
      <p:sp>
        <p:nvSpPr>
          <p:cNvPr id="215048" name="Rectangle 8">
            <a:extLst>
              <a:ext uri="{FF2B5EF4-FFF2-40B4-BE49-F238E27FC236}">
                <a16:creationId xmlns:a16="http://schemas.microsoft.com/office/drawing/2014/main" id="{FD3C7985-5C6E-FC4F-6184-8E42BFE1B7EB}"/>
              </a:ext>
            </a:extLst>
          </p:cNvPr>
          <p:cNvSpPr>
            <a:spLocks noChangeArrowheads="1"/>
          </p:cNvSpPr>
          <p:nvPr/>
        </p:nvSpPr>
        <p:spPr bwMode="auto">
          <a:xfrm>
            <a:off x="0" y="1095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tx2"/>
                </a:solidFill>
              </a:rPr>
              <a:t>SUPPLY BOATS</a:t>
            </a:r>
          </a:p>
        </p:txBody>
      </p:sp>
      <p:pic>
        <p:nvPicPr>
          <p:cNvPr id="215049" name="Picture 9">
            <a:extLst>
              <a:ext uri="{FF2B5EF4-FFF2-40B4-BE49-F238E27FC236}">
                <a16:creationId xmlns:a16="http://schemas.microsoft.com/office/drawing/2014/main" id="{CC2E9097-B2D8-2D72-6868-311F8B86E8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762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50" name="Picture 10">
            <a:extLst>
              <a:ext uri="{FF2B5EF4-FFF2-40B4-BE49-F238E27FC236}">
                <a16:creationId xmlns:a16="http://schemas.microsoft.com/office/drawing/2014/main" id="{8267B8ED-FB00-5E08-92FB-B35AEB4621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353" r="16176" b="12746"/>
          <a:stretch>
            <a:fillRect/>
          </a:stretch>
        </p:blipFill>
        <p:spPr bwMode="auto">
          <a:xfrm>
            <a:off x="228600" y="3124200"/>
            <a:ext cx="3276600" cy="2803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051" name="Text Box 11">
            <a:extLst>
              <a:ext uri="{FF2B5EF4-FFF2-40B4-BE49-F238E27FC236}">
                <a16:creationId xmlns:a16="http://schemas.microsoft.com/office/drawing/2014/main" id="{5CA283F0-B87C-8DB1-245E-31DEE221FB18}"/>
              </a:ext>
            </a:extLst>
          </p:cNvPr>
          <p:cNvSpPr txBox="1">
            <a:spLocks noChangeArrowheads="1"/>
          </p:cNvSpPr>
          <p:nvPr/>
        </p:nvSpPr>
        <p:spPr bwMode="auto">
          <a:xfrm>
            <a:off x="381000" y="5638800"/>
            <a:ext cx="22098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SUPPLY BOAT FULLY LOADED</a:t>
            </a:r>
          </a:p>
        </p:txBody>
      </p:sp>
      <p:sp>
        <p:nvSpPr>
          <p:cNvPr id="215052" name="Text Box 12">
            <a:extLst>
              <a:ext uri="{FF2B5EF4-FFF2-40B4-BE49-F238E27FC236}">
                <a16:creationId xmlns:a16="http://schemas.microsoft.com/office/drawing/2014/main" id="{9411E181-5C0F-62FD-E777-EFD4C60BE787}"/>
              </a:ext>
            </a:extLst>
          </p:cNvPr>
          <p:cNvSpPr txBox="1">
            <a:spLocks noChangeArrowheads="1"/>
          </p:cNvSpPr>
          <p:nvPr/>
        </p:nvSpPr>
        <p:spPr bwMode="auto">
          <a:xfrm>
            <a:off x="3200400" y="2743200"/>
            <a:ext cx="22098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PERSONNEL ALREADY DOWN ON BOAT</a:t>
            </a:r>
          </a:p>
        </p:txBody>
      </p:sp>
      <p:pic>
        <p:nvPicPr>
          <p:cNvPr id="2" name="Picture 1">
            <a:extLst>
              <a:ext uri="{FF2B5EF4-FFF2-40B4-BE49-F238E27FC236}">
                <a16:creationId xmlns:a16="http://schemas.microsoft.com/office/drawing/2014/main" id="{7AC7146A-4CE9-0726-F99A-99DBDE174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81132E-9EAD-8CA1-DCA7-EBBE1C5F1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216066" name="Picture 2">
            <a:extLst>
              <a:ext uri="{FF2B5EF4-FFF2-40B4-BE49-F238E27FC236}">
                <a16:creationId xmlns:a16="http://schemas.microsoft.com/office/drawing/2014/main" id="{DC4F3F43-0057-9E56-F9BC-EECAE0108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14400"/>
            <a:ext cx="149225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6067" name="Rectangle 3">
            <a:extLst>
              <a:ext uri="{FF2B5EF4-FFF2-40B4-BE49-F238E27FC236}">
                <a16:creationId xmlns:a16="http://schemas.microsoft.com/office/drawing/2014/main" id="{A198C236-E303-DA66-BEA3-92554284DEBA}"/>
              </a:ext>
            </a:extLst>
          </p:cNvPr>
          <p:cNvSpPr>
            <a:spLocks noGrp="1" noChangeArrowheads="1"/>
          </p:cNvSpPr>
          <p:nvPr>
            <p:ph type="body" sz="half" idx="1"/>
          </p:nvPr>
        </p:nvSpPr>
        <p:spPr bwMode="auto">
          <a:xfrm>
            <a:off x="76200" y="842963"/>
            <a:ext cx="4406900" cy="3835400"/>
          </a:xfrm>
          <a:solidFill>
            <a:srgbClr val="FFFF00">
              <a:alpha val="38823"/>
            </a:srgbClr>
          </a:solidFill>
          <a:ln algn="ctr">
            <a:solidFill>
              <a:schemeClr val="tx1"/>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000" b="1"/>
              <a:t>Key points to remember for back-loading items to the supply boat:</a:t>
            </a:r>
          </a:p>
          <a:p>
            <a:pPr marL="0" indent="0" eaLnBrk="1" hangingPunct="1">
              <a:spcBef>
                <a:spcPct val="50000"/>
              </a:spcBef>
              <a:buFontTx/>
              <a:buNone/>
            </a:pPr>
            <a:r>
              <a:rPr lang="en-US" altLang="en-US" sz="1000" b="1"/>
              <a:t>Cargo that is going to be back-loaded to the supply boat needs to be identified and tagged appropriately.  Container contents have to match the manifest and reports.  Any errors need to be reported to the Supervisor.  Taglines are a must when handling loads.  Communication for moving the loads has to be checked before operations begin.  Walkie talkies, batteries, etc., have to be tested to make sure there are not any communication problems during the moving of equipment.  </a:t>
            </a:r>
          </a:p>
          <a:p>
            <a:pPr marL="0" indent="0" eaLnBrk="1" hangingPunct="1">
              <a:spcBef>
                <a:spcPct val="50000"/>
              </a:spcBef>
              <a:buFontTx/>
              <a:buNone/>
            </a:pPr>
            <a:r>
              <a:rPr lang="en-US" altLang="en-US" sz="1000" b="1"/>
              <a:t>Make sure the landing area for containers is clear and ready for the load.  Container contents have to be checked thoroughly and any deficiencies reported.  Containers need to be packed evenly to keep the load balanced and secured properly along with a contents sticker attached on the outside.  Always check for loose items or damaged slings before back-loading any items to the boat.  The Crane Operator will lift the load just high enough to check the stability of the load.  If the load tilts, the Crane Operator will land the load as soon as possible, so beware!</a:t>
            </a:r>
          </a:p>
          <a:p>
            <a:pPr marL="0" indent="0" eaLnBrk="1" hangingPunct="1">
              <a:spcBef>
                <a:spcPct val="50000"/>
              </a:spcBef>
              <a:buFontTx/>
              <a:buNone/>
            </a:pPr>
            <a:r>
              <a:rPr lang="en-US" altLang="en-US" sz="1000" b="1"/>
              <a:t>For bulk transfers (fuel, cement, barite, chemicals) the Roustabout has to identify the bulk hoses correctly, attach them to the crane safely, and restore them properly after use.  Always check the bulk hoses for leaks or damage once the transfer commences and report any problems immediately to the Supervisor.  </a:t>
            </a:r>
          </a:p>
        </p:txBody>
      </p:sp>
      <p:pic>
        <p:nvPicPr>
          <p:cNvPr id="216068" name="Picture 4">
            <a:extLst>
              <a:ext uri="{FF2B5EF4-FFF2-40B4-BE49-F238E27FC236}">
                <a16:creationId xmlns:a16="http://schemas.microsoft.com/office/drawing/2014/main" id="{20933B4C-778E-2F79-0496-F11B1FDD91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3238" y="4841875"/>
            <a:ext cx="1141412" cy="1435100"/>
          </a:xfrm>
          <a:prstGeom prst="rect">
            <a:avLst/>
          </a:prstGeom>
          <a:solidFill>
            <a:srgbClr val="FFCC00"/>
          </a:solidFill>
          <a:ln w="9525">
            <a:solidFill>
              <a:schemeClr val="tx1"/>
            </a:solidFill>
            <a:miter lim="800000"/>
            <a:headEnd/>
            <a:tailEnd/>
          </a:ln>
        </p:spPr>
      </p:pic>
      <p:pic>
        <p:nvPicPr>
          <p:cNvPr id="216069" name="Picture 5">
            <a:extLst>
              <a:ext uri="{FF2B5EF4-FFF2-40B4-BE49-F238E27FC236}">
                <a16:creationId xmlns:a16="http://schemas.microsoft.com/office/drawing/2014/main" id="{AC0837E3-0E73-DE2A-E760-6FBD499F14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5237" r="2856" b="2460"/>
          <a:stretch>
            <a:fillRect/>
          </a:stretch>
        </p:blipFill>
        <p:spPr bwMode="auto">
          <a:xfrm>
            <a:off x="1016000" y="5064125"/>
            <a:ext cx="2082800" cy="1323975"/>
          </a:xfrm>
          <a:prstGeom prst="rect">
            <a:avLst/>
          </a:prstGeom>
          <a:solidFill>
            <a:srgbClr val="FFCC00"/>
          </a:solidFill>
          <a:ln w="9525">
            <a:solidFill>
              <a:schemeClr val="tx1"/>
            </a:solidFill>
            <a:miter lim="800000"/>
            <a:headEnd/>
            <a:tailEnd/>
          </a:ln>
        </p:spPr>
      </p:pic>
      <p:sp>
        <p:nvSpPr>
          <p:cNvPr id="216070" name="Text Box 6">
            <a:extLst>
              <a:ext uri="{FF2B5EF4-FFF2-40B4-BE49-F238E27FC236}">
                <a16:creationId xmlns:a16="http://schemas.microsoft.com/office/drawing/2014/main" id="{3C6DE54B-7729-420E-D447-04B3F70DBA57}"/>
              </a:ext>
            </a:extLst>
          </p:cNvPr>
          <p:cNvSpPr txBox="1">
            <a:spLocks noChangeArrowheads="1"/>
          </p:cNvSpPr>
          <p:nvPr/>
        </p:nvSpPr>
        <p:spPr bwMode="auto">
          <a:xfrm>
            <a:off x="4198938" y="6165850"/>
            <a:ext cx="1371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FOUR-PART SLING</a:t>
            </a:r>
          </a:p>
        </p:txBody>
      </p:sp>
      <p:pic>
        <p:nvPicPr>
          <p:cNvPr id="216071" name="Picture 7">
            <a:extLst>
              <a:ext uri="{FF2B5EF4-FFF2-40B4-BE49-F238E27FC236}">
                <a16:creationId xmlns:a16="http://schemas.microsoft.com/office/drawing/2014/main" id="{1B3DFEB4-93CC-3647-5810-D1125D3AD5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0625" t="43056" r="34375" b="18056"/>
          <a:stretch>
            <a:fillRect/>
          </a:stretch>
        </p:blipFill>
        <p:spPr bwMode="auto">
          <a:xfrm>
            <a:off x="6518275" y="4678363"/>
            <a:ext cx="1466850" cy="1709737"/>
          </a:xfrm>
          <a:prstGeom prst="rect">
            <a:avLst/>
          </a:prstGeom>
          <a:solidFill>
            <a:srgbClr val="FFCC00"/>
          </a:solidFill>
          <a:ln w="9525">
            <a:solidFill>
              <a:schemeClr val="tx1"/>
            </a:solidFill>
            <a:miter lim="800000"/>
            <a:headEnd/>
            <a:tailEnd/>
          </a:ln>
        </p:spPr>
      </p:pic>
      <p:pic>
        <p:nvPicPr>
          <p:cNvPr id="216072" name="Picture 8">
            <a:extLst>
              <a:ext uri="{FF2B5EF4-FFF2-40B4-BE49-F238E27FC236}">
                <a16:creationId xmlns:a16="http://schemas.microsoft.com/office/drawing/2014/main" id="{24D0BBAD-7FB6-16F8-D4AA-7C6444F16C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3000" y="838200"/>
            <a:ext cx="1930400" cy="1206500"/>
          </a:xfrm>
          <a:prstGeom prst="rect">
            <a:avLst/>
          </a:prstGeom>
          <a:solidFill>
            <a:srgbClr val="FFCC00"/>
          </a:solidFill>
          <a:ln w="9525">
            <a:solidFill>
              <a:schemeClr val="tx1"/>
            </a:solidFill>
            <a:miter lim="800000"/>
            <a:headEnd/>
            <a:tailEnd/>
          </a:ln>
        </p:spPr>
      </p:pic>
      <p:pic>
        <p:nvPicPr>
          <p:cNvPr id="216073" name="Picture 9">
            <a:extLst>
              <a:ext uri="{FF2B5EF4-FFF2-40B4-BE49-F238E27FC236}">
                <a16:creationId xmlns:a16="http://schemas.microsoft.com/office/drawing/2014/main" id="{14A960E2-43C4-D707-0200-B9E6B42CB53F}"/>
              </a:ext>
            </a:extLst>
          </p:cNvPr>
          <p:cNvPicPr>
            <a:picLocks noChangeAspect="1" noChangeArrowheads="1"/>
          </p:cNvPicPr>
          <p:nvPr/>
        </p:nvPicPr>
        <p:blipFill>
          <a:blip r:embed="rId9">
            <a:lum bright="12000"/>
            <a:extLst>
              <a:ext uri="{28A0092B-C50C-407E-A947-70E740481C1C}">
                <a14:useLocalDpi xmlns:a14="http://schemas.microsoft.com/office/drawing/2010/main" val="0"/>
              </a:ext>
            </a:extLst>
          </a:blip>
          <a:srcRect/>
          <a:stretch>
            <a:fillRect/>
          </a:stretch>
        </p:blipFill>
        <p:spPr bwMode="auto">
          <a:xfrm>
            <a:off x="8275638" y="838200"/>
            <a:ext cx="715962" cy="1193800"/>
          </a:xfrm>
          <a:prstGeom prst="rect">
            <a:avLst/>
          </a:prstGeom>
          <a:solidFill>
            <a:srgbClr val="FFCC00"/>
          </a:solidFill>
          <a:ln w="9525">
            <a:solidFill>
              <a:schemeClr val="tx1"/>
            </a:solidFill>
            <a:miter lim="800000"/>
            <a:headEnd/>
            <a:tailEnd/>
          </a:ln>
        </p:spPr>
      </p:pic>
      <p:pic>
        <p:nvPicPr>
          <p:cNvPr id="216074" name="Picture 10">
            <a:extLst>
              <a:ext uri="{FF2B5EF4-FFF2-40B4-BE49-F238E27FC236}">
                <a16:creationId xmlns:a16="http://schemas.microsoft.com/office/drawing/2014/main" id="{7DFFB07E-93DC-5BF5-FAFE-282924BED1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9100" y="2803525"/>
            <a:ext cx="1841500" cy="1463675"/>
          </a:xfrm>
          <a:prstGeom prst="rect">
            <a:avLst/>
          </a:prstGeom>
          <a:solidFill>
            <a:srgbClr val="FFCC00"/>
          </a:solidFill>
          <a:ln w="9525">
            <a:solidFill>
              <a:schemeClr val="tx1"/>
            </a:solidFill>
            <a:miter lim="800000"/>
            <a:headEnd/>
            <a:tailEnd/>
          </a:ln>
        </p:spPr>
      </p:pic>
      <p:sp>
        <p:nvSpPr>
          <p:cNvPr id="216075" name="Text Box 11">
            <a:extLst>
              <a:ext uri="{FF2B5EF4-FFF2-40B4-BE49-F238E27FC236}">
                <a16:creationId xmlns:a16="http://schemas.microsoft.com/office/drawing/2014/main" id="{C112C332-3519-80DD-6DB7-3F262C2E9D5B}"/>
              </a:ext>
            </a:extLst>
          </p:cNvPr>
          <p:cNvSpPr txBox="1">
            <a:spLocks noChangeArrowheads="1"/>
          </p:cNvSpPr>
          <p:nvPr/>
        </p:nvSpPr>
        <p:spPr bwMode="auto">
          <a:xfrm>
            <a:off x="6769100" y="4271963"/>
            <a:ext cx="18415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FUEL AND BULK MANIFOLD</a:t>
            </a:r>
          </a:p>
        </p:txBody>
      </p:sp>
      <p:sp>
        <p:nvSpPr>
          <p:cNvPr id="216076" name="Text Box 12">
            <a:extLst>
              <a:ext uri="{FF2B5EF4-FFF2-40B4-BE49-F238E27FC236}">
                <a16:creationId xmlns:a16="http://schemas.microsoft.com/office/drawing/2014/main" id="{414FF95E-5F8A-8B8D-F6B8-C91831CE7E5E}"/>
              </a:ext>
            </a:extLst>
          </p:cNvPr>
          <p:cNvSpPr txBox="1">
            <a:spLocks noChangeArrowheads="1"/>
          </p:cNvSpPr>
          <p:nvPr/>
        </p:nvSpPr>
        <p:spPr bwMode="auto">
          <a:xfrm>
            <a:off x="6324600" y="2119313"/>
            <a:ext cx="2590800" cy="59055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b="1"/>
              <a:t>CHEMICAL PALLETS HAVE TO BE STACKED PROPERLY WITH NO MORE THAN TWO PALLETS BEING STACKED TOGETHER.  KEEP GOOD COMMUNICATIONS IN PLACE.</a:t>
            </a:r>
          </a:p>
        </p:txBody>
      </p:sp>
      <p:sp>
        <p:nvSpPr>
          <p:cNvPr id="216077" name="Line 13">
            <a:extLst>
              <a:ext uri="{FF2B5EF4-FFF2-40B4-BE49-F238E27FC236}">
                <a16:creationId xmlns:a16="http://schemas.microsoft.com/office/drawing/2014/main" id="{7825638F-A548-37AC-9E4A-57390D893C50}"/>
              </a:ext>
            </a:extLst>
          </p:cNvPr>
          <p:cNvSpPr>
            <a:spLocks noChangeShapeType="1"/>
          </p:cNvSpPr>
          <p:nvPr/>
        </p:nvSpPr>
        <p:spPr bwMode="auto">
          <a:xfrm>
            <a:off x="4419600" y="1981200"/>
            <a:ext cx="1219200" cy="3810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16078" name="AutoShape 14">
            <a:extLst>
              <a:ext uri="{FF2B5EF4-FFF2-40B4-BE49-F238E27FC236}">
                <a16:creationId xmlns:a16="http://schemas.microsoft.com/office/drawing/2014/main" id="{C2DF458C-FFF3-3CBA-933F-E6EEDF399285}"/>
              </a:ext>
            </a:extLst>
          </p:cNvPr>
          <p:cNvSpPr>
            <a:spLocks noChangeArrowheads="1"/>
          </p:cNvSpPr>
          <p:nvPr/>
        </p:nvSpPr>
        <p:spPr bwMode="auto">
          <a:xfrm flipH="1">
            <a:off x="3340100" y="5537200"/>
            <a:ext cx="609600" cy="304800"/>
          </a:xfrm>
          <a:prstGeom prst="rightArrow">
            <a:avLst>
              <a:gd name="adj1" fmla="val 50000"/>
              <a:gd name="adj2" fmla="val 5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16079" name="AutoShape 15">
            <a:extLst>
              <a:ext uri="{FF2B5EF4-FFF2-40B4-BE49-F238E27FC236}">
                <a16:creationId xmlns:a16="http://schemas.microsoft.com/office/drawing/2014/main" id="{D80C9798-65F2-D3C3-70AC-79C9BF0D8260}"/>
              </a:ext>
            </a:extLst>
          </p:cNvPr>
          <p:cNvSpPr>
            <a:spLocks noChangeArrowheads="1"/>
          </p:cNvSpPr>
          <p:nvPr/>
        </p:nvSpPr>
        <p:spPr bwMode="auto">
          <a:xfrm>
            <a:off x="5734050" y="5537200"/>
            <a:ext cx="609600" cy="304800"/>
          </a:xfrm>
          <a:prstGeom prst="rightArrow">
            <a:avLst>
              <a:gd name="adj1" fmla="val 50000"/>
              <a:gd name="adj2" fmla="val 5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16080" name="Rectangle 16">
            <a:extLst>
              <a:ext uri="{FF2B5EF4-FFF2-40B4-BE49-F238E27FC236}">
                <a16:creationId xmlns:a16="http://schemas.microsoft.com/office/drawing/2014/main" id="{CEECCD6D-32F7-E10B-B079-D57338A61053}"/>
              </a:ext>
            </a:extLst>
          </p:cNvPr>
          <p:cNvSpPr>
            <a:spLocks noGrp="1" noChangeArrowheads="1"/>
          </p:cNvSpPr>
          <p:nvPr>
            <p:ph type="title"/>
          </p:nvPr>
        </p:nvSpPr>
        <p:spPr bwMode="auto">
          <a:xfrm>
            <a:off x="0" y="109538"/>
            <a:ext cx="9144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SUPPLY BOATS</a:t>
            </a: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3BE5867D-342D-06BA-2B6B-94DAF365D4C5}"/>
              </a:ext>
            </a:extLst>
          </p:cNvPr>
          <p:cNvSpPr>
            <a:spLocks noGrp="1" noChangeArrowheads="1"/>
          </p:cNvSpPr>
          <p:nvPr>
            <p:ph type="body" sz="half" idx="1"/>
          </p:nvPr>
        </p:nvSpPr>
        <p:spPr bwMode="auto">
          <a:xfrm>
            <a:off x="4506913" y="4975225"/>
            <a:ext cx="4421187" cy="1016000"/>
          </a:xfrm>
          <a:noFill/>
          <a:ln algn="ctr">
            <a:solidFill>
              <a:schemeClr val="tx1"/>
            </a:solidFill>
            <a:miter lim="800000"/>
            <a:headEnd/>
            <a:tailEnd/>
          </a:ln>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000" b="1"/>
              <a:t>These photos show the Crane Operator and his Roustabouts moving drillpipe from the deck to the supply boat to be taken back to the shorebase.  As you can see, the boom of the crane is over the load.  The crew is using a choker sling for lifting several joints of drillpipe. The Roustabouts on the deck hook up the pipe to the crane.  Other Roustabouts are on the boat offloading the joints of pipe.</a:t>
            </a:r>
          </a:p>
        </p:txBody>
      </p:sp>
      <p:pic>
        <p:nvPicPr>
          <p:cNvPr id="218115" name="Picture 3">
            <a:extLst>
              <a:ext uri="{FF2B5EF4-FFF2-40B4-BE49-F238E27FC236}">
                <a16:creationId xmlns:a16="http://schemas.microsoft.com/office/drawing/2014/main" id="{C7D32D7F-9313-2384-DEF9-3CC74793E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837" b="12000"/>
          <a:stretch>
            <a:fillRect/>
          </a:stretch>
        </p:blipFill>
        <p:spPr bwMode="auto">
          <a:xfrm>
            <a:off x="4602163" y="3152775"/>
            <a:ext cx="2603500" cy="1566863"/>
          </a:xfrm>
          <a:prstGeom prst="rect">
            <a:avLst/>
          </a:prstGeom>
          <a:solidFill>
            <a:srgbClr val="FFCC00"/>
          </a:solidFill>
          <a:ln w="9525">
            <a:solidFill>
              <a:schemeClr val="tx1"/>
            </a:solidFill>
            <a:miter lim="800000"/>
            <a:headEnd/>
            <a:tailEnd/>
          </a:ln>
        </p:spPr>
      </p:pic>
      <p:pic>
        <p:nvPicPr>
          <p:cNvPr id="218116" name="Picture 4">
            <a:extLst>
              <a:ext uri="{FF2B5EF4-FFF2-40B4-BE49-F238E27FC236}">
                <a16:creationId xmlns:a16="http://schemas.microsoft.com/office/drawing/2014/main" id="{35FCA92E-61AF-C081-A625-B2173EB8C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450" y="914400"/>
            <a:ext cx="2427288" cy="1752600"/>
          </a:xfrm>
          <a:prstGeom prst="rect">
            <a:avLst/>
          </a:prstGeom>
          <a:solidFill>
            <a:srgbClr val="FFCC00"/>
          </a:solidFill>
          <a:ln w="9525">
            <a:solidFill>
              <a:schemeClr val="tx1"/>
            </a:solidFill>
            <a:miter lim="800000"/>
            <a:headEnd/>
            <a:tailEnd/>
          </a:ln>
        </p:spPr>
      </p:pic>
      <p:sp>
        <p:nvSpPr>
          <p:cNvPr id="218117" name="Rectangle 5">
            <a:extLst>
              <a:ext uri="{FF2B5EF4-FFF2-40B4-BE49-F238E27FC236}">
                <a16:creationId xmlns:a16="http://schemas.microsoft.com/office/drawing/2014/main" id="{C2BDBF50-3EC8-F7EA-26CC-24E5A51664C3}"/>
              </a:ext>
            </a:extLst>
          </p:cNvPr>
          <p:cNvSpPr>
            <a:spLocks noChangeArrowheads="1"/>
          </p:cNvSpPr>
          <p:nvPr/>
        </p:nvSpPr>
        <p:spPr bwMode="auto">
          <a:xfrm>
            <a:off x="304800" y="762000"/>
            <a:ext cx="4038600" cy="2168525"/>
          </a:xfrm>
          <a:prstGeom prst="rect">
            <a:avLst/>
          </a:prstGeom>
          <a:solidFill>
            <a:srgbClr val="FFFF00">
              <a:alpha val="47058"/>
            </a:srgb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395288" indent="-280988">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This photo shows the Roustabouts back-loading and moving a load of drillpipe from the deck and transporting to the boat.</a:t>
            </a:r>
          </a:p>
          <a:p>
            <a:pPr eaLnBrk="1" hangingPunct="1">
              <a:spcBef>
                <a:spcPct val="50000"/>
              </a:spcBef>
            </a:pPr>
            <a:r>
              <a:rPr lang="en-US" altLang="en-US" sz="1000" b="1"/>
              <a:t>Notice the taglines are being used to handle the load.</a:t>
            </a:r>
          </a:p>
          <a:p>
            <a:pPr eaLnBrk="1" hangingPunct="1">
              <a:spcBef>
                <a:spcPct val="50000"/>
              </a:spcBef>
            </a:pPr>
            <a:r>
              <a:rPr lang="en-US" altLang="en-US" sz="1000" b="1"/>
              <a:t>Remember to:</a:t>
            </a:r>
          </a:p>
          <a:p>
            <a:pPr lvl="1" eaLnBrk="1" hangingPunct="1">
              <a:spcBef>
                <a:spcPct val="50000"/>
              </a:spcBef>
              <a:buFontTx/>
              <a:buAutoNum type="arabicPeriod"/>
            </a:pPr>
            <a:r>
              <a:rPr lang="en-US" altLang="en-US" sz="1000" b="1"/>
              <a:t>Stand clear of loads when landing them on the deck.</a:t>
            </a:r>
          </a:p>
          <a:p>
            <a:pPr lvl="1" eaLnBrk="1" hangingPunct="1">
              <a:buFontTx/>
              <a:buAutoNum type="arabicPeriod"/>
            </a:pPr>
            <a:r>
              <a:rPr lang="en-US" altLang="en-US" sz="1000" b="1"/>
              <a:t>Be aware of your position on the deck at all times.</a:t>
            </a:r>
          </a:p>
          <a:p>
            <a:pPr lvl="1" eaLnBrk="1" hangingPunct="1">
              <a:buFontTx/>
              <a:buAutoNum type="arabicPeriod"/>
            </a:pPr>
            <a:r>
              <a:rPr lang="en-US" altLang="en-US" sz="1000" b="1"/>
              <a:t>Keep visual contact with the load and crane whenever possible.</a:t>
            </a:r>
          </a:p>
          <a:p>
            <a:pPr lvl="1" eaLnBrk="1" hangingPunct="1">
              <a:buFontTx/>
              <a:buAutoNum type="arabicPeriod"/>
            </a:pPr>
            <a:r>
              <a:rPr lang="en-US" altLang="en-US" sz="1000" b="1"/>
              <a:t>Keep hands clear while the load is being lifted.</a:t>
            </a:r>
          </a:p>
          <a:p>
            <a:pPr lvl="1" eaLnBrk="1" hangingPunct="1">
              <a:buFontTx/>
              <a:buAutoNum type="arabicPeriod"/>
            </a:pPr>
            <a:r>
              <a:rPr lang="en-US" altLang="en-US" sz="1000" b="1"/>
              <a:t>Do not stand or walk under a load.</a:t>
            </a:r>
          </a:p>
          <a:p>
            <a:pPr lvl="1" eaLnBrk="1" hangingPunct="1">
              <a:buFontTx/>
              <a:buAutoNum type="arabicPeriod"/>
            </a:pPr>
            <a:r>
              <a:rPr lang="en-US" altLang="en-US" sz="1000" b="1"/>
              <a:t>Always watch out for pinch points that your hands and fingers could get caught in when rigging loads.</a:t>
            </a:r>
          </a:p>
        </p:txBody>
      </p:sp>
      <p:pic>
        <p:nvPicPr>
          <p:cNvPr id="218118" name="Picture 6">
            <a:extLst>
              <a:ext uri="{FF2B5EF4-FFF2-40B4-BE49-F238E27FC236}">
                <a16:creationId xmlns:a16="http://schemas.microsoft.com/office/drawing/2014/main" id="{A68E85FE-FCFC-8D7B-4516-4AE083A0B9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5663" y="914400"/>
            <a:ext cx="1614487" cy="1752600"/>
          </a:xfrm>
          <a:prstGeom prst="rect">
            <a:avLst/>
          </a:prstGeom>
          <a:solidFill>
            <a:srgbClr val="FFCC00"/>
          </a:solidFill>
          <a:ln w="9525">
            <a:solidFill>
              <a:schemeClr val="tx1"/>
            </a:solidFill>
            <a:miter lim="800000"/>
            <a:headEnd/>
            <a:tailEnd/>
          </a:ln>
        </p:spPr>
      </p:pic>
      <p:pic>
        <p:nvPicPr>
          <p:cNvPr id="218119" name="Picture 7">
            <a:extLst>
              <a:ext uri="{FF2B5EF4-FFF2-40B4-BE49-F238E27FC236}">
                <a16:creationId xmlns:a16="http://schemas.microsoft.com/office/drawing/2014/main" id="{38FED919-288B-276F-4C11-CC707B7D6AF1}"/>
              </a:ext>
            </a:extLst>
          </p:cNvPr>
          <p:cNvPicPr>
            <a:picLocks noChangeAspect="1" noChangeArrowheads="1"/>
          </p:cNvPicPr>
          <p:nvPr/>
        </p:nvPicPr>
        <p:blipFill>
          <a:blip r:embed="rId6">
            <a:lum bright="10000"/>
            <a:extLst>
              <a:ext uri="{28A0092B-C50C-407E-A947-70E740481C1C}">
                <a14:useLocalDpi xmlns:a14="http://schemas.microsoft.com/office/drawing/2010/main" val="0"/>
              </a:ext>
            </a:extLst>
          </a:blip>
          <a:srcRect/>
          <a:stretch>
            <a:fillRect/>
          </a:stretch>
        </p:blipFill>
        <p:spPr bwMode="auto">
          <a:xfrm>
            <a:off x="7480300" y="3152775"/>
            <a:ext cx="1339850" cy="1566863"/>
          </a:xfrm>
          <a:prstGeom prst="rect">
            <a:avLst/>
          </a:prstGeom>
          <a:solidFill>
            <a:srgbClr val="FFCC00"/>
          </a:solidFill>
          <a:ln w="9525">
            <a:solidFill>
              <a:schemeClr val="tx1"/>
            </a:solidFill>
            <a:miter lim="800000"/>
            <a:headEnd/>
            <a:tailEnd/>
          </a:ln>
        </p:spPr>
      </p:pic>
      <p:sp>
        <p:nvSpPr>
          <p:cNvPr id="218120" name="Text Box 8">
            <a:extLst>
              <a:ext uri="{FF2B5EF4-FFF2-40B4-BE49-F238E27FC236}">
                <a16:creationId xmlns:a16="http://schemas.microsoft.com/office/drawing/2014/main" id="{21170FE5-D5D6-527D-D1F4-9AC0DDF20159}"/>
              </a:ext>
            </a:extLst>
          </p:cNvPr>
          <p:cNvSpPr txBox="1">
            <a:spLocks noChangeArrowheads="1"/>
          </p:cNvSpPr>
          <p:nvPr/>
        </p:nvSpPr>
        <p:spPr bwMode="auto">
          <a:xfrm>
            <a:off x="304800" y="6096000"/>
            <a:ext cx="40513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b="1"/>
              <a:t>TUBULARS ARE ALWAYS DOUBLE WRAPPED TO PREVENT THE SLINGS FROM SLIDING, WHICH COULD DROP THE LOAD.</a:t>
            </a:r>
          </a:p>
        </p:txBody>
      </p:sp>
      <p:sp>
        <p:nvSpPr>
          <p:cNvPr id="218121" name="Rectangle 9">
            <a:extLst>
              <a:ext uri="{FF2B5EF4-FFF2-40B4-BE49-F238E27FC236}">
                <a16:creationId xmlns:a16="http://schemas.microsoft.com/office/drawing/2014/main" id="{05E0EF30-62FE-3E46-BE6A-0DE8698F906B}"/>
              </a:ext>
            </a:extLst>
          </p:cNvPr>
          <p:cNvSpPr>
            <a:spLocks noGrp="1" noChangeArrowheads="1"/>
          </p:cNvSpPr>
          <p:nvPr>
            <p:ph type="title"/>
          </p:nvPr>
        </p:nvSpPr>
        <p:spPr bwMode="auto">
          <a:xfrm>
            <a:off x="0" y="109538"/>
            <a:ext cx="9144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SUPPLY BOATS</a:t>
            </a:r>
          </a:p>
        </p:txBody>
      </p:sp>
      <p:pic>
        <p:nvPicPr>
          <p:cNvPr id="218122" name="Picture 10">
            <a:extLst>
              <a:ext uri="{FF2B5EF4-FFF2-40B4-BE49-F238E27FC236}">
                <a16:creationId xmlns:a16="http://schemas.microsoft.com/office/drawing/2014/main" id="{A233F60C-317A-A1AD-1BC1-7878C9988D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613" y="3048000"/>
            <a:ext cx="4013200" cy="3009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0D0CD3-D7CD-905E-E725-61C34C0996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a:extLst>
              <a:ext uri="{FF2B5EF4-FFF2-40B4-BE49-F238E27FC236}">
                <a16:creationId xmlns:a16="http://schemas.microsoft.com/office/drawing/2014/main" id="{37FAD352-331B-B3D2-D8F6-794B9B94050A}"/>
              </a:ext>
            </a:extLst>
          </p:cNvPr>
          <p:cNvPicPr>
            <a:picLocks noGrp="1" noChangeAspect="1" noChangeArrowheads="1"/>
          </p:cNvPicPr>
          <p:nvPr>
            <p:ph type="clipArt" sz="half" idx="2"/>
          </p:nvPr>
        </p:nvPicPr>
        <p:blipFill>
          <a:blip r:embed="rId3">
            <a:lum bright="6000"/>
            <a:extLst>
              <a:ext uri="{28A0092B-C50C-407E-A947-70E740481C1C}">
                <a14:useLocalDpi xmlns:a14="http://schemas.microsoft.com/office/drawing/2010/main" val="0"/>
              </a:ext>
            </a:extLst>
          </a:blip>
          <a:srcRect/>
          <a:stretch>
            <a:fillRect/>
          </a:stretch>
        </p:blipFill>
        <p:spPr bwMode="auto">
          <a:xfrm>
            <a:off x="4229100" y="914400"/>
            <a:ext cx="3086100" cy="2411413"/>
          </a:xfrm>
          <a:solidFill>
            <a:srgbClr val="FFCC00"/>
          </a:solidFill>
          <a:ln>
            <a:solidFill>
              <a:schemeClr val="tx1"/>
            </a:solidFill>
            <a:miter lim="800000"/>
            <a:headEnd/>
            <a:tailEnd/>
          </a:ln>
        </p:spPr>
      </p:pic>
      <p:sp>
        <p:nvSpPr>
          <p:cNvPr id="220163" name="Rectangle 3">
            <a:extLst>
              <a:ext uri="{FF2B5EF4-FFF2-40B4-BE49-F238E27FC236}">
                <a16:creationId xmlns:a16="http://schemas.microsoft.com/office/drawing/2014/main" id="{23263AE4-9CF5-CA3B-BF68-B17B51F84E6B}"/>
              </a:ext>
            </a:extLst>
          </p:cNvPr>
          <p:cNvSpPr>
            <a:spLocks noChangeArrowheads="1"/>
          </p:cNvSpPr>
          <p:nvPr/>
        </p:nvSpPr>
        <p:spPr bwMode="auto">
          <a:xfrm>
            <a:off x="241300" y="876300"/>
            <a:ext cx="3810000" cy="23780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The Roustabouts shown in this photo are securing a load of drillpipe. After the two Roustabouts place the choker slings with two wraps around several joints of drillpipe, the Crane Operator lifts the load.</a:t>
            </a:r>
          </a:p>
          <a:p>
            <a:pPr eaLnBrk="1" hangingPunct="1">
              <a:spcBef>
                <a:spcPct val="50000"/>
              </a:spcBef>
            </a:pPr>
            <a:r>
              <a:rPr lang="en-US" altLang="en-US" sz="1000" b="1"/>
              <a:t>Once the load is lifted, the Roustabouts guide and stabilize the load with the taglines.  Always make sure you stay in communication with the Crane Operator and never stand under a load. </a:t>
            </a:r>
          </a:p>
          <a:p>
            <a:pPr eaLnBrk="1" hangingPunct="1">
              <a:spcBef>
                <a:spcPct val="50000"/>
              </a:spcBef>
            </a:pPr>
            <a:r>
              <a:rPr lang="en-US" altLang="en-US" sz="1000" b="1"/>
              <a:t>Notice in the photo to the right that the Roustabouts are using wood sections or stripping between the rows of drillpipe.  This is done to make loading and unloading the pipe easier and safer.  Also, notice that four joints of pipe are being lowered to the boat and that the Roustabouts are guiding the load to the deck with the taglines.</a:t>
            </a:r>
          </a:p>
        </p:txBody>
      </p:sp>
      <p:pic>
        <p:nvPicPr>
          <p:cNvPr id="220164" name="Picture 4">
            <a:extLst>
              <a:ext uri="{FF2B5EF4-FFF2-40B4-BE49-F238E27FC236}">
                <a16:creationId xmlns:a16="http://schemas.microsoft.com/office/drawing/2014/main" id="{227B88DC-AAF3-CCCC-71DA-EEBBA9ACE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8225" y="966788"/>
            <a:ext cx="1276350" cy="1876425"/>
          </a:xfrm>
          <a:prstGeom prst="rect">
            <a:avLst/>
          </a:prstGeom>
          <a:solidFill>
            <a:srgbClr val="FFCC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0165" name="Line 5">
            <a:extLst>
              <a:ext uri="{FF2B5EF4-FFF2-40B4-BE49-F238E27FC236}">
                <a16:creationId xmlns:a16="http://schemas.microsoft.com/office/drawing/2014/main" id="{D61D5915-FACF-1342-9665-E6BDCA1C56A1}"/>
              </a:ext>
            </a:extLst>
          </p:cNvPr>
          <p:cNvSpPr>
            <a:spLocks noChangeShapeType="1"/>
          </p:cNvSpPr>
          <p:nvPr/>
        </p:nvSpPr>
        <p:spPr bwMode="auto">
          <a:xfrm flipH="1" flipV="1">
            <a:off x="6134100" y="1130300"/>
            <a:ext cx="1562100" cy="3175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20166" name="Text Box 6">
            <a:extLst>
              <a:ext uri="{FF2B5EF4-FFF2-40B4-BE49-F238E27FC236}">
                <a16:creationId xmlns:a16="http://schemas.microsoft.com/office/drawing/2014/main" id="{EC6ED1E7-B95A-4B4E-16E4-73ABDE2CDA64}"/>
              </a:ext>
            </a:extLst>
          </p:cNvPr>
          <p:cNvSpPr txBox="1">
            <a:spLocks noChangeArrowheads="1"/>
          </p:cNvSpPr>
          <p:nvPr/>
        </p:nvSpPr>
        <p:spPr bwMode="auto">
          <a:xfrm>
            <a:off x="4229100" y="3338513"/>
            <a:ext cx="30861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USING THE SPREADER BAR</a:t>
            </a:r>
          </a:p>
        </p:txBody>
      </p:sp>
      <p:graphicFrame>
        <p:nvGraphicFramePr>
          <p:cNvPr id="220167" name="Object 7">
            <a:extLst>
              <a:ext uri="{FF2B5EF4-FFF2-40B4-BE49-F238E27FC236}">
                <a16:creationId xmlns:a16="http://schemas.microsoft.com/office/drawing/2014/main" id="{74F88DC9-241D-3A9C-9571-1A0CC51CE585}"/>
              </a:ext>
            </a:extLst>
          </p:cNvPr>
          <p:cNvGraphicFramePr>
            <a:graphicFrameLocks noChangeAspect="1"/>
          </p:cNvGraphicFramePr>
          <p:nvPr/>
        </p:nvGraphicFramePr>
        <p:xfrm>
          <a:off x="4089400" y="4000500"/>
          <a:ext cx="1327150" cy="1752600"/>
        </p:xfrm>
        <a:graphic>
          <a:graphicData uri="http://schemas.openxmlformats.org/presentationml/2006/ole">
            <mc:AlternateContent xmlns:mc="http://schemas.openxmlformats.org/markup-compatibility/2006">
              <mc:Choice xmlns:v="urn:schemas-microsoft-com:vml" Requires="v">
                <p:oleObj name="CorelPhotoPaint.Image.8" r:id="rId5" imgW="14361905" imgH="18146032" progId="CorelPhotoPaint.Image.8">
                  <p:embed/>
                </p:oleObj>
              </mc:Choice>
              <mc:Fallback>
                <p:oleObj name="CorelPhotoPaint.Image.8" r:id="rId5" imgW="14361905" imgH="18146032" progId="CorelPhotoPaint.Image.8">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l="8818" b="4651"/>
                      <a:stretch>
                        <a:fillRect/>
                      </a:stretch>
                    </p:blipFill>
                    <p:spPr bwMode="auto">
                      <a:xfrm>
                        <a:off x="4089400" y="4000500"/>
                        <a:ext cx="1327150" cy="17526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0168" name="Text Box 8">
            <a:extLst>
              <a:ext uri="{FF2B5EF4-FFF2-40B4-BE49-F238E27FC236}">
                <a16:creationId xmlns:a16="http://schemas.microsoft.com/office/drawing/2014/main" id="{B06C1ED7-2BC3-5398-1D95-64E991D1C6E9}"/>
              </a:ext>
            </a:extLst>
          </p:cNvPr>
          <p:cNvSpPr txBox="1">
            <a:spLocks noChangeArrowheads="1"/>
          </p:cNvSpPr>
          <p:nvPr/>
        </p:nvSpPr>
        <p:spPr bwMode="auto">
          <a:xfrm>
            <a:off x="4038600" y="5868988"/>
            <a:ext cx="17526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DOUBLE CHOKER HITCH</a:t>
            </a:r>
          </a:p>
        </p:txBody>
      </p:sp>
      <p:pic>
        <p:nvPicPr>
          <p:cNvPr id="220169" name="Picture 9">
            <a:extLst>
              <a:ext uri="{FF2B5EF4-FFF2-40B4-BE49-F238E27FC236}">
                <a16:creationId xmlns:a16="http://schemas.microsoft.com/office/drawing/2014/main" id="{A7D085F7-69D5-D72F-7A55-4AC3B9B58F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46387" r="67490" b="20589"/>
          <a:stretch>
            <a:fillRect/>
          </a:stretch>
        </p:blipFill>
        <p:spPr bwMode="auto">
          <a:xfrm>
            <a:off x="5895975" y="4267200"/>
            <a:ext cx="1800225" cy="1828800"/>
          </a:xfrm>
          <a:prstGeom prst="rect">
            <a:avLst/>
          </a:prstGeom>
          <a:solidFill>
            <a:srgbClr val="FFCC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0170" name="AutoShape 10">
            <a:extLst>
              <a:ext uri="{FF2B5EF4-FFF2-40B4-BE49-F238E27FC236}">
                <a16:creationId xmlns:a16="http://schemas.microsoft.com/office/drawing/2014/main" id="{CD065139-466D-3B66-935B-3234A13BE2B0}"/>
              </a:ext>
            </a:extLst>
          </p:cNvPr>
          <p:cNvSpPr>
            <a:spLocks noChangeArrowheads="1"/>
          </p:cNvSpPr>
          <p:nvPr/>
        </p:nvSpPr>
        <p:spPr bwMode="auto">
          <a:xfrm flipH="1">
            <a:off x="5410200" y="4572000"/>
            <a:ext cx="762000" cy="327025"/>
          </a:xfrm>
          <a:prstGeom prst="leftArrow">
            <a:avLst>
              <a:gd name="adj1" fmla="val 50000"/>
              <a:gd name="adj2" fmla="val 58252"/>
            </a:avLst>
          </a:prstGeom>
          <a:solidFill>
            <a:srgbClr val="FFCC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b="1">
              <a:solidFill>
                <a:schemeClr val="bg1"/>
              </a:solidFill>
            </a:endParaRPr>
          </a:p>
        </p:txBody>
      </p:sp>
      <p:sp>
        <p:nvSpPr>
          <p:cNvPr id="220171" name="Text Box 11">
            <a:extLst>
              <a:ext uri="{FF2B5EF4-FFF2-40B4-BE49-F238E27FC236}">
                <a16:creationId xmlns:a16="http://schemas.microsoft.com/office/drawing/2014/main" id="{23AAFA50-6B35-4836-7E68-849C0480542A}"/>
              </a:ext>
            </a:extLst>
          </p:cNvPr>
          <p:cNvSpPr txBox="1">
            <a:spLocks noChangeArrowheads="1"/>
          </p:cNvSpPr>
          <p:nvPr/>
        </p:nvSpPr>
        <p:spPr bwMode="auto">
          <a:xfrm>
            <a:off x="7569200" y="2227263"/>
            <a:ext cx="9144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SPREADER BAR</a:t>
            </a:r>
          </a:p>
        </p:txBody>
      </p:sp>
      <p:sp>
        <p:nvSpPr>
          <p:cNvPr id="220172" name="Line 12">
            <a:extLst>
              <a:ext uri="{FF2B5EF4-FFF2-40B4-BE49-F238E27FC236}">
                <a16:creationId xmlns:a16="http://schemas.microsoft.com/office/drawing/2014/main" id="{0761D6A7-C738-76C3-FBC6-0D5E418ECB7F}"/>
              </a:ext>
            </a:extLst>
          </p:cNvPr>
          <p:cNvSpPr>
            <a:spLocks noChangeShapeType="1"/>
          </p:cNvSpPr>
          <p:nvPr/>
        </p:nvSpPr>
        <p:spPr bwMode="auto">
          <a:xfrm flipV="1">
            <a:off x="8026400" y="2057400"/>
            <a:ext cx="0" cy="1524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20173" name="Text Box 13">
            <a:extLst>
              <a:ext uri="{FF2B5EF4-FFF2-40B4-BE49-F238E27FC236}">
                <a16:creationId xmlns:a16="http://schemas.microsoft.com/office/drawing/2014/main" id="{BA60506F-F69E-F01D-6D7E-8836D1C21E5D}"/>
              </a:ext>
            </a:extLst>
          </p:cNvPr>
          <p:cNvSpPr txBox="1">
            <a:spLocks noChangeArrowheads="1"/>
          </p:cNvSpPr>
          <p:nvPr/>
        </p:nvSpPr>
        <p:spPr bwMode="auto">
          <a:xfrm>
            <a:off x="8153400" y="1050925"/>
            <a:ext cx="6096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BRIDLE HITCH</a:t>
            </a:r>
          </a:p>
        </p:txBody>
      </p:sp>
      <p:sp>
        <p:nvSpPr>
          <p:cNvPr id="220174" name="Line 14">
            <a:extLst>
              <a:ext uri="{FF2B5EF4-FFF2-40B4-BE49-F238E27FC236}">
                <a16:creationId xmlns:a16="http://schemas.microsoft.com/office/drawing/2014/main" id="{34B51F3F-2DDF-E613-5A1F-9364BA6D896F}"/>
              </a:ext>
            </a:extLst>
          </p:cNvPr>
          <p:cNvSpPr>
            <a:spLocks noChangeShapeType="1"/>
          </p:cNvSpPr>
          <p:nvPr/>
        </p:nvSpPr>
        <p:spPr bwMode="auto">
          <a:xfrm flipH="1">
            <a:off x="8305800" y="1403350"/>
            <a:ext cx="177800" cy="19685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20175" name="Text Box 15">
            <a:extLst>
              <a:ext uri="{FF2B5EF4-FFF2-40B4-BE49-F238E27FC236}">
                <a16:creationId xmlns:a16="http://schemas.microsoft.com/office/drawing/2014/main" id="{2426B459-7E05-0413-DCDE-D5E96FAA6ADF}"/>
              </a:ext>
            </a:extLst>
          </p:cNvPr>
          <p:cNvSpPr txBox="1">
            <a:spLocks noChangeArrowheads="1"/>
          </p:cNvSpPr>
          <p:nvPr/>
        </p:nvSpPr>
        <p:spPr bwMode="auto">
          <a:xfrm>
            <a:off x="7740650" y="2565400"/>
            <a:ext cx="5715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SLINGS</a:t>
            </a:r>
          </a:p>
        </p:txBody>
      </p:sp>
      <p:sp>
        <p:nvSpPr>
          <p:cNvPr id="220176" name="Line 16">
            <a:extLst>
              <a:ext uri="{FF2B5EF4-FFF2-40B4-BE49-F238E27FC236}">
                <a16:creationId xmlns:a16="http://schemas.microsoft.com/office/drawing/2014/main" id="{D7DFB6C1-644D-8BEE-26FA-098A1346F6F0}"/>
              </a:ext>
            </a:extLst>
          </p:cNvPr>
          <p:cNvSpPr>
            <a:spLocks noChangeShapeType="1"/>
          </p:cNvSpPr>
          <p:nvPr/>
        </p:nvSpPr>
        <p:spPr bwMode="auto">
          <a:xfrm>
            <a:off x="8280400" y="2671763"/>
            <a:ext cx="228600"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20177" name="Line 17">
            <a:extLst>
              <a:ext uri="{FF2B5EF4-FFF2-40B4-BE49-F238E27FC236}">
                <a16:creationId xmlns:a16="http://schemas.microsoft.com/office/drawing/2014/main" id="{47230438-33B4-6380-E918-E1D07CCC1B37}"/>
              </a:ext>
            </a:extLst>
          </p:cNvPr>
          <p:cNvSpPr>
            <a:spLocks noChangeShapeType="1"/>
          </p:cNvSpPr>
          <p:nvPr/>
        </p:nvSpPr>
        <p:spPr bwMode="auto">
          <a:xfrm flipH="1">
            <a:off x="7531100" y="2671763"/>
            <a:ext cx="228600"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20178" name="Text Box 18">
            <a:extLst>
              <a:ext uri="{FF2B5EF4-FFF2-40B4-BE49-F238E27FC236}">
                <a16:creationId xmlns:a16="http://schemas.microsoft.com/office/drawing/2014/main" id="{F72E0B84-F879-B434-D3F9-985E9C3FF16B}"/>
              </a:ext>
            </a:extLst>
          </p:cNvPr>
          <p:cNvSpPr txBox="1">
            <a:spLocks noChangeArrowheads="1"/>
          </p:cNvSpPr>
          <p:nvPr/>
        </p:nvSpPr>
        <p:spPr bwMode="auto">
          <a:xfrm>
            <a:off x="7445375" y="3111500"/>
            <a:ext cx="12192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WOOD STRIPPING</a:t>
            </a:r>
          </a:p>
        </p:txBody>
      </p:sp>
      <p:sp>
        <p:nvSpPr>
          <p:cNvPr id="220179" name="Line 19">
            <a:extLst>
              <a:ext uri="{FF2B5EF4-FFF2-40B4-BE49-F238E27FC236}">
                <a16:creationId xmlns:a16="http://schemas.microsoft.com/office/drawing/2014/main" id="{2EFE27CD-94A2-6AE0-FB7C-763DC449AC36}"/>
              </a:ext>
            </a:extLst>
          </p:cNvPr>
          <p:cNvSpPr>
            <a:spLocks noChangeShapeType="1"/>
          </p:cNvSpPr>
          <p:nvPr/>
        </p:nvSpPr>
        <p:spPr bwMode="auto">
          <a:xfrm flipH="1" flipV="1">
            <a:off x="6096000" y="2843213"/>
            <a:ext cx="1371600" cy="280987"/>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20180" name="Text Box 20">
            <a:extLst>
              <a:ext uri="{FF2B5EF4-FFF2-40B4-BE49-F238E27FC236}">
                <a16:creationId xmlns:a16="http://schemas.microsoft.com/office/drawing/2014/main" id="{3DEC671C-8E9E-C8FA-35C9-EEF527DB3594}"/>
              </a:ext>
            </a:extLst>
          </p:cNvPr>
          <p:cNvSpPr txBox="1">
            <a:spLocks noChangeArrowheads="1"/>
          </p:cNvSpPr>
          <p:nvPr/>
        </p:nvSpPr>
        <p:spPr bwMode="auto">
          <a:xfrm>
            <a:off x="7772400" y="4267200"/>
            <a:ext cx="990600" cy="46831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TUBULARS ARE DOUBLE WRAPPED.</a:t>
            </a:r>
          </a:p>
        </p:txBody>
      </p:sp>
      <p:sp>
        <p:nvSpPr>
          <p:cNvPr id="220181" name="Line 21">
            <a:extLst>
              <a:ext uri="{FF2B5EF4-FFF2-40B4-BE49-F238E27FC236}">
                <a16:creationId xmlns:a16="http://schemas.microsoft.com/office/drawing/2014/main" id="{0AF3411A-8C5F-280D-66A4-1E6908D3393F}"/>
              </a:ext>
            </a:extLst>
          </p:cNvPr>
          <p:cNvSpPr>
            <a:spLocks noChangeShapeType="1"/>
          </p:cNvSpPr>
          <p:nvPr/>
        </p:nvSpPr>
        <p:spPr bwMode="auto">
          <a:xfrm flipH="1">
            <a:off x="7391400" y="4495800"/>
            <a:ext cx="381000"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20182" name="Rectangle 22">
            <a:extLst>
              <a:ext uri="{FF2B5EF4-FFF2-40B4-BE49-F238E27FC236}">
                <a16:creationId xmlns:a16="http://schemas.microsoft.com/office/drawing/2014/main" id="{2043A75F-B985-A48F-A628-4C0CDF96CE87}"/>
              </a:ext>
            </a:extLst>
          </p:cNvPr>
          <p:cNvSpPr>
            <a:spLocks noGrp="1" noChangeArrowheads="1"/>
          </p:cNvSpPr>
          <p:nvPr>
            <p:ph type="title"/>
          </p:nvPr>
        </p:nvSpPr>
        <p:spPr bwMode="auto">
          <a:xfrm>
            <a:off x="0" y="109538"/>
            <a:ext cx="9144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SUPPLY BOATS</a:t>
            </a:r>
          </a:p>
        </p:txBody>
      </p:sp>
      <p:pic>
        <p:nvPicPr>
          <p:cNvPr id="220183" name="Picture 23">
            <a:extLst>
              <a:ext uri="{FF2B5EF4-FFF2-40B4-BE49-F238E27FC236}">
                <a16:creationId xmlns:a16="http://schemas.microsoft.com/office/drawing/2014/main" id="{56336D9C-81C7-907A-0A70-15C4E0C1EF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429000"/>
            <a:ext cx="3581400" cy="2686050"/>
          </a:xfrm>
          <a:prstGeom prst="rect">
            <a:avLst/>
          </a:prstGeom>
          <a:solidFill>
            <a:srgbClr val="FFFF00"/>
          </a:solidFill>
          <a:ln w="9525">
            <a:solidFill>
              <a:schemeClr val="tx1"/>
            </a:solidFill>
            <a:miter lim="800000"/>
            <a:headEnd/>
            <a:tailEnd/>
          </a:ln>
        </p:spPr>
      </p:pic>
      <p:pic>
        <p:nvPicPr>
          <p:cNvPr id="2" name="Picture 1">
            <a:extLst>
              <a:ext uri="{FF2B5EF4-FFF2-40B4-BE49-F238E27FC236}">
                <a16:creationId xmlns:a16="http://schemas.microsoft.com/office/drawing/2014/main" id="{FD196BFF-4042-2C4D-8558-79221BDE84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907231-4234-CF53-9643-043689923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22210" name="Rectangle 2">
            <a:extLst>
              <a:ext uri="{FF2B5EF4-FFF2-40B4-BE49-F238E27FC236}">
                <a16:creationId xmlns:a16="http://schemas.microsoft.com/office/drawing/2014/main" id="{EBF02FCC-3E79-FF99-F26D-CD6966D0B018}"/>
              </a:ext>
            </a:extLst>
          </p:cNvPr>
          <p:cNvSpPr>
            <a:spLocks noChangeArrowheads="1"/>
          </p:cNvSpPr>
          <p:nvPr/>
        </p:nvSpPr>
        <p:spPr bwMode="auto">
          <a:xfrm>
            <a:off x="0" y="76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t>ROUSTABOUT OJT HANDBOOK</a:t>
            </a:r>
          </a:p>
        </p:txBody>
      </p:sp>
      <p:sp>
        <p:nvSpPr>
          <p:cNvPr id="222211" name="Rectangle 3">
            <a:extLst>
              <a:ext uri="{FF2B5EF4-FFF2-40B4-BE49-F238E27FC236}">
                <a16:creationId xmlns:a16="http://schemas.microsoft.com/office/drawing/2014/main" id="{8AFA9FA6-5A9D-678D-75E1-3DF20CAB88D1}"/>
              </a:ext>
            </a:extLst>
          </p:cNvPr>
          <p:cNvSpPr>
            <a:spLocks noChangeArrowheads="1"/>
          </p:cNvSpPr>
          <p:nvPr/>
        </p:nvSpPr>
        <p:spPr bwMode="auto">
          <a:xfrm>
            <a:off x="2614613" y="833438"/>
            <a:ext cx="3886200" cy="1066800"/>
          </a:xfrm>
          <a:prstGeom prst="rect">
            <a:avLst/>
          </a:prstGeom>
          <a:noFill/>
          <a:ln w="38100">
            <a:solidFill>
              <a:srgbClr val="333399"/>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333399"/>
                </a:solidFill>
              </a:rPr>
              <a:t>MODULE 9</a:t>
            </a:r>
            <a:r>
              <a:rPr lang="en-US" altLang="en-US" sz="3200" b="1">
                <a:solidFill>
                  <a:srgbClr val="FF0000"/>
                </a:solidFill>
              </a:rPr>
              <a:t> </a:t>
            </a:r>
            <a:br>
              <a:rPr lang="en-US" altLang="en-US" sz="3200">
                <a:solidFill>
                  <a:srgbClr val="FF0000"/>
                </a:solidFill>
              </a:rPr>
            </a:br>
            <a:r>
              <a:rPr lang="en-US" altLang="en-US" sz="3200" b="1"/>
              <a:t>TOOLS</a:t>
            </a:r>
            <a:endParaRPr lang="en-US" altLang="en-US" sz="3200" b="1" i="1"/>
          </a:p>
        </p:txBody>
      </p:sp>
      <p:pic>
        <p:nvPicPr>
          <p:cNvPr id="222212" name="Picture 4">
            <a:extLst>
              <a:ext uri="{FF2B5EF4-FFF2-40B4-BE49-F238E27FC236}">
                <a16:creationId xmlns:a16="http://schemas.microsoft.com/office/drawing/2014/main" id="{93F759DD-BF2F-95D6-F678-D0FEFC8583C5}"/>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04800" y="762000"/>
            <a:ext cx="2084388" cy="3276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2213" name="Picture 5">
            <a:extLst>
              <a:ext uri="{FF2B5EF4-FFF2-40B4-BE49-F238E27FC236}">
                <a16:creationId xmlns:a16="http://schemas.microsoft.com/office/drawing/2014/main" id="{C47260C2-7BD0-FDEA-1CEE-C289971DB4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429000"/>
            <a:ext cx="2066925" cy="266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2214" name="Picture 6">
            <a:extLst>
              <a:ext uri="{FF2B5EF4-FFF2-40B4-BE49-F238E27FC236}">
                <a16:creationId xmlns:a16="http://schemas.microsoft.com/office/drawing/2014/main" id="{B9C94061-DB88-5840-5CB2-A5B4449935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114800"/>
            <a:ext cx="2057400" cy="1987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2215" name="Picture 7">
            <a:extLst>
              <a:ext uri="{FF2B5EF4-FFF2-40B4-BE49-F238E27FC236}">
                <a16:creationId xmlns:a16="http://schemas.microsoft.com/office/drawing/2014/main" id="{97D8CE45-68C3-5C66-1B19-D8322CA67B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762000"/>
            <a:ext cx="2014538"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2216" name="Text Box 8">
            <a:extLst>
              <a:ext uri="{FF2B5EF4-FFF2-40B4-BE49-F238E27FC236}">
                <a16:creationId xmlns:a16="http://schemas.microsoft.com/office/drawing/2014/main" id="{F77F454E-1CEE-9ACA-41D2-139E6700D3A5}"/>
              </a:ext>
            </a:extLst>
          </p:cNvPr>
          <p:cNvSpPr txBox="1">
            <a:spLocks noChangeArrowheads="1"/>
          </p:cNvSpPr>
          <p:nvPr/>
        </p:nvSpPr>
        <p:spPr bwMode="auto">
          <a:xfrm>
            <a:off x="609600" y="6192838"/>
            <a:ext cx="82296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There will be several tools for the Roustabout to become familiar with in doing the job properly and safely.</a:t>
            </a:r>
          </a:p>
        </p:txBody>
      </p:sp>
      <p:pic>
        <p:nvPicPr>
          <p:cNvPr id="222217" name="Picture 9">
            <a:extLst>
              <a:ext uri="{FF2B5EF4-FFF2-40B4-BE49-F238E27FC236}">
                <a16:creationId xmlns:a16="http://schemas.microsoft.com/office/drawing/2014/main" id="{200D41FA-D31E-C63A-972E-D6FF34126F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2114550"/>
            <a:ext cx="2057400" cy="1543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2218" name="Picture 10">
            <a:extLst>
              <a:ext uri="{FF2B5EF4-FFF2-40B4-BE49-F238E27FC236}">
                <a16:creationId xmlns:a16="http://schemas.microsoft.com/office/drawing/2014/main" id="{BBAC1112-CEC4-D0F8-C67B-C04B6E6CF4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3733800"/>
            <a:ext cx="3124200" cy="2343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advClick="0"/>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5AAE76-2C44-9565-0A70-DFD986838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1506" name="Rectangle 2">
            <a:extLst>
              <a:ext uri="{FF2B5EF4-FFF2-40B4-BE49-F238E27FC236}">
                <a16:creationId xmlns:a16="http://schemas.microsoft.com/office/drawing/2014/main" id="{F8E29EC3-6C95-071F-6AF6-D8F2CA6D58A1}"/>
              </a:ext>
            </a:extLst>
          </p:cNvPr>
          <p:cNvSpPr>
            <a:spLocks noGrp="1" noChangeArrowheads="1"/>
          </p:cNvSpPr>
          <p:nvPr>
            <p:ph type="title"/>
          </p:nvPr>
        </p:nvSpPr>
        <p:spPr bwMode="auto">
          <a:xfrm>
            <a:off x="-508000" y="660400"/>
            <a:ext cx="77724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a:solidFill>
                  <a:srgbClr val="333399"/>
                </a:solidFill>
                <a:latin typeface="Arial Black" panose="020B0A04020102020204" pitchFamily="34" charset="0"/>
              </a:rPr>
              <a:t>Circulating System</a:t>
            </a:r>
          </a:p>
        </p:txBody>
      </p:sp>
      <p:sp>
        <p:nvSpPr>
          <p:cNvPr id="22531" name="Rectangle 3">
            <a:extLst>
              <a:ext uri="{FF2B5EF4-FFF2-40B4-BE49-F238E27FC236}">
                <a16:creationId xmlns:a16="http://schemas.microsoft.com/office/drawing/2014/main" id="{E1B290C7-0297-FB03-15B9-993397DAD150}"/>
              </a:ext>
            </a:extLst>
          </p:cNvPr>
          <p:cNvSpPr>
            <a:spLocks noGrp="1" noChangeArrowheads="1"/>
          </p:cNvSpPr>
          <p:nvPr>
            <p:ph type="body" idx="1"/>
          </p:nvPr>
        </p:nvSpPr>
        <p:spPr bwMode="auto">
          <a:xfrm>
            <a:off x="76200" y="1143000"/>
            <a:ext cx="4495800" cy="2590800"/>
          </a:xfrm>
          <a:noFill/>
          <a:ln>
            <a:solidFill>
              <a:schemeClr val="tx1"/>
            </a:solidFill>
            <a:miter lim="800000"/>
            <a:headEnd/>
            <a:tailEnd/>
          </a:ln>
          <a:extLst>
            <a:ext uri="{909E8E84-426E-40DD-AFC4-6F175D3DCCD1}">
              <a14:hiddenFill xmlns:a14="http://schemas.microsoft.com/office/drawing/2010/main">
                <a:solidFill>
                  <a:srgbClr val="FFCC00"/>
                </a:solidFill>
              </a14:hiddenFill>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Char char="§"/>
            </a:pPr>
            <a:r>
              <a:rPr lang="en-US" altLang="en-US" sz="1000" b="1"/>
              <a:t>Mud Pits, Mud Pumps, Discharge Line, Standpipe, Rotary Hose, Swivel, Kelly or Top Drive, Drill Pipe, Drill Collars, Drill Bit, Annulus, Flow Line, Shale Shakers, Desander, Desilter, Mud Pits</a:t>
            </a:r>
          </a:p>
          <a:p>
            <a:pPr eaLnBrk="1" hangingPunct="1">
              <a:lnSpc>
                <a:spcPct val="80000"/>
              </a:lnSpc>
              <a:buFont typeface="Wingdings" panose="05000000000000000000" pitchFamily="2" charset="2"/>
              <a:buChar char="§"/>
            </a:pPr>
            <a:r>
              <a:rPr lang="en-US" altLang="en-US" sz="1000" b="1"/>
              <a:t>Closed Loop System - Suction = Discharge No Gains &amp; No Loses</a:t>
            </a:r>
          </a:p>
          <a:p>
            <a:pPr eaLnBrk="1" hangingPunct="1">
              <a:lnSpc>
                <a:spcPct val="80000"/>
              </a:lnSpc>
            </a:pPr>
            <a:r>
              <a:rPr lang="en-US" altLang="en-US" sz="1000" b="1"/>
              <a:t>Drilling Fluids (Mud) - WBM, OBM, SBM</a:t>
            </a:r>
          </a:p>
          <a:p>
            <a:pPr eaLnBrk="1" hangingPunct="1">
              <a:lnSpc>
                <a:spcPct val="80000"/>
              </a:lnSpc>
            </a:pPr>
            <a:r>
              <a:rPr lang="en-US" altLang="en-US" sz="1000" b="1"/>
              <a:t>Mud Tanks - Surface Volume Storage</a:t>
            </a:r>
          </a:p>
          <a:p>
            <a:pPr eaLnBrk="1" hangingPunct="1">
              <a:lnSpc>
                <a:spcPct val="80000"/>
              </a:lnSpc>
            </a:pPr>
            <a:r>
              <a:rPr lang="en-US" altLang="en-US" sz="1000" b="1"/>
              <a:t>Mud Pumps - 2 or 3 Low Pressure/High Volume Pumps moves fluid through system</a:t>
            </a:r>
          </a:p>
          <a:p>
            <a:pPr eaLnBrk="1" hangingPunct="1">
              <a:lnSpc>
                <a:spcPct val="80000"/>
              </a:lnSpc>
            </a:pPr>
            <a:r>
              <a:rPr lang="en-US" altLang="en-US" sz="1000" b="1"/>
              <a:t>Surface Lines - Pump to Kelly/Top Drive</a:t>
            </a:r>
          </a:p>
          <a:p>
            <a:pPr eaLnBrk="1" hangingPunct="1">
              <a:lnSpc>
                <a:spcPct val="80000"/>
              </a:lnSpc>
            </a:pPr>
            <a:r>
              <a:rPr lang="en-US" altLang="en-US" sz="1000" b="1"/>
              <a:t>Drill Stem - Surface to Bit</a:t>
            </a:r>
          </a:p>
          <a:p>
            <a:pPr eaLnBrk="1" hangingPunct="1">
              <a:lnSpc>
                <a:spcPct val="80000"/>
              </a:lnSpc>
            </a:pPr>
            <a:r>
              <a:rPr lang="en-US" altLang="en-US" sz="1000" b="1"/>
              <a:t>Annulus - Bit to Surface</a:t>
            </a:r>
          </a:p>
          <a:p>
            <a:pPr eaLnBrk="1" hangingPunct="1">
              <a:lnSpc>
                <a:spcPct val="80000"/>
              </a:lnSpc>
            </a:pPr>
            <a:r>
              <a:rPr lang="en-US" altLang="en-US" sz="1000" b="1"/>
              <a:t>Return Line - Flow Line to Mud Pits</a:t>
            </a:r>
          </a:p>
          <a:p>
            <a:pPr eaLnBrk="1" hangingPunct="1">
              <a:lnSpc>
                <a:spcPct val="80000"/>
              </a:lnSpc>
            </a:pPr>
            <a:r>
              <a:rPr lang="en-US" altLang="en-US" sz="1000" b="1"/>
              <a:t>Shale Shakers - Removes Large Cuttings from Mud.</a:t>
            </a:r>
          </a:p>
          <a:p>
            <a:pPr eaLnBrk="1" hangingPunct="1">
              <a:lnSpc>
                <a:spcPct val="80000"/>
              </a:lnSpc>
            </a:pPr>
            <a:r>
              <a:rPr lang="en-US" altLang="en-US" sz="1000" b="1"/>
              <a:t>Desanders/Desilters - Removes Small Solids from Mud</a:t>
            </a:r>
          </a:p>
          <a:p>
            <a:pPr eaLnBrk="1" hangingPunct="1">
              <a:lnSpc>
                <a:spcPct val="80000"/>
              </a:lnSpc>
            </a:pPr>
            <a:r>
              <a:rPr lang="en-US" altLang="en-US" sz="1000" b="1"/>
              <a:t>Degassers - Poor Boy/Vacuum Types</a:t>
            </a:r>
          </a:p>
          <a:p>
            <a:pPr eaLnBrk="1" hangingPunct="1">
              <a:lnSpc>
                <a:spcPct val="80000"/>
              </a:lnSpc>
            </a:pPr>
            <a:r>
              <a:rPr lang="en-US" altLang="en-US" sz="1000" b="1"/>
              <a:t>Bulk System - Air Driven Storage Tanks for Barite, Bentonite, Cement</a:t>
            </a:r>
          </a:p>
          <a:p>
            <a:pPr eaLnBrk="1" hangingPunct="1">
              <a:lnSpc>
                <a:spcPct val="80000"/>
              </a:lnSpc>
            </a:pPr>
            <a:endParaRPr lang="en-US" altLang="en-US" sz="1000" b="1"/>
          </a:p>
        </p:txBody>
      </p:sp>
      <p:sp>
        <p:nvSpPr>
          <p:cNvPr id="22532" name="Rectangle 4">
            <a:extLst>
              <a:ext uri="{FF2B5EF4-FFF2-40B4-BE49-F238E27FC236}">
                <a16:creationId xmlns:a16="http://schemas.microsoft.com/office/drawing/2014/main" id="{4555F250-6422-41F5-B5C8-C1BFC6853EEA}"/>
              </a:ext>
            </a:extLst>
          </p:cNvPr>
          <p:cNvSpPr>
            <a:spLocks noChangeArrowheads="1"/>
          </p:cNvSpPr>
          <p:nvPr/>
        </p:nvSpPr>
        <p:spPr bwMode="auto">
          <a:xfrm>
            <a:off x="228600" y="2819400"/>
            <a:ext cx="8458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Char char="§"/>
            </a:pPr>
            <a:endParaRPr lang="en-US" altLang="en-US" sz="1600"/>
          </a:p>
        </p:txBody>
      </p:sp>
      <p:sp>
        <p:nvSpPr>
          <p:cNvPr id="21509" name="Text Box 5">
            <a:extLst>
              <a:ext uri="{FF2B5EF4-FFF2-40B4-BE49-F238E27FC236}">
                <a16:creationId xmlns:a16="http://schemas.microsoft.com/office/drawing/2014/main" id="{1693476D-42D2-76DC-AB1C-31606F4312AF}"/>
              </a:ext>
            </a:extLst>
          </p:cNvPr>
          <p:cNvSpPr txBox="1">
            <a:spLocks noChangeArrowheads="1"/>
          </p:cNvSpPr>
          <p:nvPr/>
        </p:nvSpPr>
        <p:spPr bwMode="auto">
          <a:xfrm>
            <a:off x="76200" y="109538"/>
            <a:ext cx="8953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BASIC DRILLING</a:t>
            </a:r>
          </a:p>
        </p:txBody>
      </p:sp>
      <p:pic>
        <p:nvPicPr>
          <p:cNvPr id="21510" name="Picture 6">
            <a:extLst>
              <a:ext uri="{FF2B5EF4-FFF2-40B4-BE49-F238E27FC236}">
                <a16:creationId xmlns:a16="http://schemas.microsoft.com/office/drawing/2014/main" id="{05DB0CB3-E47A-113D-56DB-7BDBE499FA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048000"/>
            <a:ext cx="1524000" cy="1404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FA0635B8-0AB2-333C-78BC-457F7850DB88}"/>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4648200" y="1143000"/>
            <a:ext cx="1866900" cy="1824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7202E66F-1EA2-3419-63A4-428A62DEC0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79095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a:extLst>
              <a:ext uri="{FF2B5EF4-FFF2-40B4-BE49-F238E27FC236}">
                <a16:creationId xmlns:a16="http://schemas.microsoft.com/office/drawing/2014/main" id="{C7A2024D-4E50-2AEC-F48A-DD7F12CD906A}"/>
              </a:ext>
            </a:extLst>
          </p:cNvPr>
          <p:cNvPicPr>
            <a:picLocks noChangeAspect="1" noChangeArrowheads="1"/>
          </p:cNvPicPr>
          <p:nvPr/>
        </p:nvPicPr>
        <p:blipFill>
          <a:blip r:embed="rId7">
            <a:lum bright="12000"/>
            <a:extLst>
              <a:ext uri="{28A0092B-C50C-407E-A947-70E740481C1C}">
                <a14:useLocalDpi xmlns:a14="http://schemas.microsoft.com/office/drawing/2010/main" val="0"/>
              </a:ext>
            </a:extLst>
          </a:blip>
          <a:srcRect/>
          <a:stretch>
            <a:fillRect/>
          </a:stretch>
        </p:blipFill>
        <p:spPr bwMode="auto">
          <a:xfrm>
            <a:off x="4165600" y="45720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a:extLst>
              <a:ext uri="{FF2B5EF4-FFF2-40B4-BE49-F238E27FC236}">
                <a16:creationId xmlns:a16="http://schemas.microsoft.com/office/drawing/2014/main" id="{BF8CF5A0-88B4-9027-54A8-E3697A06F494}"/>
              </a:ext>
            </a:extLst>
          </p:cNvPr>
          <p:cNvPicPr>
            <a:picLocks noChangeAspect="1" noChangeArrowheads="1"/>
          </p:cNvPicPr>
          <p:nvPr/>
        </p:nvPicPr>
        <p:blipFill>
          <a:blip r:embed="rId8">
            <a:lum bright="12000"/>
            <a:extLst>
              <a:ext uri="{28A0092B-C50C-407E-A947-70E740481C1C}">
                <a14:useLocalDpi xmlns:a14="http://schemas.microsoft.com/office/drawing/2010/main" val="0"/>
              </a:ext>
            </a:extLst>
          </a:blip>
          <a:srcRect/>
          <a:stretch>
            <a:fillRect/>
          </a:stretch>
        </p:blipFill>
        <p:spPr bwMode="auto">
          <a:xfrm>
            <a:off x="6756400" y="4572000"/>
            <a:ext cx="2133600"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B1205857-111D-6751-E282-789F3356CD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9400" y="762000"/>
            <a:ext cx="24384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31D32BA1-4E00-5638-E070-2906D3B52B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56400" y="2667000"/>
            <a:ext cx="2057400"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7" name="Text Box 13">
            <a:extLst>
              <a:ext uri="{FF2B5EF4-FFF2-40B4-BE49-F238E27FC236}">
                <a16:creationId xmlns:a16="http://schemas.microsoft.com/office/drawing/2014/main" id="{1A8EB761-AC60-B910-F22A-0C81DE688DD7}"/>
              </a:ext>
            </a:extLst>
          </p:cNvPr>
          <p:cNvSpPr txBox="1">
            <a:spLocks noChangeArrowheads="1"/>
          </p:cNvSpPr>
          <p:nvPr/>
        </p:nvSpPr>
        <p:spPr bwMode="auto">
          <a:xfrm>
            <a:off x="609600" y="6096000"/>
            <a:ext cx="12192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  Mud Pumps</a:t>
            </a:r>
          </a:p>
        </p:txBody>
      </p:sp>
      <p:sp>
        <p:nvSpPr>
          <p:cNvPr id="21518" name="Text Box 14">
            <a:extLst>
              <a:ext uri="{FF2B5EF4-FFF2-40B4-BE49-F238E27FC236}">
                <a16:creationId xmlns:a16="http://schemas.microsoft.com/office/drawing/2014/main" id="{067B098F-DEF5-701D-B896-EEB708DB85BF}"/>
              </a:ext>
            </a:extLst>
          </p:cNvPr>
          <p:cNvSpPr txBox="1">
            <a:spLocks noChangeArrowheads="1"/>
          </p:cNvSpPr>
          <p:nvPr/>
        </p:nvSpPr>
        <p:spPr bwMode="auto">
          <a:xfrm>
            <a:off x="4102100" y="6096000"/>
            <a:ext cx="23622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  </a:t>
            </a:r>
            <a:r>
              <a:rPr lang="en-US" altLang="en-US" sz="1200" b="1"/>
              <a:t>Pulsation Dampner on Pump</a:t>
            </a:r>
            <a:endParaRPr lang="en-US" altLang="en-US" sz="1000" b="1"/>
          </a:p>
        </p:txBody>
      </p:sp>
      <p:sp>
        <p:nvSpPr>
          <p:cNvPr id="21519" name="Text Box 15">
            <a:extLst>
              <a:ext uri="{FF2B5EF4-FFF2-40B4-BE49-F238E27FC236}">
                <a16:creationId xmlns:a16="http://schemas.microsoft.com/office/drawing/2014/main" id="{C33B7211-AEBC-9AB2-BC34-DE99ED193633}"/>
              </a:ext>
            </a:extLst>
          </p:cNvPr>
          <p:cNvSpPr txBox="1">
            <a:spLocks noChangeArrowheads="1"/>
          </p:cNvSpPr>
          <p:nvPr/>
        </p:nvSpPr>
        <p:spPr bwMode="auto">
          <a:xfrm>
            <a:off x="6680200" y="6192838"/>
            <a:ext cx="22098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  </a:t>
            </a:r>
            <a:r>
              <a:rPr lang="en-US" altLang="en-US" sz="1200" b="1"/>
              <a:t>Bulk Container for Barite</a:t>
            </a:r>
            <a:endParaRPr lang="en-US" altLang="en-US" sz="1000" b="1"/>
          </a:p>
        </p:txBody>
      </p:sp>
      <p:sp>
        <p:nvSpPr>
          <p:cNvPr id="21520" name="Text Box 16">
            <a:extLst>
              <a:ext uri="{FF2B5EF4-FFF2-40B4-BE49-F238E27FC236}">
                <a16:creationId xmlns:a16="http://schemas.microsoft.com/office/drawing/2014/main" id="{3F4D133A-0B21-71AF-299B-17699ED47517}"/>
              </a:ext>
            </a:extLst>
          </p:cNvPr>
          <p:cNvSpPr txBox="1">
            <a:spLocks noChangeArrowheads="1"/>
          </p:cNvSpPr>
          <p:nvPr/>
        </p:nvSpPr>
        <p:spPr bwMode="auto">
          <a:xfrm>
            <a:off x="6680200" y="4211638"/>
            <a:ext cx="22098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  </a:t>
            </a:r>
            <a:r>
              <a:rPr lang="en-US" altLang="en-US" sz="1200" b="1"/>
              <a:t>Mud Hoppers for Mixing</a:t>
            </a:r>
            <a:endParaRPr lang="en-US" altLang="en-US" sz="1000" b="1"/>
          </a:p>
        </p:txBody>
      </p:sp>
      <p:sp>
        <p:nvSpPr>
          <p:cNvPr id="21521" name="Text Box 17">
            <a:extLst>
              <a:ext uri="{FF2B5EF4-FFF2-40B4-BE49-F238E27FC236}">
                <a16:creationId xmlns:a16="http://schemas.microsoft.com/office/drawing/2014/main" id="{53A464ED-7299-4C72-AACF-8BAD24177AF9}"/>
              </a:ext>
            </a:extLst>
          </p:cNvPr>
          <p:cNvSpPr txBox="1">
            <a:spLocks noChangeArrowheads="1"/>
          </p:cNvSpPr>
          <p:nvPr/>
        </p:nvSpPr>
        <p:spPr bwMode="auto">
          <a:xfrm>
            <a:off x="3886200" y="3962400"/>
            <a:ext cx="9144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 </a:t>
            </a:r>
            <a:r>
              <a:rPr lang="en-US" altLang="en-US" sz="1200" b="1"/>
              <a:t>Degasser</a:t>
            </a:r>
            <a:endParaRPr lang="en-US" altLang="en-US" sz="1000" b="1"/>
          </a:p>
        </p:txBody>
      </p:sp>
      <p:sp>
        <p:nvSpPr>
          <p:cNvPr id="21522" name="Text Box 18">
            <a:extLst>
              <a:ext uri="{FF2B5EF4-FFF2-40B4-BE49-F238E27FC236}">
                <a16:creationId xmlns:a16="http://schemas.microsoft.com/office/drawing/2014/main" id="{BAAB94EE-D8C4-7704-0759-6950BE723028}"/>
              </a:ext>
            </a:extLst>
          </p:cNvPr>
          <p:cNvSpPr txBox="1">
            <a:spLocks noChangeArrowheads="1"/>
          </p:cNvSpPr>
          <p:nvPr/>
        </p:nvSpPr>
        <p:spPr bwMode="auto">
          <a:xfrm>
            <a:off x="5562600" y="2667000"/>
            <a:ext cx="9144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 </a:t>
            </a:r>
            <a:r>
              <a:rPr lang="en-US" altLang="en-US" sz="1200" b="1"/>
              <a:t>Shakers</a:t>
            </a:r>
            <a:endParaRPr lang="en-US" altLang="en-US" sz="1000" b="1"/>
          </a:p>
        </p:txBody>
      </p:sp>
      <p:sp>
        <p:nvSpPr>
          <p:cNvPr id="21523" name="Text Box 19">
            <a:extLst>
              <a:ext uri="{FF2B5EF4-FFF2-40B4-BE49-F238E27FC236}">
                <a16:creationId xmlns:a16="http://schemas.microsoft.com/office/drawing/2014/main" id="{9A75C715-D4FD-35FE-8FFA-BE73D8847DCB}"/>
              </a:ext>
            </a:extLst>
          </p:cNvPr>
          <p:cNvSpPr txBox="1">
            <a:spLocks noChangeArrowheads="1"/>
          </p:cNvSpPr>
          <p:nvPr/>
        </p:nvSpPr>
        <p:spPr bwMode="auto">
          <a:xfrm>
            <a:off x="6934200" y="2306638"/>
            <a:ext cx="11430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 </a:t>
            </a:r>
            <a:r>
              <a:rPr lang="en-US" altLang="en-US" sz="1200" b="1"/>
              <a:t>Mud Valves</a:t>
            </a:r>
            <a:endParaRPr lang="en-US" altLang="en-US" sz="10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53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53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253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253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2531">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2531">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2531">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22531">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22531">
                                            <p:txEl>
                                              <p:pRg st="11" end="11"/>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22531">
                                            <p:txEl>
                                              <p:pRg st="12" end="12"/>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nodePh="1">
                                  <p:stCondLst>
                                    <p:cond delay="0"/>
                                  </p:stCondLst>
                                  <p:endCondLst>
                                    <p:cond evt="begin" delay="0">
                                      <p:tn val="57"/>
                                    </p:cond>
                                  </p:endCondLst>
                                  <p:childTnLst>
                                    <p:set>
                                      <p:cBhvr>
                                        <p:cTn id="58" dur="1" fill="hold">
                                          <p:stCondLst>
                                            <p:cond delay="499"/>
                                          </p:stCondLst>
                                        </p:cTn>
                                        <p:tgtEl>
                                          <p:spTgt spid="2253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p:bldP spid="22532"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5EF3A55C-A1D9-004D-67C7-B5D39E1B5FAB}"/>
              </a:ext>
            </a:extLst>
          </p:cNvPr>
          <p:cNvSpPr>
            <a:spLocks noGrp="1" noChangeArrowheads="1"/>
          </p:cNvSpPr>
          <p:nvPr>
            <p:ph type="title"/>
          </p:nvPr>
        </p:nvSpPr>
        <p:spPr bwMode="auto">
          <a:xfrm>
            <a:off x="-114300" y="109538"/>
            <a:ext cx="93726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solidFill>
                  <a:schemeClr val="tx1"/>
                </a:solidFill>
              </a:rPr>
              <a:t> TOOLS</a:t>
            </a:r>
          </a:p>
        </p:txBody>
      </p:sp>
      <p:sp>
        <p:nvSpPr>
          <p:cNvPr id="223235" name="Rectangle 3">
            <a:extLst>
              <a:ext uri="{FF2B5EF4-FFF2-40B4-BE49-F238E27FC236}">
                <a16:creationId xmlns:a16="http://schemas.microsoft.com/office/drawing/2014/main" id="{CA647CF6-A5DA-CE58-89CD-4B5B9957CAAA}"/>
              </a:ext>
            </a:extLst>
          </p:cNvPr>
          <p:cNvSpPr>
            <a:spLocks noGrp="1" noChangeArrowheads="1"/>
          </p:cNvSpPr>
          <p:nvPr>
            <p:ph type="body" sz="half" idx="1"/>
          </p:nvPr>
        </p:nvSpPr>
        <p:spPr bwMode="auto">
          <a:xfrm>
            <a:off x="317500" y="2286000"/>
            <a:ext cx="4076700" cy="4187825"/>
          </a:xfrm>
          <a:solidFill>
            <a:srgbClr val="FFCC00">
              <a:alpha val="45097"/>
            </a:srgbClr>
          </a:solidFill>
          <a:ln>
            <a:solidFill>
              <a:schemeClr val="tx1"/>
            </a:solidFill>
            <a:miter lim="800000"/>
            <a:headEnd/>
            <a:tailEnd/>
          </a:ln>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100" b="1"/>
              <a:t>The above photo shows a crescent wrench, a combination wrench, a hack saw, an air-operated brush and an electric-operated brush.</a:t>
            </a:r>
          </a:p>
          <a:p>
            <a:pPr marL="0" indent="0" eaLnBrk="1" hangingPunct="1">
              <a:spcBef>
                <a:spcPct val="50000"/>
              </a:spcBef>
              <a:buFontTx/>
              <a:buNone/>
            </a:pPr>
            <a:r>
              <a:rPr lang="en-US" altLang="en-US" sz="1100" b="1"/>
              <a:t>Roustabouts will be using different types of hand tools for the various tasks they will be performing.  Before using a power tool, the Supervisor will have to authorize its use.</a:t>
            </a:r>
          </a:p>
          <a:p>
            <a:pPr marL="0" indent="0" eaLnBrk="1" hangingPunct="1">
              <a:spcBef>
                <a:spcPct val="50000"/>
              </a:spcBef>
              <a:buFontTx/>
              <a:buNone/>
            </a:pPr>
            <a:r>
              <a:rPr lang="en-US" altLang="en-US" sz="1100" b="1"/>
              <a:t>Key safety points to remember about hand tools:</a:t>
            </a:r>
          </a:p>
          <a:p>
            <a:pPr marL="292100" lvl="1" indent="-177800" eaLnBrk="1" hangingPunct="1">
              <a:spcBef>
                <a:spcPct val="50000"/>
              </a:spcBef>
              <a:buFontTx/>
              <a:buAutoNum type="arabicPeriod"/>
            </a:pPr>
            <a:r>
              <a:rPr lang="en-US" altLang="en-US" sz="1100" b="1"/>
              <a:t>Use the proper tool for the job to be done.  Don’t “force” tools as this could cause injury.</a:t>
            </a:r>
          </a:p>
          <a:p>
            <a:pPr marL="292100" lvl="1" indent="-177800" eaLnBrk="1" hangingPunct="1">
              <a:spcBef>
                <a:spcPct val="25000"/>
              </a:spcBef>
              <a:buFontTx/>
              <a:buAutoNum type="arabicPeriod"/>
            </a:pPr>
            <a:r>
              <a:rPr lang="en-US" altLang="en-US" sz="1100" b="1"/>
              <a:t>Use tools that are in good condition and kept clean.</a:t>
            </a:r>
          </a:p>
          <a:p>
            <a:pPr marL="292100" lvl="1" indent="-177800" eaLnBrk="1" hangingPunct="1">
              <a:spcBef>
                <a:spcPct val="25000"/>
              </a:spcBef>
              <a:buFontTx/>
              <a:buAutoNum type="arabicPeriod"/>
            </a:pPr>
            <a:r>
              <a:rPr lang="en-US" altLang="en-US" sz="1100" b="1"/>
              <a:t>Use PPE and don’t wear jewelry when working with tools.</a:t>
            </a:r>
          </a:p>
          <a:p>
            <a:pPr marL="292100" lvl="1" indent="-177800" eaLnBrk="1" hangingPunct="1">
              <a:spcBef>
                <a:spcPct val="25000"/>
              </a:spcBef>
              <a:buFontTx/>
              <a:buAutoNum type="arabicPeriod"/>
            </a:pPr>
            <a:r>
              <a:rPr lang="en-US" altLang="en-US" sz="1100" b="1"/>
              <a:t>Concentrate on the job, use correct procedures.</a:t>
            </a:r>
          </a:p>
          <a:p>
            <a:pPr marL="292100" lvl="1" indent="-177800" eaLnBrk="1" hangingPunct="1">
              <a:spcBef>
                <a:spcPct val="25000"/>
              </a:spcBef>
              <a:buFontTx/>
              <a:buAutoNum type="arabicPeriod"/>
            </a:pPr>
            <a:r>
              <a:rPr lang="en-US" altLang="en-US" sz="1100" b="1"/>
              <a:t>Don’t carry sharp tools in pockets.</a:t>
            </a:r>
          </a:p>
          <a:p>
            <a:pPr marL="292100" lvl="1" indent="-177800" eaLnBrk="1" hangingPunct="1">
              <a:spcBef>
                <a:spcPct val="25000"/>
              </a:spcBef>
              <a:buFontTx/>
              <a:buAutoNum type="arabicPeriod"/>
            </a:pPr>
            <a:r>
              <a:rPr lang="en-US" altLang="en-US" sz="1100" b="1"/>
              <a:t>Hand tools carried at great heights, such as in the derrick, are to be secured to the body or properly tied off.</a:t>
            </a:r>
          </a:p>
          <a:p>
            <a:pPr marL="292100" lvl="1" indent="-177800" eaLnBrk="1" hangingPunct="1">
              <a:spcBef>
                <a:spcPct val="25000"/>
              </a:spcBef>
              <a:buFontTx/>
              <a:buAutoNum type="arabicPeriod"/>
            </a:pPr>
            <a:r>
              <a:rPr lang="en-US" altLang="en-US" sz="1100" b="1"/>
              <a:t>When tightening pipe, nuts, or bolts, do not stand or jump on the wrench for additional force.</a:t>
            </a:r>
          </a:p>
          <a:p>
            <a:pPr marL="292100" lvl="1" indent="-177800" eaLnBrk="1" hangingPunct="1">
              <a:spcBef>
                <a:spcPct val="25000"/>
              </a:spcBef>
              <a:buFontTx/>
              <a:buAutoNum type="arabicPeriod"/>
            </a:pPr>
            <a:r>
              <a:rPr lang="en-US" altLang="en-US" sz="1100" b="1"/>
              <a:t>Electrical hand tools will not be used while standing in water or outside during foul weather conditions.</a:t>
            </a:r>
          </a:p>
        </p:txBody>
      </p:sp>
      <p:pic>
        <p:nvPicPr>
          <p:cNvPr id="223236" name="Picture 4">
            <a:extLst>
              <a:ext uri="{FF2B5EF4-FFF2-40B4-BE49-F238E27FC236}">
                <a16:creationId xmlns:a16="http://schemas.microsoft.com/office/drawing/2014/main" id="{803866AE-E9EB-CC1D-84A4-40B45DB1B106}"/>
              </a:ext>
            </a:extLst>
          </p:cNvPr>
          <p:cNvPicPr>
            <a:picLocks noGrp="1" noChangeAspect="1" noChangeArrowheads="1"/>
          </p:cNvPicPr>
          <p:nvPr>
            <p:ph type="clipArt" sz="half" idx="2"/>
          </p:nvPr>
        </p:nvPicPr>
        <p:blipFill>
          <a:blip r:embed="rId3">
            <a:lum bright="14000"/>
            <a:extLst>
              <a:ext uri="{28A0092B-C50C-407E-A947-70E740481C1C}">
                <a14:useLocalDpi xmlns:a14="http://schemas.microsoft.com/office/drawing/2010/main" val="0"/>
              </a:ext>
            </a:extLst>
          </a:blip>
          <a:srcRect/>
          <a:stretch>
            <a:fillRect/>
          </a:stretch>
        </p:blipFill>
        <p:spPr bwMode="auto">
          <a:xfrm>
            <a:off x="749300" y="762000"/>
            <a:ext cx="2959100" cy="1387475"/>
          </a:xfrm>
          <a:solidFill>
            <a:srgbClr val="FFCC00"/>
          </a:solidFill>
          <a:ln>
            <a:solidFill>
              <a:schemeClr val="tx1"/>
            </a:solidFill>
            <a:miter lim="800000"/>
            <a:headEnd/>
            <a:tailEnd/>
          </a:ln>
        </p:spPr>
      </p:pic>
      <p:sp>
        <p:nvSpPr>
          <p:cNvPr id="223237" name="Rectangle 5">
            <a:extLst>
              <a:ext uri="{FF2B5EF4-FFF2-40B4-BE49-F238E27FC236}">
                <a16:creationId xmlns:a16="http://schemas.microsoft.com/office/drawing/2014/main" id="{58D7CA73-371D-D8A1-6BBD-C6C1541D29A3}"/>
              </a:ext>
            </a:extLst>
          </p:cNvPr>
          <p:cNvSpPr>
            <a:spLocks noChangeArrowheads="1"/>
          </p:cNvSpPr>
          <p:nvPr/>
        </p:nvSpPr>
        <p:spPr bwMode="auto">
          <a:xfrm>
            <a:off x="4559300" y="838200"/>
            <a:ext cx="4203700" cy="19256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a:t>This photo shows the Roustabouts working together using their abilities and skills to chip the paint from the deck.</a:t>
            </a:r>
          </a:p>
          <a:p>
            <a:pPr eaLnBrk="1" hangingPunct="1">
              <a:spcBef>
                <a:spcPct val="50000"/>
              </a:spcBef>
            </a:pPr>
            <a:r>
              <a:rPr lang="en-US" altLang="en-US" sz="1600" b="1"/>
              <a:t>Notice that they are wearing their proper personal protective equipment (PPE) such as safety glasses, hard hats, gloves, and boots.</a:t>
            </a:r>
          </a:p>
        </p:txBody>
      </p:sp>
      <p:pic>
        <p:nvPicPr>
          <p:cNvPr id="223238" name="Picture 6">
            <a:extLst>
              <a:ext uri="{FF2B5EF4-FFF2-40B4-BE49-F238E27FC236}">
                <a16:creationId xmlns:a16="http://schemas.microsoft.com/office/drawing/2014/main" id="{2F44D0E7-B611-9EED-A71E-B75E8281AD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963" t="16551" r="25732" b="15327"/>
          <a:stretch>
            <a:fillRect/>
          </a:stretch>
        </p:blipFill>
        <p:spPr bwMode="auto">
          <a:xfrm>
            <a:off x="4900613" y="3124200"/>
            <a:ext cx="3597275" cy="304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3239" name="Text Box 7">
            <a:extLst>
              <a:ext uri="{FF2B5EF4-FFF2-40B4-BE49-F238E27FC236}">
                <a16:creationId xmlns:a16="http://schemas.microsoft.com/office/drawing/2014/main" id="{F4B8C943-F36C-A2F0-016C-1040F9F66753}"/>
              </a:ext>
            </a:extLst>
          </p:cNvPr>
          <p:cNvSpPr txBox="1">
            <a:spLocks noChangeArrowheads="1"/>
          </p:cNvSpPr>
          <p:nvPr/>
        </p:nvSpPr>
        <p:spPr bwMode="auto">
          <a:xfrm>
            <a:off x="4876800" y="5888038"/>
            <a:ext cx="3635375" cy="2841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WORKING AS A TEAM</a:t>
            </a:r>
          </a:p>
        </p:txBody>
      </p:sp>
      <p:pic>
        <p:nvPicPr>
          <p:cNvPr id="2" name="Picture 1">
            <a:extLst>
              <a:ext uri="{FF2B5EF4-FFF2-40B4-BE49-F238E27FC236}">
                <a16:creationId xmlns:a16="http://schemas.microsoft.com/office/drawing/2014/main" id="{F126B8FF-B972-47D9-E1EC-045D32A9FF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a:extLst>
              <a:ext uri="{FF2B5EF4-FFF2-40B4-BE49-F238E27FC236}">
                <a16:creationId xmlns:a16="http://schemas.microsoft.com/office/drawing/2014/main" id="{3FFBCCD1-EF1C-A683-37BA-DE9638BE6495}"/>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7315200" y="784225"/>
            <a:ext cx="1436688" cy="1425575"/>
          </a:xfrm>
          <a:solidFill>
            <a:srgbClr val="FFCC00"/>
          </a:solidFill>
          <a:ln>
            <a:solidFill>
              <a:schemeClr val="tx1"/>
            </a:solidFill>
            <a:miter lim="800000"/>
            <a:headEnd/>
            <a:tailEnd/>
          </a:ln>
        </p:spPr>
      </p:pic>
      <p:pic>
        <p:nvPicPr>
          <p:cNvPr id="225283" name="Picture 3">
            <a:extLst>
              <a:ext uri="{FF2B5EF4-FFF2-40B4-BE49-F238E27FC236}">
                <a16:creationId xmlns:a16="http://schemas.microsoft.com/office/drawing/2014/main" id="{C29578B0-0BD5-358B-A94F-925F323CD53D}"/>
              </a:ext>
            </a:extLst>
          </p:cNvPr>
          <p:cNvPicPr>
            <a:picLocks noGrp="1" noChangeAspect="1" noChangeArrowheads="1"/>
          </p:cNvPicPr>
          <p:nvPr>
            <p:ph type="body" sz="half" idx="1"/>
          </p:nvPr>
        </p:nvPicPr>
        <p:blipFill>
          <a:blip r:embed="rId3">
            <a:extLst>
              <a:ext uri="{28A0092B-C50C-407E-A947-70E740481C1C}">
                <a14:useLocalDpi xmlns:a14="http://schemas.microsoft.com/office/drawing/2010/main" val="0"/>
              </a:ext>
            </a:extLst>
          </a:blip>
          <a:srcRect/>
          <a:stretch>
            <a:fillRect/>
          </a:stretch>
        </p:blipFill>
        <p:spPr bwMode="auto">
          <a:xfrm>
            <a:off x="292100" y="762000"/>
            <a:ext cx="1536700" cy="1173163"/>
          </a:xfrm>
          <a:solidFill>
            <a:srgbClr val="FFCC00"/>
          </a:solidFill>
          <a:ln>
            <a:solidFill>
              <a:schemeClr val="tx1"/>
            </a:solidFill>
            <a:miter lim="800000"/>
            <a:headEnd/>
            <a:tailEnd/>
          </a:ln>
        </p:spPr>
      </p:pic>
      <p:pic>
        <p:nvPicPr>
          <p:cNvPr id="225284" name="Picture 4">
            <a:extLst>
              <a:ext uri="{FF2B5EF4-FFF2-40B4-BE49-F238E27FC236}">
                <a16:creationId xmlns:a16="http://schemas.microsoft.com/office/drawing/2014/main" id="{C7FDA33C-8246-3E90-A7D0-891AEF441FCB}"/>
              </a:ext>
            </a:extLst>
          </p:cNvPr>
          <p:cNvPicPr>
            <a:picLocks noGrp="1" noChangeAspect="1" noChangeArrowheads="1"/>
          </p:cNvPicPr>
          <p:nvPr>
            <p:ph type="title"/>
          </p:nvPr>
        </p:nvPicPr>
        <p:blipFill>
          <a:blip r:embed="rId4">
            <a:extLst>
              <a:ext uri="{28A0092B-C50C-407E-A947-70E740481C1C}">
                <a14:useLocalDpi xmlns:a14="http://schemas.microsoft.com/office/drawing/2010/main" val="0"/>
              </a:ext>
            </a:extLst>
          </a:blip>
          <a:srcRect/>
          <a:stretch>
            <a:fillRect/>
          </a:stretch>
        </p:blipFill>
        <p:spPr bwMode="auto">
          <a:xfrm>
            <a:off x="1676400" y="4038600"/>
            <a:ext cx="1524000" cy="2286000"/>
          </a:xfrm>
          <a:solidFill>
            <a:srgbClr val="FFCC00"/>
          </a:solidFill>
          <a:ln>
            <a:solidFill>
              <a:schemeClr val="tx1"/>
            </a:solidFill>
            <a:miter lim="800000"/>
            <a:headEnd/>
            <a:tailEnd/>
          </a:ln>
        </p:spPr>
      </p:pic>
      <p:sp>
        <p:nvSpPr>
          <p:cNvPr id="225285" name="Text Box 5">
            <a:extLst>
              <a:ext uri="{FF2B5EF4-FFF2-40B4-BE49-F238E27FC236}">
                <a16:creationId xmlns:a16="http://schemas.microsoft.com/office/drawing/2014/main" id="{B33A7C2C-4405-782E-3C22-20D3D8FF3347}"/>
              </a:ext>
            </a:extLst>
          </p:cNvPr>
          <p:cNvSpPr txBox="1">
            <a:spLocks noChangeArrowheads="1"/>
          </p:cNvSpPr>
          <p:nvPr/>
        </p:nvSpPr>
        <p:spPr bwMode="auto">
          <a:xfrm>
            <a:off x="76200" y="6223000"/>
            <a:ext cx="15240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USING CHAIN TONGS</a:t>
            </a:r>
          </a:p>
        </p:txBody>
      </p:sp>
      <p:sp>
        <p:nvSpPr>
          <p:cNvPr id="225286" name="Text Box 6">
            <a:extLst>
              <a:ext uri="{FF2B5EF4-FFF2-40B4-BE49-F238E27FC236}">
                <a16:creationId xmlns:a16="http://schemas.microsoft.com/office/drawing/2014/main" id="{1C69CFFB-51AD-C780-4EFD-D1B657B30CEC}"/>
              </a:ext>
            </a:extLst>
          </p:cNvPr>
          <p:cNvSpPr txBox="1">
            <a:spLocks noChangeArrowheads="1"/>
          </p:cNvSpPr>
          <p:nvPr/>
        </p:nvSpPr>
        <p:spPr bwMode="auto">
          <a:xfrm>
            <a:off x="2590800" y="3276600"/>
            <a:ext cx="1752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b="1"/>
              <a:t>WORKING WITH AIR TUGGER</a:t>
            </a:r>
          </a:p>
        </p:txBody>
      </p:sp>
      <p:pic>
        <p:nvPicPr>
          <p:cNvPr id="225287" name="Picture 7">
            <a:extLst>
              <a:ext uri="{FF2B5EF4-FFF2-40B4-BE49-F238E27FC236}">
                <a16:creationId xmlns:a16="http://schemas.microsoft.com/office/drawing/2014/main" id="{EB5C8727-B39D-5F53-B255-75F53B938A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121150"/>
            <a:ext cx="2057400" cy="1606550"/>
          </a:xfrm>
          <a:prstGeom prst="rect">
            <a:avLst/>
          </a:prstGeom>
          <a:solidFill>
            <a:srgbClr val="FFCC00"/>
          </a:solidFill>
          <a:ln w="9525">
            <a:solidFill>
              <a:schemeClr val="tx1"/>
            </a:solidFill>
            <a:miter lim="800000"/>
            <a:headEnd/>
            <a:tailEnd/>
          </a:ln>
        </p:spPr>
      </p:pic>
      <p:pic>
        <p:nvPicPr>
          <p:cNvPr id="225288" name="Picture 8">
            <a:extLst>
              <a:ext uri="{FF2B5EF4-FFF2-40B4-BE49-F238E27FC236}">
                <a16:creationId xmlns:a16="http://schemas.microsoft.com/office/drawing/2014/main" id="{C67972C2-3046-18CB-A95C-EFD976672F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0" y="3657600"/>
            <a:ext cx="609600" cy="2790825"/>
          </a:xfrm>
          <a:prstGeom prst="rect">
            <a:avLst/>
          </a:prstGeom>
          <a:solidFill>
            <a:srgbClr val="FFCC00"/>
          </a:solidFill>
          <a:ln w="9525">
            <a:solidFill>
              <a:schemeClr val="tx1"/>
            </a:solidFill>
            <a:miter lim="800000"/>
            <a:headEnd/>
            <a:tailEnd/>
          </a:ln>
        </p:spPr>
      </p:pic>
      <p:sp>
        <p:nvSpPr>
          <p:cNvPr id="225289" name="Text Box 9">
            <a:extLst>
              <a:ext uri="{FF2B5EF4-FFF2-40B4-BE49-F238E27FC236}">
                <a16:creationId xmlns:a16="http://schemas.microsoft.com/office/drawing/2014/main" id="{585DE559-42BF-37ED-F58A-4257ED137A8D}"/>
              </a:ext>
            </a:extLst>
          </p:cNvPr>
          <p:cNvSpPr txBox="1">
            <a:spLocks noChangeArrowheads="1"/>
          </p:cNvSpPr>
          <p:nvPr/>
        </p:nvSpPr>
        <p:spPr bwMode="auto">
          <a:xfrm>
            <a:off x="7531100" y="5029200"/>
            <a:ext cx="6985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PIPE WRENCH</a:t>
            </a:r>
          </a:p>
        </p:txBody>
      </p:sp>
      <p:sp>
        <p:nvSpPr>
          <p:cNvPr id="225290" name="Line 10">
            <a:extLst>
              <a:ext uri="{FF2B5EF4-FFF2-40B4-BE49-F238E27FC236}">
                <a16:creationId xmlns:a16="http://schemas.microsoft.com/office/drawing/2014/main" id="{EFA05F0E-CAA6-2B4D-9079-A1ABE3E63431}"/>
              </a:ext>
            </a:extLst>
          </p:cNvPr>
          <p:cNvSpPr>
            <a:spLocks noChangeShapeType="1"/>
          </p:cNvSpPr>
          <p:nvPr/>
        </p:nvSpPr>
        <p:spPr bwMode="auto">
          <a:xfrm flipV="1">
            <a:off x="8001000" y="5029200"/>
            <a:ext cx="533400" cy="76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25291" name="Picture 11">
            <a:extLst>
              <a:ext uri="{FF2B5EF4-FFF2-40B4-BE49-F238E27FC236}">
                <a16:creationId xmlns:a16="http://schemas.microsoft.com/office/drawing/2014/main" id="{28B97CF1-9B26-A412-CACC-6156A6798683}"/>
              </a:ext>
            </a:extLst>
          </p:cNvPr>
          <p:cNvPicPr>
            <a:picLocks noChangeAspect="1" noChangeArrowheads="1"/>
          </p:cNvPicPr>
          <p:nvPr/>
        </p:nvPicPr>
        <p:blipFill>
          <a:blip r:embed="rId7">
            <a:lum bright="18000"/>
            <a:extLst>
              <a:ext uri="{28A0092B-C50C-407E-A947-70E740481C1C}">
                <a14:useLocalDpi xmlns:a14="http://schemas.microsoft.com/office/drawing/2010/main" val="0"/>
              </a:ext>
            </a:extLst>
          </a:blip>
          <a:srcRect/>
          <a:stretch>
            <a:fillRect/>
          </a:stretch>
        </p:blipFill>
        <p:spPr bwMode="auto">
          <a:xfrm>
            <a:off x="5499100" y="838200"/>
            <a:ext cx="1636713" cy="1411288"/>
          </a:xfrm>
          <a:prstGeom prst="rect">
            <a:avLst/>
          </a:prstGeom>
          <a:solidFill>
            <a:srgbClr val="FFCC00"/>
          </a:solidFill>
          <a:ln w="9525">
            <a:solidFill>
              <a:schemeClr val="tx1"/>
            </a:solidFill>
            <a:miter lim="800000"/>
            <a:headEnd/>
            <a:tailEnd/>
          </a:ln>
        </p:spPr>
      </p:pic>
      <p:pic>
        <p:nvPicPr>
          <p:cNvPr id="225292" name="Picture 12">
            <a:extLst>
              <a:ext uri="{FF2B5EF4-FFF2-40B4-BE49-F238E27FC236}">
                <a16:creationId xmlns:a16="http://schemas.microsoft.com/office/drawing/2014/main" id="{2490F213-148B-CEB2-8E29-72FBCF0B84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4038600"/>
            <a:ext cx="1981200" cy="1714500"/>
          </a:xfrm>
          <a:prstGeom prst="rect">
            <a:avLst/>
          </a:prstGeom>
          <a:solidFill>
            <a:srgbClr val="FFCC00"/>
          </a:solidFill>
          <a:ln w="9525">
            <a:solidFill>
              <a:schemeClr val="tx1"/>
            </a:solidFill>
            <a:miter lim="800000"/>
            <a:headEnd/>
            <a:tailEnd/>
          </a:ln>
        </p:spPr>
      </p:pic>
      <p:pic>
        <p:nvPicPr>
          <p:cNvPr id="225293" name="Picture 13">
            <a:extLst>
              <a:ext uri="{FF2B5EF4-FFF2-40B4-BE49-F238E27FC236}">
                <a16:creationId xmlns:a16="http://schemas.microsoft.com/office/drawing/2014/main" id="{20AD7662-5AD8-1C37-ED48-95EC27196E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4500" y="2590800"/>
            <a:ext cx="1600200" cy="1100138"/>
          </a:xfrm>
          <a:prstGeom prst="rect">
            <a:avLst/>
          </a:prstGeom>
          <a:solidFill>
            <a:srgbClr val="FFCC00"/>
          </a:solidFill>
          <a:ln w="9525">
            <a:solidFill>
              <a:schemeClr val="tx1"/>
            </a:solidFill>
            <a:miter lim="800000"/>
            <a:headEnd/>
            <a:tailEnd/>
          </a:ln>
        </p:spPr>
      </p:pic>
      <p:pic>
        <p:nvPicPr>
          <p:cNvPr id="225294" name="Picture 14">
            <a:extLst>
              <a:ext uri="{FF2B5EF4-FFF2-40B4-BE49-F238E27FC236}">
                <a16:creationId xmlns:a16="http://schemas.microsoft.com/office/drawing/2014/main" id="{DE83F36F-FC51-D7AA-CB5E-63806A8B28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5200" y="2514600"/>
            <a:ext cx="1447800" cy="1085850"/>
          </a:xfrm>
          <a:prstGeom prst="rect">
            <a:avLst/>
          </a:prstGeom>
          <a:solidFill>
            <a:srgbClr val="FFCC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295" name="Picture 15">
            <a:extLst>
              <a:ext uri="{FF2B5EF4-FFF2-40B4-BE49-F238E27FC236}">
                <a16:creationId xmlns:a16="http://schemas.microsoft.com/office/drawing/2014/main" id="{2A9C8739-B8D5-A5A9-1417-199C4189D7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2286000"/>
            <a:ext cx="1143000" cy="1524000"/>
          </a:xfrm>
          <a:prstGeom prst="rect">
            <a:avLst/>
          </a:prstGeom>
          <a:solidFill>
            <a:srgbClr val="FFCC00"/>
          </a:solidFill>
          <a:ln w="9525">
            <a:solidFill>
              <a:schemeClr val="tx1"/>
            </a:solidFill>
            <a:miter lim="800000"/>
            <a:headEnd/>
            <a:tailEnd/>
          </a:ln>
        </p:spPr>
      </p:pic>
      <p:sp>
        <p:nvSpPr>
          <p:cNvPr id="225296" name="Text Box 16">
            <a:extLst>
              <a:ext uri="{FF2B5EF4-FFF2-40B4-BE49-F238E27FC236}">
                <a16:creationId xmlns:a16="http://schemas.microsoft.com/office/drawing/2014/main" id="{F6288AC2-23E4-F301-C5F5-81348A16E596}"/>
              </a:ext>
            </a:extLst>
          </p:cNvPr>
          <p:cNvSpPr txBox="1">
            <a:spLocks noChangeArrowheads="1"/>
          </p:cNvSpPr>
          <p:nvPr/>
        </p:nvSpPr>
        <p:spPr bwMode="auto">
          <a:xfrm>
            <a:off x="5753100" y="2311400"/>
            <a:ext cx="11430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BOP WRENCH</a:t>
            </a:r>
          </a:p>
        </p:txBody>
      </p:sp>
      <p:sp>
        <p:nvSpPr>
          <p:cNvPr id="225297" name="Text Box 17">
            <a:extLst>
              <a:ext uri="{FF2B5EF4-FFF2-40B4-BE49-F238E27FC236}">
                <a16:creationId xmlns:a16="http://schemas.microsoft.com/office/drawing/2014/main" id="{47F0C85B-C2EE-70BC-7479-C396ED99944D}"/>
              </a:ext>
            </a:extLst>
          </p:cNvPr>
          <p:cNvSpPr txBox="1">
            <a:spLocks noChangeArrowheads="1"/>
          </p:cNvSpPr>
          <p:nvPr/>
        </p:nvSpPr>
        <p:spPr bwMode="auto">
          <a:xfrm>
            <a:off x="7315200" y="2209800"/>
            <a:ext cx="14478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CRESCENT WRENCH</a:t>
            </a:r>
          </a:p>
        </p:txBody>
      </p:sp>
      <p:sp>
        <p:nvSpPr>
          <p:cNvPr id="225298" name="Text Box 18">
            <a:extLst>
              <a:ext uri="{FF2B5EF4-FFF2-40B4-BE49-F238E27FC236}">
                <a16:creationId xmlns:a16="http://schemas.microsoft.com/office/drawing/2014/main" id="{045BF313-A3B3-7459-90DB-E41413F5D97F}"/>
              </a:ext>
            </a:extLst>
          </p:cNvPr>
          <p:cNvSpPr txBox="1">
            <a:spLocks noChangeArrowheads="1"/>
          </p:cNvSpPr>
          <p:nvPr/>
        </p:nvSpPr>
        <p:spPr bwMode="auto">
          <a:xfrm>
            <a:off x="3352800" y="5902325"/>
            <a:ext cx="19812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HAMMER, SCREW DRIVERS, CHISEL, AND HOLE PUNCH</a:t>
            </a:r>
          </a:p>
        </p:txBody>
      </p:sp>
      <p:sp>
        <p:nvSpPr>
          <p:cNvPr id="225299" name="Text Box 19">
            <a:extLst>
              <a:ext uri="{FF2B5EF4-FFF2-40B4-BE49-F238E27FC236}">
                <a16:creationId xmlns:a16="http://schemas.microsoft.com/office/drawing/2014/main" id="{6C250FE4-7A41-4BFC-80BA-7F8B282B006C}"/>
              </a:ext>
            </a:extLst>
          </p:cNvPr>
          <p:cNvSpPr txBox="1">
            <a:spLocks noChangeArrowheads="1"/>
          </p:cNvSpPr>
          <p:nvPr/>
        </p:nvSpPr>
        <p:spPr bwMode="auto">
          <a:xfrm>
            <a:off x="5410200" y="5826125"/>
            <a:ext cx="20574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CUTTERS AND SCREW DRIVERS AND ALTERNATIVE CUTTING TOOLS</a:t>
            </a:r>
          </a:p>
        </p:txBody>
      </p:sp>
      <p:sp>
        <p:nvSpPr>
          <p:cNvPr id="225300" name="Text Box 20">
            <a:extLst>
              <a:ext uri="{FF2B5EF4-FFF2-40B4-BE49-F238E27FC236}">
                <a16:creationId xmlns:a16="http://schemas.microsoft.com/office/drawing/2014/main" id="{CBC5267C-3810-69E5-FAF5-8E542D908D8E}"/>
              </a:ext>
            </a:extLst>
          </p:cNvPr>
          <p:cNvSpPr txBox="1">
            <a:spLocks noChangeArrowheads="1"/>
          </p:cNvSpPr>
          <p:nvPr/>
        </p:nvSpPr>
        <p:spPr bwMode="auto">
          <a:xfrm>
            <a:off x="6019800" y="3738563"/>
            <a:ext cx="22098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VARIOUS PLIERS</a:t>
            </a:r>
          </a:p>
        </p:txBody>
      </p:sp>
      <p:sp>
        <p:nvSpPr>
          <p:cNvPr id="225301" name="Text Box 21">
            <a:extLst>
              <a:ext uri="{FF2B5EF4-FFF2-40B4-BE49-F238E27FC236}">
                <a16:creationId xmlns:a16="http://schemas.microsoft.com/office/drawing/2014/main" id="{E8270021-7096-4D94-8B55-038B0BD7E4AB}"/>
              </a:ext>
            </a:extLst>
          </p:cNvPr>
          <p:cNvSpPr txBox="1">
            <a:spLocks noChangeArrowheads="1"/>
          </p:cNvSpPr>
          <p:nvPr/>
        </p:nvSpPr>
        <p:spPr bwMode="auto">
          <a:xfrm>
            <a:off x="520700" y="1981200"/>
            <a:ext cx="7747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HAMMERS</a:t>
            </a:r>
          </a:p>
        </p:txBody>
      </p:sp>
      <p:sp>
        <p:nvSpPr>
          <p:cNvPr id="225302" name="Rectangle 22">
            <a:extLst>
              <a:ext uri="{FF2B5EF4-FFF2-40B4-BE49-F238E27FC236}">
                <a16:creationId xmlns:a16="http://schemas.microsoft.com/office/drawing/2014/main" id="{3DD82378-7028-179A-E45D-65F8810246A6}"/>
              </a:ext>
            </a:extLst>
          </p:cNvPr>
          <p:cNvSpPr>
            <a:spLocks noChangeArrowheads="1"/>
          </p:cNvSpPr>
          <p:nvPr/>
        </p:nvSpPr>
        <p:spPr bwMode="auto">
          <a:xfrm>
            <a:off x="-114300" y="109538"/>
            <a:ext cx="937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 TOOLS</a:t>
            </a:r>
          </a:p>
        </p:txBody>
      </p:sp>
      <p:pic>
        <p:nvPicPr>
          <p:cNvPr id="225303" name="Picture 23">
            <a:extLst>
              <a:ext uri="{FF2B5EF4-FFF2-40B4-BE49-F238E27FC236}">
                <a16:creationId xmlns:a16="http://schemas.microsoft.com/office/drawing/2014/main" id="{866F66B4-9B57-209C-196D-4E92EC0509A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4114800"/>
            <a:ext cx="1423988"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04" name="Picture 24">
            <a:extLst>
              <a:ext uri="{FF2B5EF4-FFF2-40B4-BE49-F238E27FC236}">
                <a16:creationId xmlns:a16="http://schemas.microsoft.com/office/drawing/2014/main" id="{A3CBDF4D-6418-6126-DF6B-E37E6BAF79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81200" y="914400"/>
            <a:ext cx="3276600" cy="2298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05" name="Line 25">
            <a:extLst>
              <a:ext uri="{FF2B5EF4-FFF2-40B4-BE49-F238E27FC236}">
                <a16:creationId xmlns:a16="http://schemas.microsoft.com/office/drawing/2014/main" id="{990A485D-8EA6-DCC5-0838-D4BFB8A9D146}"/>
              </a:ext>
            </a:extLst>
          </p:cNvPr>
          <p:cNvSpPr>
            <a:spLocks noChangeShapeType="1"/>
          </p:cNvSpPr>
          <p:nvPr/>
        </p:nvSpPr>
        <p:spPr bwMode="auto">
          <a:xfrm flipV="1">
            <a:off x="1524000" y="4876800"/>
            <a:ext cx="45720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 name="Picture 1">
            <a:extLst>
              <a:ext uri="{FF2B5EF4-FFF2-40B4-BE49-F238E27FC236}">
                <a16:creationId xmlns:a16="http://schemas.microsoft.com/office/drawing/2014/main" id="{888F356B-7A82-0903-0487-5B577E5B9B0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500D6321-E766-0B7E-2E40-7B4BD4F141A9}"/>
              </a:ext>
            </a:extLst>
          </p:cNvPr>
          <p:cNvSpPr>
            <a:spLocks noGrp="1" noChangeArrowheads="1"/>
          </p:cNvSpPr>
          <p:nvPr>
            <p:ph type="body" sz="half" idx="1"/>
          </p:nvPr>
        </p:nvSpPr>
        <p:spPr bwMode="auto">
          <a:xfrm>
            <a:off x="2743200" y="838200"/>
            <a:ext cx="3441700" cy="1784350"/>
          </a:xfrm>
          <a:solidFill>
            <a:srgbClr val="FFCC00">
              <a:alpha val="47842"/>
            </a:srgbClr>
          </a:solidFill>
          <a:ln algn="ctr">
            <a:solidFill>
              <a:schemeClr val="tx1"/>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100" b="1"/>
              <a:t>Proper storage of tools is vital to keeping the drilling operation performing safely and efficiently.  </a:t>
            </a:r>
          </a:p>
          <a:p>
            <a:pPr marL="0" indent="0" eaLnBrk="1" hangingPunct="1">
              <a:spcBef>
                <a:spcPct val="50000"/>
              </a:spcBef>
              <a:buFontTx/>
              <a:buNone/>
            </a:pPr>
            <a:r>
              <a:rPr lang="en-US" altLang="en-US" sz="1100" b="1"/>
              <a:t>The Roustabouts use the tools for the job to be done and have to remember to put the tools back in the proper storage place so they can be easily obtained for the next job.</a:t>
            </a:r>
          </a:p>
          <a:p>
            <a:pPr marL="0" indent="0" eaLnBrk="1" hangingPunct="1">
              <a:spcBef>
                <a:spcPct val="50000"/>
              </a:spcBef>
              <a:buFontTx/>
              <a:buNone/>
            </a:pPr>
            <a:r>
              <a:rPr lang="en-US" altLang="en-US" sz="1100" b="1"/>
              <a:t>Remember to clean and return any borrowed tools after a job is completed.</a:t>
            </a:r>
          </a:p>
        </p:txBody>
      </p:sp>
      <p:pic>
        <p:nvPicPr>
          <p:cNvPr id="226307" name="Picture 3">
            <a:extLst>
              <a:ext uri="{FF2B5EF4-FFF2-40B4-BE49-F238E27FC236}">
                <a16:creationId xmlns:a16="http://schemas.microsoft.com/office/drawing/2014/main" id="{D1500089-5C22-A660-3403-FE36090CDD77}"/>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bwMode="auto">
          <a:xfrm>
            <a:off x="6510338" y="914400"/>
            <a:ext cx="2252662" cy="2895600"/>
          </a:xfrm>
          <a:solidFill>
            <a:srgbClr val="FFCC00"/>
          </a:solidFill>
          <a:ln w="3175">
            <a:solidFill>
              <a:schemeClr val="tx1"/>
            </a:solidFill>
            <a:miter lim="800000"/>
            <a:headEnd/>
            <a:tailEnd/>
          </a:ln>
        </p:spPr>
      </p:pic>
      <p:sp>
        <p:nvSpPr>
          <p:cNvPr id="226308" name="Rectangle 4">
            <a:extLst>
              <a:ext uri="{FF2B5EF4-FFF2-40B4-BE49-F238E27FC236}">
                <a16:creationId xmlns:a16="http://schemas.microsoft.com/office/drawing/2014/main" id="{669B9A20-6CE5-4515-2110-DB3031DE0C0E}"/>
              </a:ext>
            </a:extLst>
          </p:cNvPr>
          <p:cNvSpPr>
            <a:spLocks noChangeArrowheads="1"/>
          </p:cNvSpPr>
          <p:nvPr/>
        </p:nvSpPr>
        <p:spPr bwMode="auto">
          <a:xfrm>
            <a:off x="304800" y="3187700"/>
            <a:ext cx="3810000" cy="131127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Wherever the Roustabout goes on the rig, housekeeping will be a priority at all times.</a:t>
            </a:r>
          </a:p>
          <a:p>
            <a:pPr eaLnBrk="1" hangingPunct="1">
              <a:spcBef>
                <a:spcPct val="50000"/>
              </a:spcBef>
            </a:pPr>
            <a:r>
              <a:rPr lang="en-US" altLang="en-US" sz="1000" b="1"/>
              <a:t>Keeping the rig tidy helps keep the rig safe and efficient.  Always clean hand tools after using them on a task.</a:t>
            </a:r>
          </a:p>
          <a:p>
            <a:pPr eaLnBrk="1" hangingPunct="1">
              <a:spcBef>
                <a:spcPct val="50000"/>
              </a:spcBef>
            </a:pPr>
            <a:r>
              <a:rPr lang="en-US" altLang="en-US" sz="1000" b="1"/>
              <a:t>Make sure to inspect hand tools for damage before using  and repair them if possible.  Discard tools that are permanently damaged.</a:t>
            </a:r>
          </a:p>
        </p:txBody>
      </p:sp>
      <p:sp>
        <p:nvSpPr>
          <p:cNvPr id="226309" name="Text Box 5">
            <a:extLst>
              <a:ext uri="{FF2B5EF4-FFF2-40B4-BE49-F238E27FC236}">
                <a16:creationId xmlns:a16="http://schemas.microsoft.com/office/drawing/2014/main" id="{726E214D-CC6E-8584-FB92-B821B4EF6CB0}"/>
              </a:ext>
            </a:extLst>
          </p:cNvPr>
          <p:cNvSpPr txBox="1">
            <a:spLocks noChangeArrowheads="1"/>
          </p:cNvSpPr>
          <p:nvPr/>
        </p:nvSpPr>
        <p:spPr bwMode="auto">
          <a:xfrm>
            <a:off x="6523038" y="3810000"/>
            <a:ext cx="22098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KEEP TOOLS HANDY</a:t>
            </a:r>
          </a:p>
        </p:txBody>
      </p:sp>
      <p:sp>
        <p:nvSpPr>
          <p:cNvPr id="226310" name="Text Box 6">
            <a:extLst>
              <a:ext uri="{FF2B5EF4-FFF2-40B4-BE49-F238E27FC236}">
                <a16:creationId xmlns:a16="http://schemas.microsoft.com/office/drawing/2014/main" id="{3AC454AD-B3DF-173F-F1C9-E2F16CAB43D2}"/>
              </a:ext>
            </a:extLst>
          </p:cNvPr>
          <p:cNvSpPr txBox="1">
            <a:spLocks noChangeArrowheads="1"/>
          </p:cNvSpPr>
          <p:nvPr/>
        </p:nvSpPr>
        <p:spPr bwMode="auto">
          <a:xfrm>
            <a:off x="368300" y="2976563"/>
            <a:ext cx="21717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PROPERLY STORING TOOLS</a:t>
            </a:r>
          </a:p>
        </p:txBody>
      </p:sp>
      <p:pic>
        <p:nvPicPr>
          <p:cNvPr id="226311" name="Picture 7">
            <a:extLst>
              <a:ext uri="{FF2B5EF4-FFF2-40B4-BE49-F238E27FC236}">
                <a16:creationId xmlns:a16="http://schemas.microsoft.com/office/drawing/2014/main" id="{F54527D4-F5D1-90BF-4861-5F25CB07D264}"/>
              </a:ext>
            </a:extLst>
          </p:cNvPr>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762000" y="4660900"/>
            <a:ext cx="2438400" cy="1422400"/>
          </a:xfrm>
          <a:prstGeom prst="rect">
            <a:avLst/>
          </a:prstGeom>
          <a:solidFill>
            <a:srgbClr val="FFCC00"/>
          </a:solidFill>
          <a:ln w="9525">
            <a:solidFill>
              <a:schemeClr val="tx1"/>
            </a:solidFill>
            <a:miter lim="800000"/>
            <a:headEnd/>
            <a:tailEnd/>
          </a:ln>
        </p:spPr>
      </p:pic>
      <p:pic>
        <p:nvPicPr>
          <p:cNvPr id="226312" name="Picture 8">
            <a:extLst>
              <a:ext uri="{FF2B5EF4-FFF2-40B4-BE49-F238E27FC236}">
                <a16:creationId xmlns:a16="http://schemas.microsoft.com/office/drawing/2014/main" id="{6BFD616C-19A4-6F7D-8C56-07BE91F07896}"/>
              </a:ext>
            </a:extLst>
          </p:cNvPr>
          <p:cNvPicPr>
            <a:picLocks noChangeAspect="1" noChangeArrowheads="1"/>
          </p:cNvPicPr>
          <p:nvPr/>
        </p:nvPicPr>
        <p:blipFill>
          <a:blip r:embed="rId5">
            <a:lum bright="-12000" contrast="12000"/>
            <a:extLst>
              <a:ext uri="{28A0092B-C50C-407E-A947-70E740481C1C}">
                <a14:useLocalDpi xmlns:a14="http://schemas.microsoft.com/office/drawing/2010/main" val="0"/>
              </a:ext>
            </a:extLst>
          </a:blip>
          <a:srcRect/>
          <a:stretch>
            <a:fillRect/>
          </a:stretch>
        </p:blipFill>
        <p:spPr bwMode="auto">
          <a:xfrm>
            <a:off x="6705600" y="4476750"/>
            <a:ext cx="2057400" cy="1606550"/>
          </a:xfrm>
          <a:prstGeom prst="rect">
            <a:avLst/>
          </a:prstGeom>
          <a:solidFill>
            <a:srgbClr val="FFCC00"/>
          </a:solidFill>
          <a:ln w="9525">
            <a:solidFill>
              <a:schemeClr val="tx1"/>
            </a:solidFill>
            <a:miter lim="800000"/>
            <a:headEnd/>
            <a:tailEnd/>
          </a:ln>
        </p:spPr>
      </p:pic>
      <p:sp>
        <p:nvSpPr>
          <p:cNvPr id="226313" name="Text Box 9">
            <a:extLst>
              <a:ext uri="{FF2B5EF4-FFF2-40B4-BE49-F238E27FC236}">
                <a16:creationId xmlns:a16="http://schemas.microsoft.com/office/drawing/2014/main" id="{CB383511-ED1E-F4A9-92B5-261E5C22A348}"/>
              </a:ext>
            </a:extLst>
          </p:cNvPr>
          <p:cNvSpPr txBox="1">
            <a:spLocks noChangeArrowheads="1"/>
          </p:cNvSpPr>
          <p:nvPr/>
        </p:nvSpPr>
        <p:spPr bwMode="auto">
          <a:xfrm>
            <a:off x="3657600" y="5842000"/>
            <a:ext cx="2743200" cy="5588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Leaving tools around the rig can waste time and efficiency and can lead to an unsafe condition as shown here.</a:t>
            </a:r>
          </a:p>
        </p:txBody>
      </p:sp>
      <p:sp>
        <p:nvSpPr>
          <p:cNvPr id="226314" name="AutoShape 10">
            <a:extLst>
              <a:ext uri="{FF2B5EF4-FFF2-40B4-BE49-F238E27FC236}">
                <a16:creationId xmlns:a16="http://schemas.microsoft.com/office/drawing/2014/main" id="{B4E0A88D-28AD-55C0-71B0-4D06CA43234C}"/>
              </a:ext>
            </a:extLst>
          </p:cNvPr>
          <p:cNvSpPr>
            <a:spLocks noChangeArrowheads="1"/>
          </p:cNvSpPr>
          <p:nvPr/>
        </p:nvSpPr>
        <p:spPr bwMode="auto">
          <a:xfrm>
            <a:off x="6096000" y="5372100"/>
            <a:ext cx="609600" cy="381000"/>
          </a:xfrm>
          <a:prstGeom prst="rightArrow">
            <a:avLst>
              <a:gd name="adj1" fmla="val 50000"/>
              <a:gd name="adj2" fmla="val 40000"/>
            </a:avLst>
          </a:prstGeom>
          <a:solidFill>
            <a:srgbClr val="FFCC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b="1"/>
          </a:p>
        </p:txBody>
      </p:sp>
      <p:sp>
        <p:nvSpPr>
          <p:cNvPr id="226315" name="AutoShape 11">
            <a:extLst>
              <a:ext uri="{FF2B5EF4-FFF2-40B4-BE49-F238E27FC236}">
                <a16:creationId xmlns:a16="http://schemas.microsoft.com/office/drawing/2014/main" id="{44404ACB-408A-4260-4DA5-648024FDB4F5}"/>
              </a:ext>
            </a:extLst>
          </p:cNvPr>
          <p:cNvSpPr>
            <a:spLocks noChangeArrowheads="1"/>
          </p:cNvSpPr>
          <p:nvPr/>
        </p:nvSpPr>
        <p:spPr bwMode="auto">
          <a:xfrm flipH="1">
            <a:off x="3200400" y="5372100"/>
            <a:ext cx="609600" cy="381000"/>
          </a:xfrm>
          <a:prstGeom prst="rightArrow">
            <a:avLst>
              <a:gd name="adj1" fmla="val 50000"/>
              <a:gd name="adj2" fmla="val 40000"/>
            </a:avLst>
          </a:prstGeom>
          <a:solidFill>
            <a:srgbClr val="FFCC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b="1"/>
          </a:p>
        </p:txBody>
      </p:sp>
      <p:sp>
        <p:nvSpPr>
          <p:cNvPr id="226316" name="Rectangle 12">
            <a:extLst>
              <a:ext uri="{FF2B5EF4-FFF2-40B4-BE49-F238E27FC236}">
                <a16:creationId xmlns:a16="http://schemas.microsoft.com/office/drawing/2014/main" id="{14612A38-0119-3C13-7972-32F34D948AC6}"/>
              </a:ext>
            </a:extLst>
          </p:cNvPr>
          <p:cNvSpPr>
            <a:spLocks noGrp="1" noChangeArrowheads="1"/>
          </p:cNvSpPr>
          <p:nvPr>
            <p:ph type="title"/>
          </p:nvPr>
        </p:nvSpPr>
        <p:spPr bwMode="auto">
          <a:xfrm>
            <a:off x="-114300" y="109538"/>
            <a:ext cx="93726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a:t> </a:t>
            </a:r>
            <a:r>
              <a:rPr lang="en-US" altLang="en-US" sz="2400" b="1"/>
              <a:t>TOOLS</a:t>
            </a:r>
          </a:p>
        </p:txBody>
      </p:sp>
      <p:pic>
        <p:nvPicPr>
          <p:cNvPr id="226317" name="Picture 13">
            <a:extLst>
              <a:ext uri="{FF2B5EF4-FFF2-40B4-BE49-F238E27FC236}">
                <a16:creationId xmlns:a16="http://schemas.microsoft.com/office/drawing/2014/main" id="{BAF85EBC-B46E-79A9-57F5-0A0C61A6E4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762000"/>
            <a:ext cx="1539875"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6318" name="Picture 14">
            <a:extLst>
              <a:ext uri="{FF2B5EF4-FFF2-40B4-BE49-F238E27FC236}">
                <a16:creationId xmlns:a16="http://schemas.microsoft.com/office/drawing/2014/main" id="{80BB10C2-1ED5-B4F3-4A74-6091FF25AE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2667000"/>
            <a:ext cx="165735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01811D0-5B2B-974F-A6DF-8019CF55C6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F06977-DFDA-F84F-A398-F72198567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228354" name="Picture 2">
            <a:extLst>
              <a:ext uri="{FF2B5EF4-FFF2-40B4-BE49-F238E27FC236}">
                <a16:creationId xmlns:a16="http://schemas.microsoft.com/office/drawing/2014/main" id="{0D384EED-B148-7BAD-B035-626968B587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600200"/>
            <a:ext cx="4038600" cy="1898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8355" name="Rectangle 3">
            <a:extLst>
              <a:ext uri="{FF2B5EF4-FFF2-40B4-BE49-F238E27FC236}">
                <a16:creationId xmlns:a16="http://schemas.microsoft.com/office/drawing/2014/main" id="{3CE6DAEE-D604-E2E8-3851-5FA7A7E27714}"/>
              </a:ext>
            </a:extLst>
          </p:cNvPr>
          <p:cNvSpPr>
            <a:spLocks noGrp="1" noChangeArrowheads="1"/>
          </p:cNvSpPr>
          <p:nvPr>
            <p:ph type="body" sz="half" idx="1"/>
          </p:nvPr>
        </p:nvSpPr>
        <p:spPr bwMode="auto">
          <a:xfrm>
            <a:off x="147638" y="777875"/>
            <a:ext cx="7086600" cy="765175"/>
          </a:xfrm>
          <a:noFill/>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100" b="1"/>
              <a:t>Using air-operated needle guns are essential for Roustabouts to know about when chipping and scraping the pipe decks.  Air tools can be dangerous if operated in the wrong manner as the hose could break loose and hit someone, or some debris could get chipped and hit someone.  Before using a needle gun, a JSA will be reviewed to cover the hazards of using air-operated tools.</a:t>
            </a:r>
          </a:p>
        </p:txBody>
      </p:sp>
      <p:sp>
        <p:nvSpPr>
          <p:cNvPr id="228356" name="Rectangle 4">
            <a:extLst>
              <a:ext uri="{FF2B5EF4-FFF2-40B4-BE49-F238E27FC236}">
                <a16:creationId xmlns:a16="http://schemas.microsoft.com/office/drawing/2014/main" id="{4AE70A56-8D23-4C5A-E60C-3D230C21DE3B}"/>
              </a:ext>
            </a:extLst>
          </p:cNvPr>
          <p:cNvSpPr>
            <a:spLocks noChangeArrowheads="1"/>
          </p:cNvSpPr>
          <p:nvPr/>
        </p:nvSpPr>
        <p:spPr bwMode="auto">
          <a:xfrm>
            <a:off x="7404100" y="838200"/>
            <a:ext cx="1663700" cy="2878138"/>
          </a:xfrm>
          <a:prstGeom prst="rect">
            <a:avLst/>
          </a:prstGeom>
          <a:solidFill>
            <a:srgbClr val="FF9900">
              <a:alpha val="65097"/>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100" b="1"/>
              <a:t>Chipping and preparing the rig decks for painting is an important task for the Roustabouts.</a:t>
            </a:r>
          </a:p>
          <a:p>
            <a:pPr eaLnBrk="1" hangingPunct="1">
              <a:spcBef>
                <a:spcPct val="50000"/>
              </a:spcBef>
            </a:pPr>
            <a:r>
              <a:rPr lang="en-US" altLang="en-US" sz="1100" b="1"/>
              <a:t>The air-operated guns are used to remove old paint and rust.  Proper PPE is worn to ensure a safe task.  Gloves, boots, hard hat, glasses and shield are all used for PPE protection while using air-operated equipment.</a:t>
            </a:r>
          </a:p>
        </p:txBody>
      </p:sp>
      <p:sp>
        <p:nvSpPr>
          <p:cNvPr id="228357" name="Text Box 5">
            <a:extLst>
              <a:ext uri="{FF2B5EF4-FFF2-40B4-BE49-F238E27FC236}">
                <a16:creationId xmlns:a16="http://schemas.microsoft.com/office/drawing/2014/main" id="{DFF928FE-F057-88F1-7634-2CCC134400FA}"/>
              </a:ext>
            </a:extLst>
          </p:cNvPr>
          <p:cNvSpPr txBox="1">
            <a:spLocks noChangeArrowheads="1"/>
          </p:cNvSpPr>
          <p:nvPr/>
        </p:nvSpPr>
        <p:spPr bwMode="auto">
          <a:xfrm>
            <a:off x="76200" y="5765800"/>
            <a:ext cx="8991600" cy="711200"/>
          </a:xfrm>
          <a:prstGeom prst="rect">
            <a:avLst/>
          </a:prstGeom>
          <a:solidFill>
            <a:srgbClr val="FFCC00">
              <a:alpha val="50195"/>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Other safety tips for working with pressure:  Inspect hoses and couplings for damage before using them and replace if needed.  Make sure the quick couplings are secured and use hose whipping preventers.  Beware that dust and debris can get in the eyes, so wear the proper eye protection at all times and do not use the air hose to blow dust and grit off work clothes.  Be careful around any kind of pressure on the rig and respect its power.</a:t>
            </a:r>
          </a:p>
        </p:txBody>
      </p:sp>
      <p:sp>
        <p:nvSpPr>
          <p:cNvPr id="228358" name="Rectangle 6">
            <a:extLst>
              <a:ext uri="{FF2B5EF4-FFF2-40B4-BE49-F238E27FC236}">
                <a16:creationId xmlns:a16="http://schemas.microsoft.com/office/drawing/2014/main" id="{F5B1A682-7651-89A5-C578-9F00F0800FAE}"/>
              </a:ext>
            </a:extLst>
          </p:cNvPr>
          <p:cNvSpPr>
            <a:spLocks noGrp="1" noChangeArrowheads="1"/>
          </p:cNvSpPr>
          <p:nvPr>
            <p:ph type="title"/>
          </p:nvPr>
        </p:nvSpPr>
        <p:spPr bwMode="auto">
          <a:xfrm>
            <a:off x="-114300" y="109538"/>
            <a:ext cx="93726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a:t> </a:t>
            </a:r>
            <a:r>
              <a:rPr lang="en-US" altLang="en-US" sz="2400" b="1"/>
              <a:t>TOOLS</a:t>
            </a:r>
          </a:p>
        </p:txBody>
      </p:sp>
      <p:pic>
        <p:nvPicPr>
          <p:cNvPr id="228359" name="Picture 7">
            <a:extLst>
              <a:ext uri="{FF2B5EF4-FFF2-40B4-BE49-F238E27FC236}">
                <a16:creationId xmlns:a16="http://schemas.microsoft.com/office/drawing/2014/main" id="{40AFFF44-F09A-87C4-9D89-DBB51CA0CB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00200"/>
            <a:ext cx="2871788" cy="388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60" name="Picture 8">
            <a:extLst>
              <a:ext uri="{FF2B5EF4-FFF2-40B4-BE49-F238E27FC236}">
                <a16:creationId xmlns:a16="http://schemas.microsoft.com/office/drawing/2014/main" id="{B89E0832-0B27-5129-F33A-52F2AA62C4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3581400"/>
            <a:ext cx="1646238"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61" name="Picture 9">
            <a:extLst>
              <a:ext uri="{FF2B5EF4-FFF2-40B4-BE49-F238E27FC236}">
                <a16:creationId xmlns:a16="http://schemas.microsoft.com/office/drawing/2014/main" id="{88AFD5E6-FDF3-9540-A42F-5B7386B692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3136" t="36923" r="47926" b="30257"/>
          <a:stretch>
            <a:fillRect/>
          </a:stretch>
        </p:blipFill>
        <p:spPr bwMode="auto">
          <a:xfrm>
            <a:off x="5262563" y="3657600"/>
            <a:ext cx="1524000"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62" name="Picture 10">
            <a:extLst>
              <a:ext uri="{FF2B5EF4-FFF2-40B4-BE49-F238E27FC236}">
                <a16:creationId xmlns:a16="http://schemas.microsoft.com/office/drawing/2014/main" id="{C611AA18-FBD1-D175-B283-CD2FEAB5D6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0900" y="3810000"/>
            <a:ext cx="1571625" cy="190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8363" name="Text Box 11">
            <a:extLst>
              <a:ext uri="{FF2B5EF4-FFF2-40B4-BE49-F238E27FC236}">
                <a16:creationId xmlns:a16="http://schemas.microsoft.com/office/drawing/2014/main" id="{E241D903-F138-5A61-0D2E-773BB98B875C}"/>
              </a:ext>
            </a:extLst>
          </p:cNvPr>
          <p:cNvSpPr txBox="1">
            <a:spLocks noChangeArrowheads="1"/>
          </p:cNvSpPr>
          <p:nvPr/>
        </p:nvSpPr>
        <p:spPr bwMode="auto">
          <a:xfrm>
            <a:off x="3505200" y="3200400"/>
            <a:ext cx="16891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          NEEDLE GUN</a:t>
            </a:r>
          </a:p>
        </p:txBody>
      </p:sp>
      <p:sp>
        <p:nvSpPr>
          <p:cNvPr id="228364" name="Text Box 12">
            <a:extLst>
              <a:ext uri="{FF2B5EF4-FFF2-40B4-BE49-F238E27FC236}">
                <a16:creationId xmlns:a16="http://schemas.microsoft.com/office/drawing/2014/main" id="{99B71CD9-3E39-8EF2-54DA-247621987423}"/>
              </a:ext>
            </a:extLst>
          </p:cNvPr>
          <p:cNvSpPr txBox="1">
            <a:spLocks noChangeArrowheads="1"/>
          </p:cNvSpPr>
          <p:nvPr/>
        </p:nvSpPr>
        <p:spPr bwMode="auto">
          <a:xfrm>
            <a:off x="609600" y="5181600"/>
            <a:ext cx="20574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NEEDLE GUNNING THE DECK</a:t>
            </a: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A90624-21FC-59E6-FE47-E39EE1D65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230402" name="Picture 2">
            <a:extLst>
              <a:ext uri="{FF2B5EF4-FFF2-40B4-BE49-F238E27FC236}">
                <a16:creationId xmlns:a16="http://schemas.microsoft.com/office/drawing/2014/main" id="{807092F1-B80E-177C-B029-1BB175C95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971800"/>
            <a:ext cx="1981200" cy="1382713"/>
          </a:xfrm>
          <a:prstGeom prst="rect">
            <a:avLst/>
          </a:prstGeom>
          <a:solidFill>
            <a:srgbClr val="FFCC00"/>
          </a:solidFill>
          <a:ln w="9525">
            <a:solidFill>
              <a:schemeClr val="tx1"/>
            </a:solidFill>
            <a:miter lim="800000"/>
            <a:headEnd/>
            <a:tailEnd/>
          </a:ln>
        </p:spPr>
      </p:pic>
      <p:sp>
        <p:nvSpPr>
          <p:cNvPr id="230403" name="Rectangle 3">
            <a:extLst>
              <a:ext uri="{FF2B5EF4-FFF2-40B4-BE49-F238E27FC236}">
                <a16:creationId xmlns:a16="http://schemas.microsoft.com/office/drawing/2014/main" id="{00077A15-CF2C-BD43-A467-D6E47538FA55}"/>
              </a:ext>
            </a:extLst>
          </p:cNvPr>
          <p:cNvSpPr>
            <a:spLocks noGrp="1" noChangeArrowheads="1"/>
          </p:cNvSpPr>
          <p:nvPr>
            <p:ph type="body" sz="half" idx="1"/>
          </p:nvPr>
        </p:nvSpPr>
        <p:spPr bwMode="auto">
          <a:xfrm>
            <a:off x="304800" y="895350"/>
            <a:ext cx="4114800" cy="5283200"/>
          </a:xfrm>
          <a:solidFill>
            <a:srgbClr val="FFCC00">
              <a:alpha val="49019"/>
            </a:srgbClr>
          </a:solidFill>
          <a:ln>
            <a:solidFill>
              <a:schemeClr val="tx1"/>
            </a:solidFill>
            <a:miter lim="800000"/>
            <a:headEnd/>
            <a:tailEnd/>
          </a:ln>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000" b="1"/>
              <a:t>Chipping and painting are two of the Roustabouts main jobs.  Rust and corrosion are prevented by a good preventative paint schedule.  The Roustabout uses the needle gun to effectively remove the rust and paint before cleaning and preparing the surface for painting. This photo shows the airline connection, the air hose, and the needle gun apparatus that is used to chip paint and rust on the rig. </a:t>
            </a:r>
          </a:p>
          <a:p>
            <a:pPr marL="0" indent="0" eaLnBrk="1" hangingPunct="1">
              <a:spcBef>
                <a:spcPct val="50000"/>
              </a:spcBef>
              <a:buFontTx/>
              <a:buNone/>
            </a:pPr>
            <a:r>
              <a:rPr lang="en-US" altLang="en-US" sz="1000" b="1"/>
              <a:t>Air operated tools and equipment will have the properly regulated air input (regulated from 110 PSI supply to 40-60 PSI delivered), as per the manufacturer’s recommendation.  Air line connections will be secured with a safety clip (R clip), safety pin or a whip check to prevent whipping of the line.  Make sure all hose connections are in good shape because if the hose breaks loose during use, it can whip or hit the person working or someone nearby . </a:t>
            </a:r>
          </a:p>
          <a:p>
            <a:pPr marL="0" indent="0" eaLnBrk="1" hangingPunct="1">
              <a:spcBef>
                <a:spcPct val="50000"/>
              </a:spcBef>
              <a:buFontTx/>
              <a:buNone/>
            </a:pPr>
            <a:r>
              <a:rPr lang="en-US" altLang="en-US" sz="1000" b="1"/>
              <a:t>The needle gun uses several needles, about ¼” in diameter that protrude approximately 2” from the gun.  The needles vibrate rapidly and break the old paint and rust from the equipment or deck.  The needles can break off after extensive use and should be replaced.  Report any faults or mechanical problems to the Supervisor.</a:t>
            </a:r>
          </a:p>
          <a:p>
            <a:pPr marL="0" indent="0" eaLnBrk="1" hangingPunct="1">
              <a:spcBef>
                <a:spcPct val="50000"/>
              </a:spcBef>
              <a:buFontTx/>
              <a:buNone/>
            </a:pPr>
            <a:r>
              <a:rPr lang="en-US" altLang="en-US" sz="1000" b="1"/>
              <a:t>Key safety points for using air operated tools:</a:t>
            </a:r>
          </a:p>
          <a:p>
            <a:pPr marL="292100" lvl="1" indent="-177800" eaLnBrk="1" hangingPunct="1">
              <a:spcBef>
                <a:spcPct val="50000"/>
              </a:spcBef>
              <a:buFontTx/>
              <a:buAutoNum type="arabicPeriod"/>
            </a:pPr>
            <a:r>
              <a:rPr lang="en-US" altLang="en-US" sz="1000" b="1"/>
              <a:t>Ensure that all pressure is bled off the hose before disconnecting it.</a:t>
            </a:r>
          </a:p>
          <a:p>
            <a:pPr marL="292100" lvl="1" indent="-177800" eaLnBrk="1" hangingPunct="1">
              <a:spcBef>
                <a:spcPct val="0"/>
              </a:spcBef>
              <a:buFontTx/>
              <a:buAutoNum type="arabicPeriod"/>
            </a:pPr>
            <a:r>
              <a:rPr lang="en-US" altLang="en-US" sz="1000" b="1"/>
              <a:t>Wear goggles to prevent eye injuries when using air tools.</a:t>
            </a:r>
          </a:p>
          <a:p>
            <a:pPr marL="292100" lvl="1" indent="-177800" eaLnBrk="1" hangingPunct="1">
              <a:spcBef>
                <a:spcPct val="0"/>
              </a:spcBef>
              <a:buFontTx/>
              <a:buAutoNum type="arabicPeriod"/>
            </a:pPr>
            <a:r>
              <a:rPr lang="en-US" altLang="en-US" sz="1000" b="1"/>
              <a:t>Pneumatic power tools (air tools) are to be in good working condition with particular attention being paid to the use of proper connectors, fittings, and hoses.</a:t>
            </a:r>
          </a:p>
          <a:p>
            <a:pPr marL="292100" lvl="1" indent="-177800" eaLnBrk="1" hangingPunct="1">
              <a:spcBef>
                <a:spcPct val="0"/>
              </a:spcBef>
              <a:buFontTx/>
              <a:buAutoNum type="arabicPeriod"/>
            </a:pPr>
            <a:r>
              <a:rPr lang="en-US" altLang="en-US" sz="1000" b="1"/>
              <a:t>Make sure the attachments for the air-operated tool to be used have the correct connection and connectors.</a:t>
            </a:r>
          </a:p>
          <a:p>
            <a:pPr marL="292100" lvl="1" indent="-177800" eaLnBrk="1" hangingPunct="1">
              <a:spcBef>
                <a:spcPct val="0"/>
              </a:spcBef>
              <a:buFontTx/>
              <a:buAutoNum type="arabicPeriod"/>
            </a:pPr>
            <a:r>
              <a:rPr lang="en-US" altLang="en-US" sz="1000" b="1"/>
              <a:t>Make sure equipment near the air hoses is secure and will not fall on the air hose and cause a puncture in the line.</a:t>
            </a:r>
          </a:p>
        </p:txBody>
      </p:sp>
      <p:pic>
        <p:nvPicPr>
          <p:cNvPr id="230404" name="Picture 4">
            <a:extLst>
              <a:ext uri="{FF2B5EF4-FFF2-40B4-BE49-F238E27FC236}">
                <a16:creationId xmlns:a16="http://schemas.microsoft.com/office/drawing/2014/main" id="{AAA61B72-3E91-5312-5BFD-77040EE45186}"/>
              </a:ext>
            </a:extLst>
          </p:cNvPr>
          <p:cNvPicPr>
            <a:picLocks noGrp="1" noChangeAspect="1" noChangeArrowheads="1"/>
          </p:cNvPicPr>
          <p:nvPr>
            <p:ph type="clipArt" sz="half" idx="2"/>
          </p:nvPr>
        </p:nvPicPr>
        <p:blipFill>
          <a:blip r:embed="rId5">
            <a:lum bright="6000"/>
            <a:extLst>
              <a:ext uri="{28A0092B-C50C-407E-A947-70E740481C1C}">
                <a14:useLocalDpi xmlns:a14="http://schemas.microsoft.com/office/drawing/2010/main" val="0"/>
              </a:ext>
            </a:extLst>
          </a:blip>
          <a:srcRect/>
          <a:stretch>
            <a:fillRect/>
          </a:stretch>
        </p:blipFill>
        <p:spPr bwMode="auto">
          <a:xfrm>
            <a:off x="6781800" y="762000"/>
            <a:ext cx="1981200" cy="1981200"/>
          </a:xfrm>
          <a:solidFill>
            <a:srgbClr val="FFCC00"/>
          </a:solidFill>
          <a:ln>
            <a:solidFill>
              <a:schemeClr val="tx1"/>
            </a:solidFill>
            <a:miter lim="800000"/>
            <a:headEnd/>
            <a:tailEnd/>
          </a:ln>
        </p:spPr>
      </p:pic>
      <p:pic>
        <p:nvPicPr>
          <p:cNvPr id="230405" name="Picture 5">
            <a:extLst>
              <a:ext uri="{FF2B5EF4-FFF2-40B4-BE49-F238E27FC236}">
                <a16:creationId xmlns:a16="http://schemas.microsoft.com/office/drawing/2014/main" id="{EC164339-E0B3-5B6E-2061-498E119BF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025" t="27734" r="42963" b="54959"/>
          <a:stretch>
            <a:fillRect/>
          </a:stretch>
        </p:blipFill>
        <p:spPr bwMode="auto">
          <a:xfrm>
            <a:off x="4559300" y="4773613"/>
            <a:ext cx="2057400" cy="1309687"/>
          </a:xfrm>
          <a:prstGeom prst="rect">
            <a:avLst/>
          </a:prstGeom>
          <a:solidFill>
            <a:srgbClr val="FFCC00"/>
          </a:solidFill>
          <a:ln w="9525">
            <a:solidFill>
              <a:schemeClr val="tx1"/>
            </a:solidFill>
            <a:miter lim="800000"/>
            <a:headEnd/>
            <a:tailEnd/>
          </a:ln>
        </p:spPr>
      </p:pic>
      <p:pic>
        <p:nvPicPr>
          <p:cNvPr id="230406" name="Picture 6">
            <a:extLst>
              <a:ext uri="{FF2B5EF4-FFF2-40B4-BE49-F238E27FC236}">
                <a16:creationId xmlns:a16="http://schemas.microsoft.com/office/drawing/2014/main" id="{586AC013-FAF0-190E-26B5-201EE81581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2713" y="2757488"/>
            <a:ext cx="762000" cy="1676400"/>
          </a:xfrm>
          <a:prstGeom prst="rect">
            <a:avLst/>
          </a:prstGeom>
          <a:solidFill>
            <a:srgbClr val="FFCC00"/>
          </a:solidFill>
          <a:ln w="9525">
            <a:solidFill>
              <a:schemeClr val="tx1"/>
            </a:solidFill>
            <a:miter lim="800000"/>
            <a:headEnd/>
            <a:tailEnd/>
          </a:ln>
        </p:spPr>
      </p:pic>
      <p:sp>
        <p:nvSpPr>
          <p:cNvPr id="230407" name="Text Box 7">
            <a:extLst>
              <a:ext uri="{FF2B5EF4-FFF2-40B4-BE49-F238E27FC236}">
                <a16:creationId xmlns:a16="http://schemas.microsoft.com/office/drawing/2014/main" id="{3FCD8354-AB98-C8D7-B851-3B07382114DC}"/>
              </a:ext>
            </a:extLst>
          </p:cNvPr>
          <p:cNvSpPr txBox="1">
            <a:spLocks noChangeArrowheads="1"/>
          </p:cNvSpPr>
          <p:nvPr/>
        </p:nvSpPr>
        <p:spPr bwMode="auto">
          <a:xfrm>
            <a:off x="5192713" y="4433888"/>
            <a:ext cx="7620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“R” CLIP</a:t>
            </a:r>
          </a:p>
        </p:txBody>
      </p:sp>
      <p:sp>
        <p:nvSpPr>
          <p:cNvPr id="230408" name="Text Box 8">
            <a:extLst>
              <a:ext uri="{FF2B5EF4-FFF2-40B4-BE49-F238E27FC236}">
                <a16:creationId xmlns:a16="http://schemas.microsoft.com/office/drawing/2014/main" id="{A5A4D922-B172-985D-4CDA-4645D8F9FBD3}"/>
              </a:ext>
            </a:extLst>
          </p:cNvPr>
          <p:cNvSpPr txBox="1">
            <a:spLocks noChangeArrowheads="1"/>
          </p:cNvSpPr>
          <p:nvPr/>
        </p:nvSpPr>
        <p:spPr bwMode="auto">
          <a:xfrm>
            <a:off x="7010400" y="4038600"/>
            <a:ext cx="16002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WHIP CHECK</a:t>
            </a:r>
          </a:p>
        </p:txBody>
      </p:sp>
      <p:sp>
        <p:nvSpPr>
          <p:cNvPr id="230409" name="Text Box 9">
            <a:extLst>
              <a:ext uri="{FF2B5EF4-FFF2-40B4-BE49-F238E27FC236}">
                <a16:creationId xmlns:a16="http://schemas.microsoft.com/office/drawing/2014/main" id="{92571279-41A4-126C-5C3A-0D3D9E137A12}"/>
              </a:ext>
            </a:extLst>
          </p:cNvPr>
          <p:cNvSpPr txBox="1">
            <a:spLocks noChangeArrowheads="1"/>
          </p:cNvSpPr>
          <p:nvPr/>
        </p:nvSpPr>
        <p:spPr bwMode="auto">
          <a:xfrm>
            <a:off x="6781800" y="2743200"/>
            <a:ext cx="19812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NEEDLE GUN WITH HOSE</a:t>
            </a:r>
          </a:p>
        </p:txBody>
      </p:sp>
      <p:pic>
        <p:nvPicPr>
          <p:cNvPr id="230410" name="Picture 10">
            <a:extLst>
              <a:ext uri="{FF2B5EF4-FFF2-40B4-BE49-F238E27FC236}">
                <a16:creationId xmlns:a16="http://schemas.microsoft.com/office/drawing/2014/main" id="{E1374123-5022-3525-BF1E-0C7949B310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5975" y="908050"/>
            <a:ext cx="1597025" cy="1236663"/>
          </a:xfrm>
          <a:prstGeom prst="rect">
            <a:avLst/>
          </a:prstGeom>
          <a:solidFill>
            <a:srgbClr val="FFCC00"/>
          </a:solidFill>
          <a:ln w="9525">
            <a:solidFill>
              <a:schemeClr val="tx1"/>
            </a:solidFill>
            <a:miter lim="800000"/>
            <a:headEnd/>
            <a:tailEnd/>
          </a:ln>
        </p:spPr>
      </p:pic>
      <p:sp>
        <p:nvSpPr>
          <p:cNvPr id="230411" name="Text Box 11">
            <a:extLst>
              <a:ext uri="{FF2B5EF4-FFF2-40B4-BE49-F238E27FC236}">
                <a16:creationId xmlns:a16="http://schemas.microsoft.com/office/drawing/2014/main" id="{6613C3D7-4A79-1276-916F-FFF736013752}"/>
              </a:ext>
            </a:extLst>
          </p:cNvPr>
          <p:cNvSpPr txBox="1">
            <a:spLocks noChangeArrowheads="1"/>
          </p:cNvSpPr>
          <p:nvPr/>
        </p:nvSpPr>
        <p:spPr bwMode="auto">
          <a:xfrm>
            <a:off x="4951413" y="2244725"/>
            <a:ext cx="10033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CHECKING CONNECTIONS</a:t>
            </a:r>
          </a:p>
        </p:txBody>
      </p:sp>
      <p:sp>
        <p:nvSpPr>
          <p:cNvPr id="230412" name="Text Box 12">
            <a:extLst>
              <a:ext uri="{FF2B5EF4-FFF2-40B4-BE49-F238E27FC236}">
                <a16:creationId xmlns:a16="http://schemas.microsoft.com/office/drawing/2014/main" id="{3D168D91-EBDA-009F-C8B7-7517DE199F7A}"/>
              </a:ext>
            </a:extLst>
          </p:cNvPr>
          <p:cNvSpPr txBox="1">
            <a:spLocks noChangeArrowheads="1"/>
          </p:cNvSpPr>
          <p:nvPr/>
        </p:nvSpPr>
        <p:spPr bwMode="auto">
          <a:xfrm>
            <a:off x="4953000" y="5867400"/>
            <a:ext cx="11811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SAFETY PIN</a:t>
            </a:r>
          </a:p>
        </p:txBody>
      </p:sp>
      <p:sp>
        <p:nvSpPr>
          <p:cNvPr id="230413" name="Line 13">
            <a:extLst>
              <a:ext uri="{FF2B5EF4-FFF2-40B4-BE49-F238E27FC236}">
                <a16:creationId xmlns:a16="http://schemas.microsoft.com/office/drawing/2014/main" id="{A16A17C5-BFBB-254E-165A-908B4723081E}"/>
              </a:ext>
            </a:extLst>
          </p:cNvPr>
          <p:cNvSpPr>
            <a:spLocks noChangeShapeType="1"/>
          </p:cNvSpPr>
          <p:nvPr/>
        </p:nvSpPr>
        <p:spPr bwMode="auto">
          <a:xfrm flipH="1" flipV="1">
            <a:off x="5638800" y="5181600"/>
            <a:ext cx="0" cy="6096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0414" name="Rectangle 14">
            <a:extLst>
              <a:ext uri="{FF2B5EF4-FFF2-40B4-BE49-F238E27FC236}">
                <a16:creationId xmlns:a16="http://schemas.microsoft.com/office/drawing/2014/main" id="{8A25041A-04EA-33AD-6BBD-5F66203C7ADD}"/>
              </a:ext>
            </a:extLst>
          </p:cNvPr>
          <p:cNvSpPr>
            <a:spLocks noGrp="1" noChangeArrowheads="1"/>
          </p:cNvSpPr>
          <p:nvPr>
            <p:ph type="title"/>
          </p:nvPr>
        </p:nvSpPr>
        <p:spPr bwMode="auto">
          <a:xfrm>
            <a:off x="-114300" y="109538"/>
            <a:ext cx="93726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a:t> </a:t>
            </a:r>
            <a:r>
              <a:rPr lang="en-US" altLang="en-US" sz="2400" b="1"/>
              <a:t>TOOLS</a:t>
            </a:r>
          </a:p>
        </p:txBody>
      </p:sp>
      <p:pic>
        <p:nvPicPr>
          <p:cNvPr id="230415" name="Picture 15">
            <a:extLst>
              <a:ext uri="{FF2B5EF4-FFF2-40B4-BE49-F238E27FC236}">
                <a16:creationId xmlns:a16="http://schemas.microsoft.com/office/drawing/2014/main" id="{07A8565D-298E-EF45-BCC3-363D5DD857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91350" y="4419600"/>
            <a:ext cx="1804988"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AA9EF9A6-DE3F-E0B5-20B5-02FE7FD4C625}"/>
              </a:ext>
            </a:extLst>
          </p:cNvPr>
          <p:cNvSpPr>
            <a:spLocks noChangeArrowheads="1"/>
          </p:cNvSpPr>
          <p:nvPr/>
        </p:nvSpPr>
        <p:spPr bwMode="auto">
          <a:xfrm>
            <a:off x="0" y="76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t>ROUSTABOUT OJT HANDBOOK</a:t>
            </a:r>
          </a:p>
        </p:txBody>
      </p:sp>
      <p:sp>
        <p:nvSpPr>
          <p:cNvPr id="232451" name="Rectangle 3">
            <a:extLst>
              <a:ext uri="{FF2B5EF4-FFF2-40B4-BE49-F238E27FC236}">
                <a16:creationId xmlns:a16="http://schemas.microsoft.com/office/drawing/2014/main" id="{0C376BCA-3786-E980-4DDF-E30F23570FA0}"/>
              </a:ext>
            </a:extLst>
          </p:cNvPr>
          <p:cNvSpPr>
            <a:spLocks noChangeArrowheads="1"/>
          </p:cNvSpPr>
          <p:nvPr/>
        </p:nvSpPr>
        <p:spPr bwMode="auto">
          <a:xfrm>
            <a:off x="2586038" y="862013"/>
            <a:ext cx="3886200" cy="1066800"/>
          </a:xfrm>
          <a:prstGeom prst="rect">
            <a:avLst/>
          </a:prstGeom>
          <a:noFill/>
          <a:ln w="38100">
            <a:solidFill>
              <a:srgbClr val="333399"/>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333399"/>
                </a:solidFill>
              </a:rPr>
              <a:t>MODULE 10</a:t>
            </a:r>
            <a:r>
              <a:rPr lang="en-US" altLang="en-US" sz="3200" b="1">
                <a:solidFill>
                  <a:srgbClr val="FF0000"/>
                </a:solidFill>
              </a:rPr>
              <a:t> </a:t>
            </a:r>
            <a:br>
              <a:rPr lang="en-US" altLang="en-US" sz="3200">
                <a:solidFill>
                  <a:srgbClr val="FF0000"/>
                </a:solidFill>
              </a:rPr>
            </a:br>
            <a:r>
              <a:rPr lang="en-US" altLang="en-US" sz="3200" b="1"/>
              <a:t>TUGGERS</a:t>
            </a:r>
            <a:endParaRPr lang="en-US" altLang="en-US" sz="3200" b="1" i="1"/>
          </a:p>
        </p:txBody>
      </p:sp>
      <p:pic>
        <p:nvPicPr>
          <p:cNvPr id="232452" name="Picture 4">
            <a:extLst>
              <a:ext uri="{FF2B5EF4-FFF2-40B4-BE49-F238E27FC236}">
                <a16:creationId xmlns:a16="http://schemas.microsoft.com/office/drawing/2014/main" id="{6A608421-5F08-800E-CEA6-3E55911B1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536825"/>
            <a:ext cx="4440238" cy="3330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2453" name="Text Box 5">
            <a:extLst>
              <a:ext uri="{FF2B5EF4-FFF2-40B4-BE49-F238E27FC236}">
                <a16:creationId xmlns:a16="http://schemas.microsoft.com/office/drawing/2014/main" id="{8318CA3C-7C97-631F-30A1-04EEB9F64DEC}"/>
              </a:ext>
            </a:extLst>
          </p:cNvPr>
          <p:cNvSpPr txBox="1">
            <a:spLocks noChangeArrowheads="1"/>
          </p:cNvSpPr>
          <p:nvPr/>
        </p:nvSpPr>
        <p:spPr bwMode="auto">
          <a:xfrm>
            <a:off x="304800" y="2209800"/>
            <a:ext cx="3975100" cy="137795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t>WORKING WITH AIR TUGGERS PROVIDES A SAFE AND EASY METHOD TO MOVE TUBULARS, SMALL RIG PARTS AND TOOLS AROUND THE RIG.  ALWAYS PREPARE A JSA BEFORE PERFORMING AN AIR TUGGER OPERATION.</a:t>
            </a:r>
          </a:p>
        </p:txBody>
      </p:sp>
      <p:pic>
        <p:nvPicPr>
          <p:cNvPr id="232454" name="Picture 6">
            <a:extLst>
              <a:ext uri="{FF2B5EF4-FFF2-40B4-BE49-F238E27FC236}">
                <a16:creationId xmlns:a16="http://schemas.microsoft.com/office/drawing/2014/main" id="{E694BB6B-5C5E-1AB0-21BB-D26AEB9CB12D}"/>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914400" y="3733800"/>
            <a:ext cx="2667000" cy="264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C28CDA-658E-72AA-726E-9C6673B32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spd="med" advClick="0"/>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2A4BB3-527C-EB53-4964-9BCCE0833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233474" name="Picture 2">
            <a:extLst>
              <a:ext uri="{FF2B5EF4-FFF2-40B4-BE49-F238E27FC236}">
                <a16:creationId xmlns:a16="http://schemas.microsoft.com/office/drawing/2014/main" id="{A536C70C-3909-8B34-68F6-68C70BAB84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762000"/>
            <a:ext cx="2819400" cy="2124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3475" name="Picture 3">
            <a:extLst>
              <a:ext uri="{FF2B5EF4-FFF2-40B4-BE49-F238E27FC236}">
                <a16:creationId xmlns:a16="http://schemas.microsoft.com/office/drawing/2014/main" id="{EAF339FA-B8F6-7162-B686-907BFFAF6950}"/>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152400" y="3810000"/>
            <a:ext cx="4059238" cy="2663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3476" name="Rectangle 4">
            <a:extLst>
              <a:ext uri="{FF2B5EF4-FFF2-40B4-BE49-F238E27FC236}">
                <a16:creationId xmlns:a16="http://schemas.microsoft.com/office/drawing/2014/main" id="{DC3892E6-9E72-293C-34CE-31FAF99A24E8}"/>
              </a:ext>
            </a:extLst>
          </p:cNvPr>
          <p:cNvSpPr>
            <a:spLocks noGrp="1" noChangeArrowheads="1"/>
          </p:cNvSpPr>
          <p:nvPr>
            <p:ph type="body" sz="half" idx="1"/>
          </p:nvPr>
        </p:nvSpPr>
        <p:spPr bwMode="auto">
          <a:xfrm>
            <a:off x="228600" y="804863"/>
            <a:ext cx="5257800" cy="2700337"/>
          </a:xfrm>
          <a:noFill/>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100" b="1"/>
              <a:t>Air tuggers or air hoists are located on the rig to lift light loads such as personnel, a joint of pipe, or a piece of equipment.  They are stationary air winches used to move loads that are too heavy to move by hand.</a:t>
            </a:r>
          </a:p>
          <a:p>
            <a:pPr marL="0" indent="0" eaLnBrk="1" hangingPunct="1">
              <a:spcBef>
                <a:spcPct val="50000"/>
              </a:spcBef>
              <a:buFontTx/>
              <a:buNone/>
            </a:pPr>
            <a:r>
              <a:rPr lang="en-US" altLang="en-US" sz="1100" b="1"/>
              <a:t>These devices use a pneumatically-operated or air motor powered by compressed air from the air system on the rig that, when activated by the operator, reels in or out wire rope attached to the equipment being moved around on the rig.  A mechanical brake system is used to prevent slippage.</a:t>
            </a:r>
          </a:p>
          <a:p>
            <a:pPr marL="0" indent="0" eaLnBrk="1" hangingPunct="1">
              <a:spcBef>
                <a:spcPct val="50000"/>
              </a:spcBef>
              <a:buFontTx/>
              <a:buNone/>
            </a:pPr>
            <a:r>
              <a:rPr lang="en-US" altLang="en-US" sz="1100" b="1"/>
              <a:t>Roustabouts have to be trained to work the air hoist/tugger and to be able to inspect and maintain it.  Regular checks on oil and grease levels have to be made. Hold-down bolts and the brake have to be checked on a regular basis.  Any defects have to be reported to the Supervisor or mechanic.  Like crane operations, this tugger has to be used in a safe manner.</a:t>
            </a:r>
          </a:p>
          <a:p>
            <a:pPr marL="0" indent="0" eaLnBrk="1" hangingPunct="1">
              <a:spcBef>
                <a:spcPct val="50000"/>
              </a:spcBef>
              <a:buFontTx/>
              <a:buNone/>
            </a:pPr>
            <a:r>
              <a:rPr lang="en-US" altLang="en-US" sz="1100" b="1"/>
              <a:t>Proper signals and good communication are key priorities when using this equipment.</a:t>
            </a:r>
          </a:p>
        </p:txBody>
      </p:sp>
      <p:sp>
        <p:nvSpPr>
          <p:cNvPr id="233477" name="Text Box 5">
            <a:extLst>
              <a:ext uri="{FF2B5EF4-FFF2-40B4-BE49-F238E27FC236}">
                <a16:creationId xmlns:a16="http://schemas.microsoft.com/office/drawing/2014/main" id="{56C4027F-FC31-7C63-0CAA-9F40023E95B4}"/>
              </a:ext>
            </a:extLst>
          </p:cNvPr>
          <p:cNvSpPr txBox="1">
            <a:spLocks noChangeArrowheads="1"/>
          </p:cNvSpPr>
          <p:nvPr/>
        </p:nvSpPr>
        <p:spPr bwMode="auto">
          <a:xfrm>
            <a:off x="3352800" y="5181600"/>
            <a:ext cx="8382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 AIR HOIST</a:t>
            </a:r>
          </a:p>
        </p:txBody>
      </p:sp>
      <p:sp>
        <p:nvSpPr>
          <p:cNvPr id="233478" name="Text Box 6">
            <a:extLst>
              <a:ext uri="{FF2B5EF4-FFF2-40B4-BE49-F238E27FC236}">
                <a16:creationId xmlns:a16="http://schemas.microsoft.com/office/drawing/2014/main" id="{218F2879-5596-31AB-6DB4-DDAE44C16F81}"/>
              </a:ext>
            </a:extLst>
          </p:cNvPr>
          <p:cNvSpPr txBox="1">
            <a:spLocks noChangeArrowheads="1"/>
          </p:cNvSpPr>
          <p:nvPr/>
        </p:nvSpPr>
        <p:spPr bwMode="auto">
          <a:xfrm>
            <a:off x="3200400" y="4648200"/>
            <a:ext cx="6858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BRAKE LEVER</a:t>
            </a:r>
          </a:p>
        </p:txBody>
      </p:sp>
      <p:sp>
        <p:nvSpPr>
          <p:cNvPr id="233479" name="Text Box 7">
            <a:extLst>
              <a:ext uri="{FF2B5EF4-FFF2-40B4-BE49-F238E27FC236}">
                <a16:creationId xmlns:a16="http://schemas.microsoft.com/office/drawing/2014/main" id="{26C1F1A3-AB94-D1D8-C96F-EBBD6A67FAD6}"/>
              </a:ext>
            </a:extLst>
          </p:cNvPr>
          <p:cNvSpPr txBox="1">
            <a:spLocks noChangeArrowheads="1"/>
          </p:cNvSpPr>
          <p:nvPr/>
        </p:nvSpPr>
        <p:spPr bwMode="auto">
          <a:xfrm>
            <a:off x="3276600" y="3886200"/>
            <a:ext cx="8382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AIR HOIST OPERATOR</a:t>
            </a:r>
          </a:p>
        </p:txBody>
      </p:sp>
      <p:sp>
        <p:nvSpPr>
          <p:cNvPr id="233480" name="Line 8">
            <a:extLst>
              <a:ext uri="{FF2B5EF4-FFF2-40B4-BE49-F238E27FC236}">
                <a16:creationId xmlns:a16="http://schemas.microsoft.com/office/drawing/2014/main" id="{4E44F1D8-B1F1-5A56-D868-25E7BD6D8506}"/>
              </a:ext>
            </a:extLst>
          </p:cNvPr>
          <p:cNvSpPr>
            <a:spLocks noChangeShapeType="1"/>
          </p:cNvSpPr>
          <p:nvPr/>
        </p:nvSpPr>
        <p:spPr bwMode="auto">
          <a:xfrm flipH="1">
            <a:off x="2971800" y="4038600"/>
            <a:ext cx="381000" cy="1524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3481" name="Text Box 9">
            <a:extLst>
              <a:ext uri="{FF2B5EF4-FFF2-40B4-BE49-F238E27FC236}">
                <a16:creationId xmlns:a16="http://schemas.microsoft.com/office/drawing/2014/main" id="{725C8070-CA43-F014-87C5-DA101DF5EBDA}"/>
              </a:ext>
            </a:extLst>
          </p:cNvPr>
          <p:cNvSpPr txBox="1">
            <a:spLocks noChangeArrowheads="1"/>
          </p:cNvSpPr>
          <p:nvPr/>
        </p:nvSpPr>
        <p:spPr bwMode="auto">
          <a:xfrm>
            <a:off x="533400" y="4038600"/>
            <a:ext cx="7620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AIR HOIST LEVER</a:t>
            </a:r>
          </a:p>
        </p:txBody>
      </p:sp>
      <p:sp>
        <p:nvSpPr>
          <p:cNvPr id="233482" name="Line 10">
            <a:extLst>
              <a:ext uri="{FF2B5EF4-FFF2-40B4-BE49-F238E27FC236}">
                <a16:creationId xmlns:a16="http://schemas.microsoft.com/office/drawing/2014/main" id="{E0402BC7-C712-CE2D-6A44-D60395928302}"/>
              </a:ext>
            </a:extLst>
          </p:cNvPr>
          <p:cNvSpPr>
            <a:spLocks noChangeShapeType="1"/>
          </p:cNvSpPr>
          <p:nvPr/>
        </p:nvSpPr>
        <p:spPr bwMode="auto">
          <a:xfrm flipH="1" flipV="1">
            <a:off x="2209800" y="5791200"/>
            <a:ext cx="2133600" cy="152400"/>
          </a:xfrm>
          <a:prstGeom prst="line">
            <a:avLst/>
          </a:prstGeom>
          <a:noFill/>
          <a:ln w="222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3483" name="Text Box 11">
            <a:extLst>
              <a:ext uri="{FF2B5EF4-FFF2-40B4-BE49-F238E27FC236}">
                <a16:creationId xmlns:a16="http://schemas.microsoft.com/office/drawing/2014/main" id="{2533ECA7-12D6-6BB3-6CD6-F27FA15FF5B8}"/>
              </a:ext>
            </a:extLst>
          </p:cNvPr>
          <p:cNvSpPr txBox="1">
            <a:spLocks noChangeArrowheads="1"/>
          </p:cNvSpPr>
          <p:nvPr/>
        </p:nvSpPr>
        <p:spPr bwMode="auto">
          <a:xfrm>
            <a:off x="3276600" y="5791200"/>
            <a:ext cx="9906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AIR HOIST GUARD</a:t>
            </a:r>
          </a:p>
        </p:txBody>
      </p:sp>
      <p:sp>
        <p:nvSpPr>
          <p:cNvPr id="233484" name="Text Box 12">
            <a:extLst>
              <a:ext uri="{FF2B5EF4-FFF2-40B4-BE49-F238E27FC236}">
                <a16:creationId xmlns:a16="http://schemas.microsoft.com/office/drawing/2014/main" id="{B9119700-28D8-7CFF-A6E3-36A770922F3A}"/>
              </a:ext>
            </a:extLst>
          </p:cNvPr>
          <p:cNvSpPr txBox="1">
            <a:spLocks noChangeArrowheads="1"/>
          </p:cNvSpPr>
          <p:nvPr/>
        </p:nvSpPr>
        <p:spPr bwMode="auto">
          <a:xfrm>
            <a:off x="5410200" y="2971800"/>
            <a:ext cx="3505200" cy="711200"/>
          </a:xfrm>
          <a:prstGeom prst="rect">
            <a:avLst/>
          </a:prstGeom>
          <a:solidFill>
            <a:srgbClr val="FFFF00">
              <a:alpha val="41960"/>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The controls of the air hoist/tugger consist of an operating lever and a brake lever.  An air hoist/tugger operator has to be trained by the Supervisor before operating it.</a:t>
            </a:r>
          </a:p>
        </p:txBody>
      </p:sp>
      <p:sp>
        <p:nvSpPr>
          <p:cNvPr id="233485" name="Rectangle 13">
            <a:extLst>
              <a:ext uri="{FF2B5EF4-FFF2-40B4-BE49-F238E27FC236}">
                <a16:creationId xmlns:a16="http://schemas.microsoft.com/office/drawing/2014/main" id="{A661D1C3-E113-738C-BF98-742BC42581AA}"/>
              </a:ext>
            </a:extLst>
          </p:cNvPr>
          <p:cNvSpPr>
            <a:spLocks noGrp="1" noChangeArrowheads="1"/>
          </p:cNvSpPr>
          <p:nvPr>
            <p:ph type="title"/>
          </p:nvPr>
        </p:nvSpPr>
        <p:spPr bwMode="auto">
          <a:xfrm>
            <a:off x="-114300" y="109538"/>
            <a:ext cx="93726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TUGGERS</a:t>
            </a:r>
          </a:p>
        </p:txBody>
      </p:sp>
      <p:sp>
        <p:nvSpPr>
          <p:cNvPr id="233486" name="Line 14">
            <a:extLst>
              <a:ext uri="{FF2B5EF4-FFF2-40B4-BE49-F238E27FC236}">
                <a16:creationId xmlns:a16="http://schemas.microsoft.com/office/drawing/2014/main" id="{A7078FFB-D122-B343-9700-F303C4357BA9}"/>
              </a:ext>
            </a:extLst>
          </p:cNvPr>
          <p:cNvSpPr>
            <a:spLocks noChangeShapeType="1"/>
          </p:cNvSpPr>
          <p:nvPr/>
        </p:nvSpPr>
        <p:spPr bwMode="auto">
          <a:xfrm>
            <a:off x="1143000" y="4419600"/>
            <a:ext cx="304800" cy="4572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33487" name="Picture 15">
            <a:extLst>
              <a:ext uri="{FF2B5EF4-FFF2-40B4-BE49-F238E27FC236}">
                <a16:creationId xmlns:a16="http://schemas.microsoft.com/office/drawing/2014/main" id="{66D30455-8BE1-3D7E-FAA0-8552F24BF7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8438" y="3733800"/>
            <a:ext cx="2519362"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3488" name="Picture 16">
            <a:extLst>
              <a:ext uri="{FF2B5EF4-FFF2-40B4-BE49-F238E27FC236}">
                <a16:creationId xmlns:a16="http://schemas.microsoft.com/office/drawing/2014/main" id="{BF7D750A-E206-4DC7-9AD7-01612378E0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3962400"/>
            <a:ext cx="1905000" cy="1614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3489" name="Text Box 17">
            <a:extLst>
              <a:ext uri="{FF2B5EF4-FFF2-40B4-BE49-F238E27FC236}">
                <a16:creationId xmlns:a16="http://schemas.microsoft.com/office/drawing/2014/main" id="{4D4C4516-FB16-A3EB-AAF8-1287BEFA3B65}"/>
              </a:ext>
            </a:extLst>
          </p:cNvPr>
          <p:cNvSpPr txBox="1">
            <a:spLocks noChangeArrowheads="1"/>
          </p:cNvSpPr>
          <p:nvPr/>
        </p:nvSpPr>
        <p:spPr bwMode="auto">
          <a:xfrm>
            <a:off x="4572000" y="5638800"/>
            <a:ext cx="1689100" cy="4064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KEEPING AN EYE ON LOAD AT ALL TIMES</a:t>
            </a:r>
          </a:p>
        </p:txBody>
      </p:sp>
      <p:sp>
        <p:nvSpPr>
          <p:cNvPr id="233490" name="Line 18">
            <a:extLst>
              <a:ext uri="{FF2B5EF4-FFF2-40B4-BE49-F238E27FC236}">
                <a16:creationId xmlns:a16="http://schemas.microsoft.com/office/drawing/2014/main" id="{914C893C-B3A0-3748-A229-E6BAA864863E}"/>
              </a:ext>
            </a:extLst>
          </p:cNvPr>
          <p:cNvSpPr>
            <a:spLocks noChangeShapeType="1"/>
          </p:cNvSpPr>
          <p:nvPr/>
        </p:nvSpPr>
        <p:spPr bwMode="auto">
          <a:xfrm flipH="1">
            <a:off x="2743200" y="5334000"/>
            <a:ext cx="609600" cy="3048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3491" name="Line 19">
            <a:extLst>
              <a:ext uri="{FF2B5EF4-FFF2-40B4-BE49-F238E27FC236}">
                <a16:creationId xmlns:a16="http://schemas.microsoft.com/office/drawing/2014/main" id="{0CB47064-90C7-17F9-62E2-042B3050A22C}"/>
              </a:ext>
            </a:extLst>
          </p:cNvPr>
          <p:cNvSpPr>
            <a:spLocks noChangeShapeType="1"/>
          </p:cNvSpPr>
          <p:nvPr/>
        </p:nvSpPr>
        <p:spPr bwMode="auto">
          <a:xfrm flipH="1">
            <a:off x="2438400" y="4800600"/>
            <a:ext cx="685800" cy="4572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82C92C-4EF5-61C8-366B-623E07399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235522" name="Picture 2">
            <a:extLst>
              <a:ext uri="{FF2B5EF4-FFF2-40B4-BE49-F238E27FC236}">
                <a16:creationId xmlns:a16="http://schemas.microsoft.com/office/drawing/2014/main" id="{BF53CA7F-08DC-F239-5E7C-6994C6A1C493}"/>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bwMode="auto">
          <a:xfrm>
            <a:off x="381000" y="4521200"/>
            <a:ext cx="2667000" cy="151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Text Box 3">
            <a:extLst>
              <a:ext uri="{FF2B5EF4-FFF2-40B4-BE49-F238E27FC236}">
                <a16:creationId xmlns:a16="http://schemas.microsoft.com/office/drawing/2014/main" id="{636FC455-2861-E657-0BE6-26D86DD0622B}"/>
              </a:ext>
            </a:extLst>
          </p:cNvPr>
          <p:cNvSpPr txBox="1">
            <a:spLocks noChangeArrowheads="1"/>
          </p:cNvSpPr>
          <p:nvPr/>
        </p:nvSpPr>
        <p:spPr bwMode="auto">
          <a:xfrm>
            <a:off x="152400" y="838200"/>
            <a:ext cx="5016500" cy="3454400"/>
          </a:xfrm>
          <a:prstGeom prst="rect">
            <a:avLst/>
          </a:prstGeom>
          <a:solidFill>
            <a:srgbClr val="FFCC00">
              <a:alpha val="50195"/>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Air hoists along with the cables, clamps, shackles, sheaves, chains or thimbles have to be checked regularly and kept in good working condition.  Air hoists are not to be operated above their rated capacity.</a:t>
            </a:r>
          </a:p>
          <a:p>
            <a:pPr eaLnBrk="1" hangingPunct="1">
              <a:spcBef>
                <a:spcPct val="50000"/>
              </a:spcBef>
            </a:pPr>
            <a:r>
              <a:rPr lang="en-US" altLang="en-US" sz="1000" b="1"/>
              <a:t>Air hoists are to be equipped with a drum guard and line guide. </a:t>
            </a:r>
          </a:p>
          <a:p>
            <a:pPr eaLnBrk="1" hangingPunct="1">
              <a:spcBef>
                <a:spcPct val="50000"/>
              </a:spcBef>
            </a:pPr>
            <a:r>
              <a:rPr lang="en-US" altLang="en-US" sz="1000" b="1"/>
              <a:t>The Air Hoist Operator is to set the drum brake anytime a load is in suspension and the operator is not to leave the hoist unattended. Personnel are to stand clear of any suspended load.</a:t>
            </a:r>
          </a:p>
          <a:p>
            <a:pPr eaLnBrk="1" hangingPunct="1">
              <a:spcBef>
                <a:spcPct val="50000"/>
              </a:spcBef>
            </a:pPr>
            <a:r>
              <a:rPr lang="en-US" altLang="en-US" sz="1000" b="1"/>
              <a:t>When using the air hoist, good communications must be maintained between the Air Hoist Operator and the crew. </a:t>
            </a:r>
          </a:p>
          <a:p>
            <a:pPr eaLnBrk="1" hangingPunct="1">
              <a:spcBef>
                <a:spcPct val="50000"/>
              </a:spcBef>
            </a:pPr>
            <a:r>
              <a:rPr lang="en-US" altLang="en-US" sz="1000" b="1"/>
              <a:t>A man-rider air hoist is only to be used to lift personnel.  After inspecting the equipment for lifting a person, a flagman will be provided when the Air Hoist Operator can not see the person being lifted or lowered.  An approved safety harness or riding belt is to be worn by all personnel being lifted.  No one should be lifted into the derrick with machinery turning or being moved up or down.</a:t>
            </a:r>
          </a:p>
          <a:p>
            <a:pPr eaLnBrk="1" hangingPunct="1">
              <a:spcBef>
                <a:spcPct val="50000"/>
              </a:spcBef>
            </a:pPr>
            <a:r>
              <a:rPr lang="en-US" altLang="en-US" sz="1000" b="1"/>
              <a:t>The Air Hoist Operator should operate the hoist in a safe manner, staying alert, in communication with the person being lifted at all times and making sure the air hoist cable is spooling properly.  </a:t>
            </a:r>
          </a:p>
          <a:p>
            <a:pPr eaLnBrk="1" hangingPunct="1">
              <a:spcBef>
                <a:spcPct val="50000"/>
              </a:spcBef>
            </a:pPr>
            <a:r>
              <a:rPr lang="en-US" altLang="en-US" sz="1000" b="1"/>
              <a:t>If a tour change is made, a pre-tour meeting must be done to make sure the job with the air hoist is carefully explained and understood by the crew.</a:t>
            </a:r>
          </a:p>
        </p:txBody>
      </p:sp>
      <p:sp>
        <p:nvSpPr>
          <p:cNvPr id="235524" name="Rectangle 4">
            <a:extLst>
              <a:ext uri="{FF2B5EF4-FFF2-40B4-BE49-F238E27FC236}">
                <a16:creationId xmlns:a16="http://schemas.microsoft.com/office/drawing/2014/main" id="{37226EE8-B3AE-A5F1-C87C-534CCCAE584C}"/>
              </a:ext>
            </a:extLst>
          </p:cNvPr>
          <p:cNvSpPr>
            <a:spLocks noGrp="1" noChangeArrowheads="1"/>
          </p:cNvSpPr>
          <p:nvPr>
            <p:ph type="body" sz="half" idx="1"/>
          </p:nvPr>
        </p:nvSpPr>
        <p:spPr bwMode="auto">
          <a:xfrm>
            <a:off x="5791200" y="4343400"/>
            <a:ext cx="3124200" cy="2054225"/>
          </a:xfrm>
          <a:noFill/>
          <a:ln w="19050">
            <a:solidFill>
              <a:schemeClr val="tx1"/>
            </a:solidFill>
            <a:miter lim="800000"/>
            <a:headEnd/>
            <a:tailEnd/>
          </a:ln>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lnSpc>
                <a:spcPct val="90000"/>
              </a:lnSpc>
              <a:spcBef>
                <a:spcPct val="100000"/>
              </a:spcBef>
              <a:buFontTx/>
              <a:buNone/>
            </a:pPr>
            <a:r>
              <a:rPr lang="en-US" altLang="en-US" sz="1000" b="1"/>
              <a:t>This photo shows an experienced Air Hoist/Tugger Operator about to lift a Floorhand up to do some maintenance on equipment above the rig floor before lifting personnel:</a:t>
            </a:r>
          </a:p>
          <a:p>
            <a:pPr marL="292100" lvl="1" indent="-177800" eaLnBrk="1" hangingPunct="1">
              <a:lnSpc>
                <a:spcPct val="90000"/>
              </a:lnSpc>
              <a:spcBef>
                <a:spcPct val="50000"/>
              </a:spcBef>
              <a:buFontTx/>
              <a:buAutoNum type="arabicPeriod"/>
            </a:pPr>
            <a:r>
              <a:rPr lang="en-US" altLang="en-US" sz="1000" b="1"/>
              <a:t>A pre-lift meeting is held.</a:t>
            </a:r>
          </a:p>
          <a:p>
            <a:pPr marL="292100" lvl="1" indent="-177800" eaLnBrk="1" hangingPunct="1">
              <a:lnSpc>
                <a:spcPct val="90000"/>
              </a:lnSpc>
              <a:spcBef>
                <a:spcPct val="50000"/>
              </a:spcBef>
              <a:buFontTx/>
              <a:buAutoNum type="arabicPeriod"/>
            </a:pPr>
            <a:r>
              <a:rPr lang="en-US" altLang="en-US" sz="1000" b="1"/>
              <a:t>Checks for damage on the air tugger are made, i.e., wire line, bolts, brake, wire on the drum of the tugger.</a:t>
            </a:r>
          </a:p>
          <a:p>
            <a:pPr marL="292100" lvl="1" indent="-177800" eaLnBrk="1" hangingPunct="1">
              <a:lnSpc>
                <a:spcPct val="90000"/>
              </a:lnSpc>
              <a:spcBef>
                <a:spcPct val="50000"/>
              </a:spcBef>
              <a:buFontTx/>
              <a:buAutoNum type="arabicPeriod"/>
            </a:pPr>
            <a:r>
              <a:rPr lang="en-US" altLang="en-US" sz="1000" b="1"/>
              <a:t>Checks on the safety harness, hooks, buckles, etc., are to be made.</a:t>
            </a:r>
          </a:p>
          <a:p>
            <a:pPr marL="292100" lvl="1" indent="-177800" eaLnBrk="1" hangingPunct="1">
              <a:lnSpc>
                <a:spcPct val="90000"/>
              </a:lnSpc>
              <a:spcBef>
                <a:spcPct val="50000"/>
              </a:spcBef>
              <a:buFontTx/>
              <a:buAutoNum type="arabicPeriod"/>
            </a:pPr>
            <a:r>
              <a:rPr lang="en-US" altLang="en-US" sz="1000" b="1"/>
              <a:t>A signal person is selected to watch the person being lifted at all times.  </a:t>
            </a:r>
          </a:p>
        </p:txBody>
      </p:sp>
      <p:sp>
        <p:nvSpPr>
          <p:cNvPr id="235525" name="Text Box 5">
            <a:extLst>
              <a:ext uri="{FF2B5EF4-FFF2-40B4-BE49-F238E27FC236}">
                <a16:creationId xmlns:a16="http://schemas.microsoft.com/office/drawing/2014/main" id="{4427BCCF-06AC-BD10-743A-38062EE89559}"/>
              </a:ext>
            </a:extLst>
          </p:cNvPr>
          <p:cNvSpPr txBox="1">
            <a:spLocks noChangeArrowheads="1"/>
          </p:cNvSpPr>
          <p:nvPr/>
        </p:nvSpPr>
        <p:spPr bwMode="auto">
          <a:xfrm>
            <a:off x="685800" y="5740400"/>
            <a:ext cx="762000" cy="336550"/>
          </a:xfrm>
          <a:prstGeom prst="rect">
            <a:avLst/>
          </a:prstGeom>
          <a:solidFill>
            <a:srgbClr val="FFC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IMPROPER SPOOLING</a:t>
            </a:r>
          </a:p>
        </p:txBody>
      </p:sp>
      <p:sp>
        <p:nvSpPr>
          <p:cNvPr id="235526" name="Text Box 6">
            <a:extLst>
              <a:ext uri="{FF2B5EF4-FFF2-40B4-BE49-F238E27FC236}">
                <a16:creationId xmlns:a16="http://schemas.microsoft.com/office/drawing/2014/main" id="{37C9905B-BB31-D5A9-264F-DF1C2B941675}"/>
              </a:ext>
            </a:extLst>
          </p:cNvPr>
          <p:cNvSpPr txBox="1">
            <a:spLocks noChangeArrowheads="1"/>
          </p:cNvSpPr>
          <p:nvPr/>
        </p:nvSpPr>
        <p:spPr bwMode="auto">
          <a:xfrm>
            <a:off x="1752600" y="5740400"/>
            <a:ext cx="838200" cy="336550"/>
          </a:xfrm>
          <a:prstGeom prst="rect">
            <a:avLst/>
          </a:prstGeom>
          <a:solidFill>
            <a:srgbClr val="FFC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PROPER SPOOLING</a:t>
            </a:r>
          </a:p>
        </p:txBody>
      </p:sp>
      <p:sp>
        <p:nvSpPr>
          <p:cNvPr id="235527" name="Line 7">
            <a:extLst>
              <a:ext uri="{FF2B5EF4-FFF2-40B4-BE49-F238E27FC236}">
                <a16:creationId xmlns:a16="http://schemas.microsoft.com/office/drawing/2014/main" id="{5BB338CF-AC1C-CF18-ACD8-75AFFCDBD3B8}"/>
              </a:ext>
            </a:extLst>
          </p:cNvPr>
          <p:cNvSpPr>
            <a:spLocks noChangeShapeType="1"/>
          </p:cNvSpPr>
          <p:nvPr/>
        </p:nvSpPr>
        <p:spPr bwMode="auto">
          <a:xfrm>
            <a:off x="6019800" y="2743200"/>
            <a:ext cx="330200" cy="88900"/>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5528" name="Line 8">
            <a:extLst>
              <a:ext uri="{FF2B5EF4-FFF2-40B4-BE49-F238E27FC236}">
                <a16:creationId xmlns:a16="http://schemas.microsoft.com/office/drawing/2014/main" id="{BEA28976-7489-AEB6-24E0-BC07ABE2545F}"/>
              </a:ext>
            </a:extLst>
          </p:cNvPr>
          <p:cNvSpPr>
            <a:spLocks noChangeShapeType="1"/>
          </p:cNvSpPr>
          <p:nvPr/>
        </p:nvSpPr>
        <p:spPr bwMode="auto">
          <a:xfrm>
            <a:off x="6019800" y="2209800"/>
            <a:ext cx="1168400" cy="88900"/>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5529" name="Rectangle 9">
            <a:extLst>
              <a:ext uri="{FF2B5EF4-FFF2-40B4-BE49-F238E27FC236}">
                <a16:creationId xmlns:a16="http://schemas.microsoft.com/office/drawing/2014/main" id="{D7A0B997-0E79-ECE9-F5C0-737AD162A343}"/>
              </a:ext>
            </a:extLst>
          </p:cNvPr>
          <p:cNvSpPr>
            <a:spLocks noGrp="1" noChangeArrowheads="1"/>
          </p:cNvSpPr>
          <p:nvPr>
            <p:ph type="title"/>
          </p:nvPr>
        </p:nvSpPr>
        <p:spPr bwMode="auto">
          <a:xfrm>
            <a:off x="-114300" y="109538"/>
            <a:ext cx="93726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TUGGERS</a:t>
            </a:r>
          </a:p>
        </p:txBody>
      </p:sp>
      <p:pic>
        <p:nvPicPr>
          <p:cNvPr id="235530" name="Picture 10">
            <a:extLst>
              <a:ext uri="{FF2B5EF4-FFF2-40B4-BE49-F238E27FC236}">
                <a16:creationId xmlns:a16="http://schemas.microsoft.com/office/drawing/2014/main" id="{C6CBAAB6-BDEA-6DC0-9E11-E4A21A4A4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838200"/>
            <a:ext cx="1600200" cy="3276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531" name="Picture 11">
            <a:extLst>
              <a:ext uri="{FF2B5EF4-FFF2-40B4-BE49-F238E27FC236}">
                <a16:creationId xmlns:a16="http://schemas.microsoft.com/office/drawing/2014/main" id="{9CEB71D5-3305-0A8B-677A-76FE0A4E57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1295400"/>
            <a:ext cx="2109788"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532" name="Picture 12">
            <a:extLst>
              <a:ext uri="{FF2B5EF4-FFF2-40B4-BE49-F238E27FC236}">
                <a16:creationId xmlns:a16="http://schemas.microsoft.com/office/drawing/2014/main" id="{CDE534C1-A108-B8CA-D1B2-4E34E62927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495800"/>
            <a:ext cx="2438400" cy="1841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33" name="Text Box 13">
            <a:extLst>
              <a:ext uri="{FF2B5EF4-FFF2-40B4-BE49-F238E27FC236}">
                <a16:creationId xmlns:a16="http://schemas.microsoft.com/office/drawing/2014/main" id="{A7C69827-0DA5-9225-8A23-42B649732F86}"/>
              </a:ext>
            </a:extLst>
          </p:cNvPr>
          <p:cNvSpPr txBox="1">
            <a:spLocks noChangeArrowheads="1"/>
          </p:cNvSpPr>
          <p:nvPr/>
        </p:nvSpPr>
        <p:spPr bwMode="auto">
          <a:xfrm>
            <a:off x="3886200" y="5867400"/>
            <a:ext cx="914400" cy="214313"/>
          </a:xfrm>
          <a:prstGeom prst="rect">
            <a:avLst/>
          </a:prstGeom>
          <a:solidFill>
            <a:srgbClr val="FFC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CHECKING</a:t>
            </a: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7A2C02-65C3-8715-A788-9EC654614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236546" name="Picture 2">
            <a:extLst>
              <a:ext uri="{FF2B5EF4-FFF2-40B4-BE49-F238E27FC236}">
                <a16:creationId xmlns:a16="http://schemas.microsoft.com/office/drawing/2014/main" id="{7C6F1D2A-5D47-8E3B-6E69-B8557555E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762000"/>
            <a:ext cx="3602038" cy="2701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6547" name="Rectangle 3">
            <a:extLst>
              <a:ext uri="{FF2B5EF4-FFF2-40B4-BE49-F238E27FC236}">
                <a16:creationId xmlns:a16="http://schemas.microsoft.com/office/drawing/2014/main" id="{25BD2214-5354-9A66-D816-EF4D3CB1CAE9}"/>
              </a:ext>
            </a:extLst>
          </p:cNvPr>
          <p:cNvSpPr>
            <a:spLocks noGrp="1" noChangeArrowheads="1"/>
          </p:cNvSpPr>
          <p:nvPr>
            <p:ph type="body" sz="half" idx="1"/>
          </p:nvPr>
        </p:nvSpPr>
        <p:spPr bwMode="auto">
          <a:xfrm>
            <a:off x="304800" y="914400"/>
            <a:ext cx="4191000" cy="5189538"/>
          </a:xfrm>
          <a:solidFill>
            <a:srgbClr val="FFCC00">
              <a:alpha val="50195"/>
            </a:srgbClr>
          </a:solidFill>
          <a:ln>
            <a:solidFill>
              <a:schemeClr val="tx1"/>
            </a:solidFill>
            <a:miter lim="800000"/>
            <a:headEnd/>
            <a:tailEnd/>
          </a:ln>
        </p:spPr>
        <p:txBody>
          <a:bodyPr vert="horz" wrap="square" lIns="91440" tIns="45720" rIns="91440" bIns="45720" numCol="1" anchor="t" anchorCtr="0" compatLnSpc="1">
            <a:prstTxWarp prst="textNoShape">
              <a:avLst/>
            </a:prstTxWarp>
            <a:spAutoFit/>
          </a:bodyPr>
          <a:lstStyle/>
          <a:p>
            <a:pPr marL="0" indent="0" eaLnBrk="1" hangingPunct="1">
              <a:buFontTx/>
              <a:buNone/>
            </a:pPr>
            <a:r>
              <a:rPr lang="en-US" altLang="en-US" sz="1000" b="1"/>
              <a:t>Safety is a primary concern when operating the air hoist/tugger.</a:t>
            </a:r>
          </a:p>
          <a:p>
            <a:pPr marL="292100" lvl="1" indent="-177800" eaLnBrk="1" hangingPunct="1">
              <a:spcBef>
                <a:spcPct val="50000"/>
              </a:spcBef>
              <a:buFontTx/>
              <a:buAutoNum type="arabicPeriod"/>
            </a:pPr>
            <a:r>
              <a:rPr lang="en-US" altLang="en-US" sz="1000" b="1"/>
              <a:t>Always visually inspect the air hoist/tugger before operating it, for damage, loose hold down bolts, oil and grease levels, faults, and the brake lever.</a:t>
            </a:r>
          </a:p>
          <a:p>
            <a:pPr marL="292100" lvl="1" indent="-177800" eaLnBrk="1" hangingPunct="1">
              <a:buFontTx/>
              <a:buAutoNum type="arabicPeriod"/>
            </a:pPr>
            <a:r>
              <a:rPr lang="en-US" altLang="en-US" sz="1000" b="1"/>
              <a:t>It is the responsibility of the operator to maintain visual contact with the load or signalman.  If contact is lost, then the operator is to suspend the operation until contact is regained.</a:t>
            </a:r>
          </a:p>
          <a:p>
            <a:pPr marL="292100" lvl="1" indent="-177800" eaLnBrk="1" hangingPunct="1">
              <a:buFontTx/>
              <a:buAutoNum type="arabicPeriod"/>
            </a:pPr>
            <a:r>
              <a:rPr lang="en-US" altLang="en-US" sz="1000" b="1"/>
              <a:t>Never stand between the air hoist/tugger and the load.</a:t>
            </a:r>
          </a:p>
          <a:p>
            <a:pPr marL="292100" lvl="1" indent="-177800" eaLnBrk="1" hangingPunct="1">
              <a:buFontTx/>
              <a:buAutoNum type="arabicPeriod"/>
            </a:pPr>
            <a:r>
              <a:rPr lang="en-US" altLang="en-US" sz="1000" b="1"/>
              <a:t>Always take up the cable line evenly and tightly because loose cable will result in slack in the line and loads can free fall when being lowered.</a:t>
            </a:r>
          </a:p>
          <a:p>
            <a:pPr marL="292100" lvl="1" indent="-177800" eaLnBrk="1" hangingPunct="1">
              <a:buFontTx/>
              <a:buAutoNum type="arabicPeriod"/>
            </a:pPr>
            <a:r>
              <a:rPr lang="en-US" altLang="en-US" sz="1000" b="1"/>
              <a:t>If the load is stopped for some reason, always set the brake.</a:t>
            </a:r>
          </a:p>
          <a:p>
            <a:pPr marL="292100" lvl="1" indent="-177800" eaLnBrk="1" hangingPunct="1">
              <a:buFontTx/>
              <a:buAutoNum type="arabicPeriod"/>
            </a:pPr>
            <a:r>
              <a:rPr lang="en-US" altLang="en-US" sz="1000" b="1"/>
              <a:t>Drum guards should always be in place to prevent injury to personnel or operator.</a:t>
            </a:r>
          </a:p>
          <a:p>
            <a:pPr marL="292100" lvl="1" indent="-177800" eaLnBrk="1" hangingPunct="1">
              <a:buFontTx/>
              <a:buAutoNum type="arabicPeriod"/>
            </a:pPr>
            <a:r>
              <a:rPr lang="en-US" altLang="en-US" sz="1000" b="1"/>
              <a:t>Safety rules for lifting and lowering equipment or personnel are to be followed.</a:t>
            </a:r>
          </a:p>
          <a:p>
            <a:pPr marL="292100" lvl="1" indent="-177800" eaLnBrk="1" hangingPunct="1">
              <a:buFontTx/>
              <a:buAutoNum type="arabicPeriod"/>
            </a:pPr>
            <a:r>
              <a:rPr lang="en-US" altLang="en-US" sz="1000" b="1"/>
              <a:t>The air hoist/tugger will be maintained on a regular basis by a qualified mechanic.  Any deficiencies should be reported to the Supervisor or Mechanic as soon as possible.</a:t>
            </a:r>
          </a:p>
          <a:p>
            <a:pPr marL="0" indent="0" eaLnBrk="1" hangingPunct="1">
              <a:spcBef>
                <a:spcPct val="50000"/>
              </a:spcBef>
              <a:buFontTx/>
              <a:buNone/>
            </a:pPr>
            <a:r>
              <a:rPr lang="en-US" altLang="en-US" sz="1000" b="1"/>
              <a:t>The operating lever has three positions:  by pushing forward or away from the operator, the cable spools off the drum of the air hoist/tugger and lowers the load.  Pulling the lever towards the operator makes the drum turn and it takes up cable to lift the load.  The lever can be put in the neutral position, therefore suspending the load or not taking out or taking up cable.  The operating lever can be pushed or pulled according to how fast the operator wants to lift or lower a load.  The operator keeps one hand on the operating lever and one hand on the brake lever at all times and never leaves the air tugger/lever without setting the brake and putting the lever in the neutral position. </a:t>
            </a:r>
          </a:p>
        </p:txBody>
      </p:sp>
      <p:pic>
        <p:nvPicPr>
          <p:cNvPr id="236548" name="Picture 4">
            <a:extLst>
              <a:ext uri="{FF2B5EF4-FFF2-40B4-BE49-F238E27FC236}">
                <a16:creationId xmlns:a16="http://schemas.microsoft.com/office/drawing/2014/main" id="{0A67C732-A999-362F-5F4D-82D56AE7F35A}"/>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5410200" y="3581400"/>
            <a:ext cx="2971800" cy="2806700"/>
          </a:xfrm>
          <a:prstGeom prst="rect">
            <a:avLst/>
          </a:prstGeom>
          <a:solidFill>
            <a:srgbClr val="FFCC00"/>
          </a:solidFill>
          <a:ln w="9525">
            <a:solidFill>
              <a:schemeClr val="tx1"/>
            </a:solidFill>
            <a:miter lim="800000"/>
            <a:headEnd/>
            <a:tailEnd/>
          </a:ln>
        </p:spPr>
      </p:pic>
      <p:sp>
        <p:nvSpPr>
          <p:cNvPr id="236549" name="Text Box 5">
            <a:extLst>
              <a:ext uri="{FF2B5EF4-FFF2-40B4-BE49-F238E27FC236}">
                <a16:creationId xmlns:a16="http://schemas.microsoft.com/office/drawing/2014/main" id="{CB23FDA5-E857-27B9-76C9-83E32B15FD77}"/>
              </a:ext>
            </a:extLst>
          </p:cNvPr>
          <p:cNvSpPr txBox="1">
            <a:spLocks noChangeArrowheads="1"/>
          </p:cNvSpPr>
          <p:nvPr/>
        </p:nvSpPr>
        <p:spPr bwMode="auto">
          <a:xfrm>
            <a:off x="8153400" y="4495800"/>
            <a:ext cx="838200" cy="34607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OPERATING LEVER</a:t>
            </a:r>
          </a:p>
        </p:txBody>
      </p:sp>
      <p:sp>
        <p:nvSpPr>
          <p:cNvPr id="236550" name="Line 6">
            <a:extLst>
              <a:ext uri="{FF2B5EF4-FFF2-40B4-BE49-F238E27FC236}">
                <a16:creationId xmlns:a16="http://schemas.microsoft.com/office/drawing/2014/main" id="{15C5DA19-40E8-5C06-3DC7-5415C2426F0E}"/>
              </a:ext>
            </a:extLst>
          </p:cNvPr>
          <p:cNvSpPr>
            <a:spLocks noChangeShapeType="1"/>
          </p:cNvSpPr>
          <p:nvPr/>
        </p:nvSpPr>
        <p:spPr bwMode="auto">
          <a:xfrm flipH="1" flipV="1">
            <a:off x="8077200" y="4038600"/>
            <a:ext cx="228600" cy="457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6551" name="Text Box 7">
            <a:extLst>
              <a:ext uri="{FF2B5EF4-FFF2-40B4-BE49-F238E27FC236}">
                <a16:creationId xmlns:a16="http://schemas.microsoft.com/office/drawing/2014/main" id="{F1653BEB-F236-0DD8-BEC5-A797170FB7EC}"/>
              </a:ext>
            </a:extLst>
          </p:cNvPr>
          <p:cNvSpPr txBox="1">
            <a:spLocks noChangeArrowheads="1"/>
          </p:cNvSpPr>
          <p:nvPr/>
        </p:nvSpPr>
        <p:spPr bwMode="auto">
          <a:xfrm>
            <a:off x="4800600" y="5029200"/>
            <a:ext cx="1066800" cy="22383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b="1"/>
              <a:t>BRAKE LEVER</a:t>
            </a:r>
          </a:p>
        </p:txBody>
      </p:sp>
      <p:sp>
        <p:nvSpPr>
          <p:cNvPr id="236552" name="Line 8">
            <a:extLst>
              <a:ext uri="{FF2B5EF4-FFF2-40B4-BE49-F238E27FC236}">
                <a16:creationId xmlns:a16="http://schemas.microsoft.com/office/drawing/2014/main" id="{BCC11BA8-BA9D-712D-DC60-5334711C6B3C}"/>
              </a:ext>
            </a:extLst>
          </p:cNvPr>
          <p:cNvSpPr>
            <a:spLocks noChangeShapeType="1"/>
          </p:cNvSpPr>
          <p:nvPr/>
        </p:nvSpPr>
        <p:spPr bwMode="auto">
          <a:xfrm flipV="1">
            <a:off x="5867400" y="4495800"/>
            <a:ext cx="762000" cy="5334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6553" name="Text Box 9">
            <a:extLst>
              <a:ext uri="{FF2B5EF4-FFF2-40B4-BE49-F238E27FC236}">
                <a16:creationId xmlns:a16="http://schemas.microsoft.com/office/drawing/2014/main" id="{90C43CA2-CB26-163A-2671-C059CDA24F30}"/>
              </a:ext>
            </a:extLst>
          </p:cNvPr>
          <p:cNvSpPr txBox="1">
            <a:spLocks noChangeArrowheads="1"/>
          </p:cNvSpPr>
          <p:nvPr/>
        </p:nvSpPr>
        <p:spPr bwMode="auto">
          <a:xfrm>
            <a:off x="6781800" y="5881688"/>
            <a:ext cx="533400" cy="223837"/>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DRUM</a:t>
            </a:r>
          </a:p>
        </p:txBody>
      </p:sp>
      <p:sp>
        <p:nvSpPr>
          <p:cNvPr id="236554" name="Line 10">
            <a:extLst>
              <a:ext uri="{FF2B5EF4-FFF2-40B4-BE49-F238E27FC236}">
                <a16:creationId xmlns:a16="http://schemas.microsoft.com/office/drawing/2014/main" id="{B43A7A5D-DC83-9C8E-41A5-20EA3BDD37BA}"/>
              </a:ext>
            </a:extLst>
          </p:cNvPr>
          <p:cNvSpPr>
            <a:spLocks noChangeShapeType="1"/>
          </p:cNvSpPr>
          <p:nvPr/>
        </p:nvSpPr>
        <p:spPr bwMode="auto">
          <a:xfrm flipV="1">
            <a:off x="7010400" y="4495800"/>
            <a:ext cx="0" cy="13716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6555" name="Text Box 11">
            <a:extLst>
              <a:ext uri="{FF2B5EF4-FFF2-40B4-BE49-F238E27FC236}">
                <a16:creationId xmlns:a16="http://schemas.microsoft.com/office/drawing/2014/main" id="{C1FFA029-FD96-C337-880F-7CB2ED7A363D}"/>
              </a:ext>
            </a:extLst>
          </p:cNvPr>
          <p:cNvSpPr txBox="1">
            <a:spLocks noChangeArrowheads="1"/>
          </p:cNvSpPr>
          <p:nvPr/>
        </p:nvSpPr>
        <p:spPr bwMode="auto">
          <a:xfrm>
            <a:off x="5181600" y="5881688"/>
            <a:ext cx="1295400" cy="223837"/>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HOLD DOWN BOLTS</a:t>
            </a:r>
          </a:p>
        </p:txBody>
      </p:sp>
      <p:sp>
        <p:nvSpPr>
          <p:cNvPr id="236556" name="Line 12">
            <a:extLst>
              <a:ext uri="{FF2B5EF4-FFF2-40B4-BE49-F238E27FC236}">
                <a16:creationId xmlns:a16="http://schemas.microsoft.com/office/drawing/2014/main" id="{B46DCAFD-AE2A-9B3F-A549-DEFE6C98EE24}"/>
              </a:ext>
            </a:extLst>
          </p:cNvPr>
          <p:cNvSpPr>
            <a:spLocks noChangeShapeType="1"/>
          </p:cNvSpPr>
          <p:nvPr/>
        </p:nvSpPr>
        <p:spPr bwMode="auto">
          <a:xfrm flipV="1">
            <a:off x="6172200" y="4953000"/>
            <a:ext cx="381000" cy="9144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6557" name="Text Box 13">
            <a:extLst>
              <a:ext uri="{FF2B5EF4-FFF2-40B4-BE49-F238E27FC236}">
                <a16:creationId xmlns:a16="http://schemas.microsoft.com/office/drawing/2014/main" id="{3DEBB71F-7963-66E4-DA38-3915AFE17950}"/>
              </a:ext>
            </a:extLst>
          </p:cNvPr>
          <p:cNvSpPr txBox="1">
            <a:spLocks noChangeArrowheads="1"/>
          </p:cNvSpPr>
          <p:nvPr/>
        </p:nvSpPr>
        <p:spPr bwMode="auto">
          <a:xfrm>
            <a:off x="4800600" y="5486400"/>
            <a:ext cx="1066800" cy="22383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 BRAKE BAND</a:t>
            </a:r>
          </a:p>
        </p:txBody>
      </p:sp>
      <p:sp>
        <p:nvSpPr>
          <p:cNvPr id="236558" name="Line 14">
            <a:extLst>
              <a:ext uri="{FF2B5EF4-FFF2-40B4-BE49-F238E27FC236}">
                <a16:creationId xmlns:a16="http://schemas.microsoft.com/office/drawing/2014/main" id="{FA49506C-3C21-3207-699E-9B1DF071F2A2}"/>
              </a:ext>
            </a:extLst>
          </p:cNvPr>
          <p:cNvSpPr>
            <a:spLocks noChangeShapeType="1"/>
          </p:cNvSpPr>
          <p:nvPr/>
        </p:nvSpPr>
        <p:spPr bwMode="auto">
          <a:xfrm flipV="1">
            <a:off x="5867400" y="4648200"/>
            <a:ext cx="762000" cy="838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6559" name="Text Box 15">
            <a:extLst>
              <a:ext uri="{FF2B5EF4-FFF2-40B4-BE49-F238E27FC236}">
                <a16:creationId xmlns:a16="http://schemas.microsoft.com/office/drawing/2014/main" id="{B3F94EFB-3E9E-D2FF-E97E-FB9169514710}"/>
              </a:ext>
            </a:extLst>
          </p:cNvPr>
          <p:cNvSpPr txBox="1">
            <a:spLocks noChangeArrowheads="1"/>
          </p:cNvSpPr>
          <p:nvPr/>
        </p:nvSpPr>
        <p:spPr bwMode="auto">
          <a:xfrm>
            <a:off x="7848600" y="5638800"/>
            <a:ext cx="914400" cy="22383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AIR MOTOR</a:t>
            </a:r>
          </a:p>
        </p:txBody>
      </p:sp>
      <p:sp>
        <p:nvSpPr>
          <p:cNvPr id="236560" name="Line 16">
            <a:extLst>
              <a:ext uri="{FF2B5EF4-FFF2-40B4-BE49-F238E27FC236}">
                <a16:creationId xmlns:a16="http://schemas.microsoft.com/office/drawing/2014/main" id="{E14E8C50-C223-673C-9D7E-08C957D4CBCF}"/>
              </a:ext>
            </a:extLst>
          </p:cNvPr>
          <p:cNvSpPr>
            <a:spLocks noChangeShapeType="1"/>
          </p:cNvSpPr>
          <p:nvPr/>
        </p:nvSpPr>
        <p:spPr bwMode="auto">
          <a:xfrm flipH="1" flipV="1">
            <a:off x="7848600" y="4419600"/>
            <a:ext cx="381000" cy="1219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6561" name="Text Box 17">
            <a:extLst>
              <a:ext uri="{FF2B5EF4-FFF2-40B4-BE49-F238E27FC236}">
                <a16:creationId xmlns:a16="http://schemas.microsoft.com/office/drawing/2014/main" id="{26F3D23D-6201-10F2-40E8-F0C6D4529193}"/>
              </a:ext>
            </a:extLst>
          </p:cNvPr>
          <p:cNvSpPr txBox="1">
            <a:spLocks noChangeArrowheads="1"/>
          </p:cNvSpPr>
          <p:nvPr/>
        </p:nvSpPr>
        <p:spPr bwMode="auto">
          <a:xfrm>
            <a:off x="5961063" y="3200400"/>
            <a:ext cx="1849437" cy="22383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 KEEP EYES ON LOAD </a:t>
            </a:r>
          </a:p>
        </p:txBody>
      </p:sp>
      <p:sp>
        <p:nvSpPr>
          <p:cNvPr id="236562" name="Rectangle 18">
            <a:extLst>
              <a:ext uri="{FF2B5EF4-FFF2-40B4-BE49-F238E27FC236}">
                <a16:creationId xmlns:a16="http://schemas.microsoft.com/office/drawing/2014/main" id="{93DCD73B-A35F-017F-BB45-8AC444DD99A6}"/>
              </a:ext>
            </a:extLst>
          </p:cNvPr>
          <p:cNvSpPr>
            <a:spLocks noGrp="1" noChangeArrowheads="1"/>
          </p:cNvSpPr>
          <p:nvPr>
            <p:ph type="title"/>
          </p:nvPr>
        </p:nvSpPr>
        <p:spPr bwMode="auto">
          <a:xfrm>
            <a:off x="-114300" y="109538"/>
            <a:ext cx="93726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TUGGERS</a:t>
            </a:r>
          </a:p>
        </p:txBody>
      </p:sp>
      <p:sp>
        <p:nvSpPr>
          <p:cNvPr id="236563" name="Text Box 19">
            <a:extLst>
              <a:ext uri="{FF2B5EF4-FFF2-40B4-BE49-F238E27FC236}">
                <a16:creationId xmlns:a16="http://schemas.microsoft.com/office/drawing/2014/main" id="{E56AEF1B-B136-AF35-4241-0071BA29C307}"/>
              </a:ext>
            </a:extLst>
          </p:cNvPr>
          <p:cNvSpPr txBox="1">
            <a:spLocks noChangeArrowheads="1"/>
          </p:cNvSpPr>
          <p:nvPr/>
        </p:nvSpPr>
        <p:spPr bwMode="auto">
          <a:xfrm>
            <a:off x="7848600" y="3581400"/>
            <a:ext cx="914400" cy="22383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LINE GUIDE</a:t>
            </a:r>
          </a:p>
        </p:txBody>
      </p:sp>
      <p:sp>
        <p:nvSpPr>
          <p:cNvPr id="236564" name="Line 20">
            <a:extLst>
              <a:ext uri="{FF2B5EF4-FFF2-40B4-BE49-F238E27FC236}">
                <a16:creationId xmlns:a16="http://schemas.microsoft.com/office/drawing/2014/main" id="{7CC70499-752B-EC19-8018-D9826D661913}"/>
              </a:ext>
            </a:extLst>
          </p:cNvPr>
          <p:cNvSpPr>
            <a:spLocks noChangeShapeType="1"/>
          </p:cNvSpPr>
          <p:nvPr/>
        </p:nvSpPr>
        <p:spPr bwMode="auto">
          <a:xfrm flipH="1">
            <a:off x="7543800" y="3810000"/>
            <a:ext cx="3048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30460D4F-6909-8C20-28C0-A1DDE417796F}"/>
              </a:ext>
            </a:extLst>
          </p:cNvPr>
          <p:cNvSpPr>
            <a:spLocks noChangeArrowheads="1"/>
          </p:cNvSpPr>
          <p:nvPr/>
        </p:nvSpPr>
        <p:spPr bwMode="auto">
          <a:xfrm>
            <a:off x="0" y="76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t>ROUSTABOUT OJT HANDBOOK</a:t>
            </a:r>
          </a:p>
        </p:txBody>
      </p:sp>
      <p:sp>
        <p:nvSpPr>
          <p:cNvPr id="237571" name="Rectangle 3">
            <a:extLst>
              <a:ext uri="{FF2B5EF4-FFF2-40B4-BE49-F238E27FC236}">
                <a16:creationId xmlns:a16="http://schemas.microsoft.com/office/drawing/2014/main" id="{58969F6A-450E-47FE-1219-7BD7490BFA0F}"/>
              </a:ext>
            </a:extLst>
          </p:cNvPr>
          <p:cNvSpPr>
            <a:spLocks noChangeArrowheads="1"/>
          </p:cNvSpPr>
          <p:nvPr/>
        </p:nvSpPr>
        <p:spPr bwMode="auto">
          <a:xfrm>
            <a:off x="2595563" y="914400"/>
            <a:ext cx="3886200" cy="1066800"/>
          </a:xfrm>
          <a:prstGeom prst="rect">
            <a:avLst/>
          </a:prstGeom>
          <a:noFill/>
          <a:ln w="38100">
            <a:solidFill>
              <a:srgbClr val="333399"/>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333399"/>
                </a:solidFill>
              </a:rPr>
              <a:t>MODULE 11</a:t>
            </a:r>
            <a:r>
              <a:rPr lang="en-US" altLang="en-US" sz="3200" b="1">
                <a:solidFill>
                  <a:srgbClr val="FF0000"/>
                </a:solidFill>
              </a:rPr>
              <a:t> </a:t>
            </a:r>
            <a:br>
              <a:rPr lang="en-US" altLang="en-US" sz="3200">
                <a:solidFill>
                  <a:srgbClr val="FF0000"/>
                </a:solidFill>
              </a:rPr>
            </a:br>
            <a:r>
              <a:rPr lang="en-US" altLang="en-US" sz="3200" b="1"/>
              <a:t>TUBULARS</a:t>
            </a:r>
            <a:endParaRPr lang="en-US" altLang="en-US" sz="3200" b="1" i="1"/>
          </a:p>
        </p:txBody>
      </p:sp>
      <p:pic>
        <p:nvPicPr>
          <p:cNvPr id="237572" name="Picture 4">
            <a:extLst>
              <a:ext uri="{FF2B5EF4-FFF2-40B4-BE49-F238E27FC236}">
                <a16:creationId xmlns:a16="http://schemas.microsoft.com/office/drawing/2014/main" id="{257BC0AD-2953-B108-4827-864C16E6C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733800"/>
            <a:ext cx="3276600" cy="2457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7573" name="Text Box 5">
            <a:extLst>
              <a:ext uri="{FF2B5EF4-FFF2-40B4-BE49-F238E27FC236}">
                <a16:creationId xmlns:a16="http://schemas.microsoft.com/office/drawing/2014/main" id="{B64099A5-B740-7099-2E90-A784283612B7}"/>
              </a:ext>
            </a:extLst>
          </p:cNvPr>
          <p:cNvSpPr txBox="1">
            <a:spLocks noChangeArrowheads="1"/>
          </p:cNvSpPr>
          <p:nvPr/>
        </p:nvSpPr>
        <p:spPr bwMode="auto">
          <a:xfrm>
            <a:off x="1828800" y="2324100"/>
            <a:ext cx="5562600" cy="9525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t>TUBULARS ARE ONE OF THE MOST IMPORTANT TOOLS THAT WE HAVE ON A RIG.  WE HAVE TO TAKE CARE OF THEM AND KEEP THEM FROM BEING DAMAGED.  ALWAYS HANDLE THEM WITH CARE.</a:t>
            </a:r>
          </a:p>
        </p:txBody>
      </p:sp>
      <p:pic>
        <p:nvPicPr>
          <p:cNvPr id="237574" name="Picture 6">
            <a:extLst>
              <a:ext uri="{FF2B5EF4-FFF2-40B4-BE49-F238E27FC236}">
                <a16:creationId xmlns:a16="http://schemas.microsoft.com/office/drawing/2014/main" id="{58E433C9-ED49-E7CD-5B63-DD8654DED284}"/>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629025" y="3581400"/>
            <a:ext cx="2971800" cy="2773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7575" name="Picture 7">
            <a:extLst>
              <a:ext uri="{FF2B5EF4-FFF2-40B4-BE49-F238E27FC236}">
                <a16:creationId xmlns:a16="http://schemas.microsoft.com/office/drawing/2014/main" id="{B51ED0A4-231C-8B42-B707-49E520C1D28D}"/>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l="13254" r="18269"/>
          <a:stretch>
            <a:fillRect/>
          </a:stretch>
        </p:blipFill>
        <p:spPr bwMode="auto">
          <a:xfrm>
            <a:off x="6781800" y="3810000"/>
            <a:ext cx="2155825"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9F8AA16-AB82-D867-E589-500E46DE6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spd="med" advClick="0"/>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55F963-BBF8-3ECB-474B-001145DA8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3554" name="Rectangle 2">
            <a:extLst>
              <a:ext uri="{FF2B5EF4-FFF2-40B4-BE49-F238E27FC236}">
                <a16:creationId xmlns:a16="http://schemas.microsoft.com/office/drawing/2014/main" id="{1ABF8B2B-7637-BCCA-4B3B-A521C0F5A35C}"/>
              </a:ext>
            </a:extLst>
          </p:cNvPr>
          <p:cNvSpPr>
            <a:spLocks noGrp="1" noChangeArrowheads="1"/>
          </p:cNvSpPr>
          <p:nvPr>
            <p:ph type="title"/>
          </p:nvPr>
        </p:nvSpPr>
        <p:spPr bwMode="auto">
          <a:xfrm>
            <a:off x="2921000" y="990600"/>
            <a:ext cx="32766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a:solidFill>
                  <a:srgbClr val="333399"/>
                </a:solidFill>
                <a:latin typeface="Arial Black" panose="020B0A04020102020204" pitchFamily="34" charset="0"/>
              </a:rPr>
              <a:t>Drill Bits</a:t>
            </a:r>
          </a:p>
        </p:txBody>
      </p:sp>
      <p:sp>
        <p:nvSpPr>
          <p:cNvPr id="24579" name="Rectangle 3">
            <a:extLst>
              <a:ext uri="{FF2B5EF4-FFF2-40B4-BE49-F238E27FC236}">
                <a16:creationId xmlns:a16="http://schemas.microsoft.com/office/drawing/2014/main" id="{9F0671B3-15C0-7459-D2D5-98C580A06F77}"/>
              </a:ext>
            </a:extLst>
          </p:cNvPr>
          <p:cNvSpPr>
            <a:spLocks noGrp="1" noChangeArrowheads="1"/>
          </p:cNvSpPr>
          <p:nvPr>
            <p:ph type="body" idx="1"/>
          </p:nvPr>
        </p:nvSpPr>
        <p:spPr bwMode="auto">
          <a:xfrm>
            <a:off x="3073400" y="1752600"/>
            <a:ext cx="2895600" cy="4114800"/>
          </a:xfrm>
          <a:noFill/>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b="1"/>
              <a:t>Roller Cone Bits</a:t>
            </a:r>
          </a:p>
          <a:p>
            <a:pPr lvl="1" eaLnBrk="1" hangingPunct="1">
              <a:buFontTx/>
              <a:buChar char="-"/>
            </a:pPr>
            <a:r>
              <a:rPr lang="en-US" altLang="en-US" sz="2400" b="1"/>
              <a:t>Insert</a:t>
            </a:r>
          </a:p>
          <a:p>
            <a:pPr lvl="1" eaLnBrk="1" hangingPunct="1">
              <a:buFontTx/>
              <a:buChar char="-"/>
            </a:pPr>
            <a:r>
              <a:rPr lang="en-US" altLang="en-US" sz="2400" b="1"/>
              <a:t>Milled Tooth</a:t>
            </a:r>
          </a:p>
          <a:p>
            <a:pPr eaLnBrk="1" hangingPunct="1"/>
            <a:r>
              <a:rPr lang="en-US" altLang="en-US" sz="2400" b="1"/>
              <a:t>Fixed Head Bits</a:t>
            </a:r>
          </a:p>
          <a:p>
            <a:pPr lvl="1" eaLnBrk="1" hangingPunct="1">
              <a:buFontTx/>
              <a:buChar char="-"/>
            </a:pPr>
            <a:r>
              <a:rPr lang="en-US" altLang="en-US" sz="2400" b="1"/>
              <a:t>PDC</a:t>
            </a:r>
          </a:p>
          <a:p>
            <a:pPr lvl="1" eaLnBrk="1" hangingPunct="1">
              <a:buFontTx/>
              <a:buChar char="-"/>
            </a:pPr>
            <a:r>
              <a:rPr lang="en-US" altLang="en-US" sz="2400" b="1"/>
              <a:t>Diamond</a:t>
            </a:r>
          </a:p>
          <a:p>
            <a:pPr eaLnBrk="1" hangingPunct="1"/>
            <a:r>
              <a:rPr lang="en-US" altLang="en-US" sz="2400" b="1"/>
              <a:t>Bit Sizes</a:t>
            </a:r>
          </a:p>
          <a:p>
            <a:pPr lvl="1" eaLnBrk="1" hangingPunct="1">
              <a:buFontTx/>
              <a:buNone/>
            </a:pPr>
            <a:r>
              <a:rPr lang="en-US" altLang="en-US" sz="2400" b="1"/>
              <a:t>- 26” to 6”</a:t>
            </a:r>
          </a:p>
        </p:txBody>
      </p:sp>
      <p:pic>
        <p:nvPicPr>
          <p:cNvPr id="23556" name="Picture 4">
            <a:extLst>
              <a:ext uri="{FF2B5EF4-FFF2-40B4-BE49-F238E27FC236}">
                <a16:creationId xmlns:a16="http://schemas.microsoft.com/office/drawing/2014/main" id="{0E54566C-BD54-6DD4-1AB9-BFB30587E4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900" y="4648200"/>
            <a:ext cx="1120775"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7" name="Text Box 5">
            <a:extLst>
              <a:ext uri="{FF2B5EF4-FFF2-40B4-BE49-F238E27FC236}">
                <a16:creationId xmlns:a16="http://schemas.microsoft.com/office/drawing/2014/main" id="{43D54FC9-07D5-3AC7-15BB-9BFB6557851E}"/>
              </a:ext>
            </a:extLst>
          </p:cNvPr>
          <p:cNvSpPr txBox="1">
            <a:spLocks noChangeArrowheads="1"/>
          </p:cNvSpPr>
          <p:nvPr/>
        </p:nvSpPr>
        <p:spPr bwMode="auto">
          <a:xfrm>
            <a:off x="0" y="109538"/>
            <a:ext cx="8953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BASIC DRILLING</a:t>
            </a:r>
          </a:p>
        </p:txBody>
      </p:sp>
      <p:pic>
        <p:nvPicPr>
          <p:cNvPr id="23558" name="Picture 6">
            <a:extLst>
              <a:ext uri="{FF2B5EF4-FFF2-40B4-BE49-F238E27FC236}">
                <a16:creationId xmlns:a16="http://schemas.microsoft.com/office/drawing/2014/main" id="{1F455D6B-AD46-BAD3-7A2E-4AA3CB457F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00" y="762000"/>
            <a:ext cx="26670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9" name="Line 7">
            <a:extLst>
              <a:ext uri="{FF2B5EF4-FFF2-40B4-BE49-F238E27FC236}">
                <a16:creationId xmlns:a16="http://schemas.microsoft.com/office/drawing/2014/main" id="{AFF967DD-C693-1AF9-AF8B-1359462FC0A5}"/>
              </a:ext>
            </a:extLst>
          </p:cNvPr>
          <p:cNvSpPr>
            <a:spLocks noChangeShapeType="1"/>
          </p:cNvSpPr>
          <p:nvPr/>
        </p:nvSpPr>
        <p:spPr bwMode="auto">
          <a:xfrm>
            <a:off x="5626100" y="3810000"/>
            <a:ext cx="381000" cy="7620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23560" name="Line 8">
            <a:extLst>
              <a:ext uri="{FF2B5EF4-FFF2-40B4-BE49-F238E27FC236}">
                <a16:creationId xmlns:a16="http://schemas.microsoft.com/office/drawing/2014/main" id="{0755D5D3-B990-D015-FAE8-FDBAB6FC5E5F}"/>
              </a:ext>
            </a:extLst>
          </p:cNvPr>
          <p:cNvSpPr>
            <a:spLocks noChangeShapeType="1"/>
          </p:cNvSpPr>
          <p:nvPr/>
        </p:nvSpPr>
        <p:spPr bwMode="auto">
          <a:xfrm flipH="1">
            <a:off x="2654300" y="2209800"/>
            <a:ext cx="571500"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pic>
        <p:nvPicPr>
          <p:cNvPr id="23561" name="Picture 9">
            <a:extLst>
              <a:ext uri="{FF2B5EF4-FFF2-40B4-BE49-F238E27FC236}">
                <a16:creationId xmlns:a16="http://schemas.microsoft.com/office/drawing/2014/main" id="{78DC6C7A-EF8E-160D-8221-AFAB054033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700" y="3352800"/>
            <a:ext cx="3276600"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62" name="Line 10">
            <a:extLst>
              <a:ext uri="{FF2B5EF4-FFF2-40B4-BE49-F238E27FC236}">
                <a16:creationId xmlns:a16="http://schemas.microsoft.com/office/drawing/2014/main" id="{9865C150-B041-8F84-8502-837E77672007}"/>
              </a:ext>
            </a:extLst>
          </p:cNvPr>
          <p:cNvSpPr>
            <a:spLocks noChangeShapeType="1"/>
          </p:cNvSpPr>
          <p:nvPr/>
        </p:nvSpPr>
        <p:spPr bwMode="auto">
          <a:xfrm flipH="1">
            <a:off x="3111500" y="2438400"/>
            <a:ext cx="381000" cy="8382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pic>
        <p:nvPicPr>
          <p:cNvPr id="23563" name="Picture 11">
            <a:extLst>
              <a:ext uri="{FF2B5EF4-FFF2-40B4-BE49-F238E27FC236}">
                <a16:creationId xmlns:a16="http://schemas.microsoft.com/office/drawing/2014/main" id="{A9B6076E-73A2-03ED-0F19-E42182A628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6200" y="762000"/>
            <a:ext cx="25146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64" name="Text Box 12">
            <a:extLst>
              <a:ext uri="{FF2B5EF4-FFF2-40B4-BE49-F238E27FC236}">
                <a16:creationId xmlns:a16="http://schemas.microsoft.com/office/drawing/2014/main" id="{4AC5874F-1E64-DF9A-F02A-D298E08462EC}"/>
              </a:ext>
            </a:extLst>
          </p:cNvPr>
          <p:cNvSpPr txBox="1">
            <a:spLocks noChangeArrowheads="1"/>
          </p:cNvSpPr>
          <p:nvPr/>
        </p:nvSpPr>
        <p:spPr bwMode="auto">
          <a:xfrm>
            <a:off x="6769100" y="3983038"/>
            <a:ext cx="17526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Breaking out the bit</a:t>
            </a:r>
          </a:p>
        </p:txBody>
      </p:sp>
      <p:pic>
        <p:nvPicPr>
          <p:cNvPr id="23565" name="Picture 13">
            <a:extLst>
              <a:ext uri="{FF2B5EF4-FFF2-40B4-BE49-F238E27FC236}">
                <a16:creationId xmlns:a16="http://schemas.microsoft.com/office/drawing/2014/main" id="{73233E0A-063A-7627-BD5F-2A8595B538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97700" y="4343400"/>
            <a:ext cx="1473200"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66" name="Text Box 14">
            <a:extLst>
              <a:ext uri="{FF2B5EF4-FFF2-40B4-BE49-F238E27FC236}">
                <a16:creationId xmlns:a16="http://schemas.microsoft.com/office/drawing/2014/main" id="{2D51D9E4-B2FE-D97B-DEFB-06FFB0BCF4F5}"/>
              </a:ext>
            </a:extLst>
          </p:cNvPr>
          <p:cNvSpPr txBox="1">
            <a:spLocks noChangeArrowheads="1"/>
          </p:cNvSpPr>
          <p:nvPr/>
        </p:nvSpPr>
        <p:spPr bwMode="auto">
          <a:xfrm>
            <a:off x="3187700" y="1447800"/>
            <a:ext cx="26670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 </a:t>
            </a:r>
            <a:r>
              <a:rPr lang="en-US" altLang="en-US" sz="1200" b="1"/>
              <a:t>The different types of bits are:</a:t>
            </a:r>
          </a:p>
        </p:txBody>
      </p:sp>
      <p:sp>
        <p:nvSpPr>
          <p:cNvPr id="23567" name="Text Box 15">
            <a:extLst>
              <a:ext uri="{FF2B5EF4-FFF2-40B4-BE49-F238E27FC236}">
                <a16:creationId xmlns:a16="http://schemas.microsoft.com/office/drawing/2014/main" id="{EF72F6B9-E9D9-8C36-AD53-DDF37785E44F}"/>
              </a:ext>
            </a:extLst>
          </p:cNvPr>
          <p:cNvSpPr txBox="1">
            <a:spLocks noChangeArrowheads="1"/>
          </p:cNvSpPr>
          <p:nvPr/>
        </p:nvSpPr>
        <p:spPr bwMode="auto">
          <a:xfrm>
            <a:off x="215900" y="5867400"/>
            <a:ext cx="5105400" cy="5588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 Bits are chosen by the type of formation to be drilled.  Roller cones are used for soft formations, Fixed heads are used for harder and diamond bits are used for hard, abrasive formations.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45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45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57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457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457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457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245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a:extLst>
              <a:ext uri="{FF2B5EF4-FFF2-40B4-BE49-F238E27FC236}">
                <a16:creationId xmlns:a16="http://schemas.microsoft.com/office/drawing/2014/main" id="{7BB747BC-3700-8DB4-835E-DE57DD9AE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0" y="2741613"/>
            <a:ext cx="3149600" cy="3149600"/>
          </a:xfrm>
          <a:prstGeom prst="rect">
            <a:avLst/>
          </a:prstGeom>
          <a:solidFill>
            <a:srgbClr val="FFCC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8595" name="Rectangle 3">
            <a:extLst>
              <a:ext uri="{FF2B5EF4-FFF2-40B4-BE49-F238E27FC236}">
                <a16:creationId xmlns:a16="http://schemas.microsoft.com/office/drawing/2014/main" id="{3CB74CCE-9EEF-9CA7-863F-7F8617BB5CCD}"/>
              </a:ext>
            </a:extLst>
          </p:cNvPr>
          <p:cNvSpPr>
            <a:spLocks noGrp="1" noChangeArrowheads="1"/>
          </p:cNvSpPr>
          <p:nvPr>
            <p:ph type="body" sz="half" idx="1"/>
          </p:nvPr>
        </p:nvSpPr>
        <p:spPr bwMode="auto">
          <a:xfrm>
            <a:off x="381000" y="762000"/>
            <a:ext cx="8470900" cy="1858963"/>
          </a:xfrm>
          <a:noFill/>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100" b="1"/>
              <a:t>Tubulars are the various size pipes used in the drilling operation. One type of tubular is he drillstring is made up of drillpipe, drill collars, drilling jars, heavy weight drillpipe and all attached members including the subs, stabilizers, and specialty equipment.  The drillstring consists mainly of the drillpipe.  Drillpipe is used to connect to the bottomhole assembly, helps rotate the string and transmit drilling fluids to the bottom of the hole.    </a:t>
            </a:r>
          </a:p>
          <a:p>
            <a:pPr marL="0" indent="0" eaLnBrk="1" hangingPunct="1">
              <a:spcBef>
                <a:spcPct val="50000"/>
              </a:spcBef>
              <a:buFontTx/>
              <a:buNone/>
            </a:pPr>
            <a:r>
              <a:rPr lang="en-US" altLang="en-US" sz="1100" b="1"/>
              <a:t>The Roustabout handles and maintains the drillstring by cleaning the threads and connections, applying dope to them, and keeping protectors on them while storing them on the decks.  If protectors are not used, then the pipe threads or pipe can be damaged.  Visual inspection of the pipe includes looking for damage on the pin, box or tubing body of the pipe. Damage would look like cuts, holes in the pipe, mashed threads, splits in the pipe, bent joints, and cracks.  Important tasks that the Roustabout does with tubulars includes moving and handling, rolling, measuring, bundling, and racking it properly.  Never use a hammer on pipe as this will damage the pipe.</a:t>
            </a:r>
          </a:p>
        </p:txBody>
      </p:sp>
      <p:pic>
        <p:nvPicPr>
          <p:cNvPr id="238596" name="Picture 4">
            <a:extLst>
              <a:ext uri="{FF2B5EF4-FFF2-40B4-BE49-F238E27FC236}">
                <a16:creationId xmlns:a16="http://schemas.microsoft.com/office/drawing/2014/main" id="{7B5CFB47-258D-1F92-CBB6-4EBDE5898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4456113"/>
            <a:ext cx="2298700" cy="1724025"/>
          </a:xfrm>
          <a:prstGeom prst="rect">
            <a:avLst/>
          </a:prstGeom>
          <a:solidFill>
            <a:srgbClr val="FFCC00"/>
          </a:solidFill>
          <a:ln w="9525">
            <a:solidFill>
              <a:schemeClr val="tx1"/>
            </a:solidFill>
            <a:miter lim="800000"/>
            <a:headEnd/>
            <a:tailEnd/>
          </a:ln>
        </p:spPr>
      </p:pic>
      <p:pic>
        <p:nvPicPr>
          <p:cNvPr id="238597" name="Picture 5">
            <a:extLst>
              <a:ext uri="{FF2B5EF4-FFF2-40B4-BE49-F238E27FC236}">
                <a16:creationId xmlns:a16="http://schemas.microsoft.com/office/drawing/2014/main" id="{97075BED-BF56-3B3C-5F87-98F1DBD3D3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2100" y="4668838"/>
            <a:ext cx="2286000" cy="1714500"/>
          </a:xfrm>
          <a:prstGeom prst="rect">
            <a:avLst/>
          </a:prstGeom>
          <a:solidFill>
            <a:srgbClr val="FFCC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8598" name="Text Box 6">
            <a:extLst>
              <a:ext uri="{FF2B5EF4-FFF2-40B4-BE49-F238E27FC236}">
                <a16:creationId xmlns:a16="http://schemas.microsoft.com/office/drawing/2014/main" id="{FD6D1174-2326-77D9-9BFE-5B78E5D12C46}"/>
              </a:ext>
            </a:extLst>
          </p:cNvPr>
          <p:cNvSpPr txBox="1">
            <a:spLocks noChangeArrowheads="1"/>
          </p:cNvSpPr>
          <p:nvPr/>
        </p:nvSpPr>
        <p:spPr bwMode="auto">
          <a:xfrm>
            <a:off x="7239000" y="5795963"/>
            <a:ext cx="9906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DRILLING</a:t>
            </a:r>
            <a:br>
              <a:rPr lang="en-US" altLang="en-US" sz="800" b="1"/>
            </a:br>
            <a:r>
              <a:rPr lang="en-US" altLang="en-US" sz="800" b="1"/>
              <a:t>JAR</a:t>
            </a:r>
          </a:p>
        </p:txBody>
      </p:sp>
      <p:sp>
        <p:nvSpPr>
          <p:cNvPr id="238599" name="Line 7">
            <a:extLst>
              <a:ext uri="{FF2B5EF4-FFF2-40B4-BE49-F238E27FC236}">
                <a16:creationId xmlns:a16="http://schemas.microsoft.com/office/drawing/2014/main" id="{ED645CDE-29D6-2F9A-ED92-71FE7F784193}"/>
              </a:ext>
            </a:extLst>
          </p:cNvPr>
          <p:cNvSpPr>
            <a:spLocks noChangeShapeType="1"/>
          </p:cNvSpPr>
          <p:nvPr/>
        </p:nvSpPr>
        <p:spPr bwMode="auto">
          <a:xfrm flipH="1" flipV="1">
            <a:off x="7620000" y="4310063"/>
            <a:ext cx="457200" cy="15240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8600" name="Text Box 8">
            <a:extLst>
              <a:ext uri="{FF2B5EF4-FFF2-40B4-BE49-F238E27FC236}">
                <a16:creationId xmlns:a16="http://schemas.microsoft.com/office/drawing/2014/main" id="{60607F1C-F3DA-0613-4673-F276BC28BF2F}"/>
              </a:ext>
            </a:extLst>
          </p:cNvPr>
          <p:cNvSpPr txBox="1">
            <a:spLocks noChangeArrowheads="1"/>
          </p:cNvSpPr>
          <p:nvPr/>
        </p:nvSpPr>
        <p:spPr bwMode="auto">
          <a:xfrm>
            <a:off x="5753100" y="2747963"/>
            <a:ext cx="9525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DRILLPIPE</a:t>
            </a:r>
          </a:p>
        </p:txBody>
      </p:sp>
      <p:sp>
        <p:nvSpPr>
          <p:cNvPr id="238601" name="Line 9">
            <a:extLst>
              <a:ext uri="{FF2B5EF4-FFF2-40B4-BE49-F238E27FC236}">
                <a16:creationId xmlns:a16="http://schemas.microsoft.com/office/drawing/2014/main" id="{836CB307-0C10-2446-041E-AB4C07D79B58}"/>
              </a:ext>
            </a:extLst>
          </p:cNvPr>
          <p:cNvSpPr>
            <a:spLocks noChangeShapeType="1"/>
          </p:cNvSpPr>
          <p:nvPr/>
        </p:nvSpPr>
        <p:spPr bwMode="auto">
          <a:xfrm>
            <a:off x="6477000" y="2971800"/>
            <a:ext cx="304800" cy="2286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8602" name="Line 10">
            <a:extLst>
              <a:ext uri="{FF2B5EF4-FFF2-40B4-BE49-F238E27FC236}">
                <a16:creationId xmlns:a16="http://schemas.microsoft.com/office/drawing/2014/main" id="{325DB7CD-FBCD-599F-A858-416758BDB8FA}"/>
              </a:ext>
            </a:extLst>
          </p:cNvPr>
          <p:cNvSpPr>
            <a:spLocks noChangeShapeType="1"/>
          </p:cNvSpPr>
          <p:nvPr/>
        </p:nvSpPr>
        <p:spPr bwMode="auto">
          <a:xfrm>
            <a:off x="7696200" y="2633663"/>
            <a:ext cx="0" cy="9906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8603" name="Text Box 11">
            <a:extLst>
              <a:ext uri="{FF2B5EF4-FFF2-40B4-BE49-F238E27FC236}">
                <a16:creationId xmlns:a16="http://schemas.microsoft.com/office/drawing/2014/main" id="{DE5DC7B8-40ED-76A7-87AF-83A69B0BC293}"/>
              </a:ext>
            </a:extLst>
          </p:cNvPr>
          <p:cNvSpPr txBox="1">
            <a:spLocks noChangeArrowheads="1"/>
          </p:cNvSpPr>
          <p:nvPr/>
        </p:nvSpPr>
        <p:spPr bwMode="auto">
          <a:xfrm>
            <a:off x="368300" y="6180138"/>
            <a:ext cx="23622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DRILLPIPE PROTECTORS</a:t>
            </a:r>
          </a:p>
        </p:txBody>
      </p:sp>
      <p:sp>
        <p:nvSpPr>
          <p:cNvPr id="238604" name="Line 12">
            <a:extLst>
              <a:ext uri="{FF2B5EF4-FFF2-40B4-BE49-F238E27FC236}">
                <a16:creationId xmlns:a16="http://schemas.microsoft.com/office/drawing/2014/main" id="{D6CB0DD6-0498-1FC8-177C-BDB200B8593E}"/>
              </a:ext>
            </a:extLst>
          </p:cNvPr>
          <p:cNvSpPr>
            <a:spLocks noChangeShapeType="1"/>
          </p:cNvSpPr>
          <p:nvPr/>
        </p:nvSpPr>
        <p:spPr bwMode="auto">
          <a:xfrm flipV="1">
            <a:off x="2667000" y="5786438"/>
            <a:ext cx="1066800" cy="457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8605" name="Line 13">
            <a:extLst>
              <a:ext uri="{FF2B5EF4-FFF2-40B4-BE49-F238E27FC236}">
                <a16:creationId xmlns:a16="http://schemas.microsoft.com/office/drawing/2014/main" id="{BE3F73BD-ED2D-AB9C-131A-769FAA945E1D}"/>
              </a:ext>
            </a:extLst>
          </p:cNvPr>
          <p:cNvSpPr>
            <a:spLocks noChangeShapeType="1"/>
          </p:cNvSpPr>
          <p:nvPr/>
        </p:nvSpPr>
        <p:spPr bwMode="auto">
          <a:xfrm flipV="1">
            <a:off x="2667000" y="5024438"/>
            <a:ext cx="609600" cy="1219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8606" name="Line 14">
            <a:extLst>
              <a:ext uri="{FF2B5EF4-FFF2-40B4-BE49-F238E27FC236}">
                <a16:creationId xmlns:a16="http://schemas.microsoft.com/office/drawing/2014/main" id="{A5D5E14C-C226-B07A-5880-401D22A2E2AD}"/>
              </a:ext>
            </a:extLst>
          </p:cNvPr>
          <p:cNvSpPr>
            <a:spLocks noChangeShapeType="1"/>
          </p:cNvSpPr>
          <p:nvPr/>
        </p:nvSpPr>
        <p:spPr bwMode="auto">
          <a:xfrm flipV="1">
            <a:off x="2667000" y="5862638"/>
            <a:ext cx="2133600" cy="3810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8607" name="Text Box 15">
            <a:extLst>
              <a:ext uri="{FF2B5EF4-FFF2-40B4-BE49-F238E27FC236}">
                <a16:creationId xmlns:a16="http://schemas.microsoft.com/office/drawing/2014/main" id="{F4D5D9CB-90F5-7B43-3D81-9773BE022F43}"/>
              </a:ext>
            </a:extLst>
          </p:cNvPr>
          <p:cNvSpPr txBox="1">
            <a:spLocks noChangeArrowheads="1"/>
          </p:cNvSpPr>
          <p:nvPr/>
        </p:nvSpPr>
        <p:spPr bwMode="auto">
          <a:xfrm>
            <a:off x="368300" y="4059238"/>
            <a:ext cx="8382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PIN END PROTECTOR</a:t>
            </a:r>
          </a:p>
        </p:txBody>
      </p:sp>
      <p:sp>
        <p:nvSpPr>
          <p:cNvPr id="238608" name="Text Box 16">
            <a:extLst>
              <a:ext uri="{FF2B5EF4-FFF2-40B4-BE49-F238E27FC236}">
                <a16:creationId xmlns:a16="http://schemas.microsoft.com/office/drawing/2014/main" id="{0092896E-3C9C-024A-0FD3-83CED71E5589}"/>
              </a:ext>
            </a:extLst>
          </p:cNvPr>
          <p:cNvSpPr txBox="1">
            <a:spLocks noChangeArrowheads="1"/>
          </p:cNvSpPr>
          <p:nvPr/>
        </p:nvSpPr>
        <p:spPr bwMode="auto">
          <a:xfrm>
            <a:off x="1600200" y="3505200"/>
            <a:ext cx="1143000" cy="2540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1000" b="1"/>
          </a:p>
        </p:txBody>
      </p:sp>
      <p:sp>
        <p:nvSpPr>
          <p:cNvPr id="238609" name="Line 17">
            <a:extLst>
              <a:ext uri="{FF2B5EF4-FFF2-40B4-BE49-F238E27FC236}">
                <a16:creationId xmlns:a16="http://schemas.microsoft.com/office/drawing/2014/main" id="{2DC8362C-C123-FDC0-D0E8-64AB4AE798D0}"/>
              </a:ext>
            </a:extLst>
          </p:cNvPr>
          <p:cNvSpPr>
            <a:spLocks noChangeShapeType="1"/>
          </p:cNvSpPr>
          <p:nvPr/>
        </p:nvSpPr>
        <p:spPr bwMode="auto">
          <a:xfrm>
            <a:off x="838200" y="4376738"/>
            <a:ext cx="76200" cy="457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8610" name="Line 18">
            <a:extLst>
              <a:ext uri="{FF2B5EF4-FFF2-40B4-BE49-F238E27FC236}">
                <a16:creationId xmlns:a16="http://schemas.microsoft.com/office/drawing/2014/main" id="{AABFC741-1BFA-A619-DA78-6DF1D3E795A4}"/>
              </a:ext>
            </a:extLst>
          </p:cNvPr>
          <p:cNvSpPr>
            <a:spLocks noChangeShapeType="1"/>
          </p:cNvSpPr>
          <p:nvPr/>
        </p:nvSpPr>
        <p:spPr bwMode="auto">
          <a:xfrm>
            <a:off x="1905000" y="4300538"/>
            <a:ext cx="76200" cy="457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38611" name="Picture 19">
            <a:extLst>
              <a:ext uri="{FF2B5EF4-FFF2-40B4-BE49-F238E27FC236}">
                <a16:creationId xmlns:a16="http://schemas.microsoft.com/office/drawing/2014/main" id="{85ACB680-D5D8-26E8-3CAF-8A9C7EBF64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211" t="16162" r="15152" b="12509"/>
          <a:stretch>
            <a:fillRect/>
          </a:stretch>
        </p:blipFill>
        <p:spPr bwMode="auto">
          <a:xfrm>
            <a:off x="2997200" y="2720975"/>
            <a:ext cx="1981200" cy="1665288"/>
          </a:xfrm>
          <a:prstGeom prst="rect">
            <a:avLst/>
          </a:prstGeom>
          <a:solidFill>
            <a:srgbClr val="FFCC00"/>
          </a:solidFill>
          <a:ln w="9525">
            <a:solidFill>
              <a:schemeClr val="tx1"/>
            </a:solidFill>
            <a:miter lim="800000"/>
            <a:headEnd/>
            <a:tailEnd/>
          </a:ln>
        </p:spPr>
      </p:pic>
      <p:pic>
        <p:nvPicPr>
          <p:cNvPr id="238612" name="Picture 20">
            <a:extLst>
              <a:ext uri="{FF2B5EF4-FFF2-40B4-BE49-F238E27FC236}">
                <a16:creationId xmlns:a16="http://schemas.microsoft.com/office/drawing/2014/main" id="{E5EA6CC1-4A8A-3A57-3968-58997E47E3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300" y="2713038"/>
            <a:ext cx="2286000" cy="1304925"/>
          </a:xfrm>
          <a:prstGeom prst="rect">
            <a:avLst/>
          </a:prstGeom>
          <a:solidFill>
            <a:srgbClr val="FFCC00"/>
          </a:solidFill>
          <a:ln w="9525">
            <a:solidFill>
              <a:schemeClr val="tx1"/>
            </a:solidFill>
            <a:miter lim="800000"/>
            <a:headEnd/>
            <a:tailEnd/>
          </a:ln>
        </p:spPr>
      </p:pic>
      <p:sp>
        <p:nvSpPr>
          <p:cNvPr id="238613" name="Text Box 21">
            <a:extLst>
              <a:ext uri="{FF2B5EF4-FFF2-40B4-BE49-F238E27FC236}">
                <a16:creationId xmlns:a16="http://schemas.microsoft.com/office/drawing/2014/main" id="{CF6D56C3-59CD-4023-0F36-A38301463895}"/>
              </a:ext>
            </a:extLst>
          </p:cNvPr>
          <p:cNvSpPr txBox="1">
            <a:spLocks noChangeArrowheads="1"/>
          </p:cNvSpPr>
          <p:nvPr/>
        </p:nvSpPr>
        <p:spPr bwMode="auto">
          <a:xfrm>
            <a:off x="5791200" y="5795963"/>
            <a:ext cx="9906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DRILL COLLARS</a:t>
            </a:r>
          </a:p>
        </p:txBody>
      </p:sp>
      <p:sp>
        <p:nvSpPr>
          <p:cNvPr id="238614" name="Line 22">
            <a:extLst>
              <a:ext uri="{FF2B5EF4-FFF2-40B4-BE49-F238E27FC236}">
                <a16:creationId xmlns:a16="http://schemas.microsoft.com/office/drawing/2014/main" id="{6B300D4D-5305-4A54-0C8F-559AA2101364}"/>
              </a:ext>
            </a:extLst>
          </p:cNvPr>
          <p:cNvSpPr>
            <a:spLocks noChangeShapeType="1"/>
          </p:cNvSpPr>
          <p:nvPr/>
        </p:nvSpPr>
        <p:spPr bwMode="auto">
          <a:xfrm flipV="1">
            <a:off x="5943600" y="4157663"/>
            <a:ext cx="1219200" cy="16764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8615" name="Text Box 23">
            <a:extLst>
              <a:ext uri="{FF2B5EF4-FFF2-40B4-BE49-F238E27FC236}">
                <a16:creationId xmlns:a16="http://schemas.microsoft.com/office/drawing/2014/main" id="{B6E00247-0B69-72B9-A32F-880D00E9FD64}"/>
              </a:ext>
            </a:extLst>
          </p:cNvPr>
          <p:cNvSpPr txBox="1">
            <a:spLocks noChangeArrowheads="1"/>
          </p:cNvSpPr>
          <p:nvPr/>
        </p:nvSpPr>
        <p:spPr bwMode="auto">
          <a:xfrm>
            <a:off x="2997200" y="4391025"/>
            <a:ext cx="19812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DAMAGED </a:t>
            </a:r>
          </a:p>
        </p:txBody>
      </p:sp>
      <p:sp>
        <p:nvSpPr>
          <p:cNvPr id="238616" name="Text Box 24">
            <a:extLst>
              <a:ext uri="{FF2B5EF4-FFF2-40B4-BE49-F238E27FC236}">
                <a16:creationId xmlns:a16="http://schemas.microsoft.com/office/drawing/2014/main" id="{6F821069-6B49-4703-225C-526A06E4CC2A}"/>
              </a:ext>
            </a:extLst>
          </p:cNvPr>
          <p:cNvSpPr txBox="1">
            <a:spLocks noChangeArrowheads="1"/>
          </p:cNvSpPr>
          <p:nvPr/>
        </p:nvSpPr>
        <p:spPr bwMode="auto">
          <a:xfrm>
            <a:off x="1371600" y="4059238"/>
            <a:ext cx="9906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BOX END PROTECTOR</a:t>
            </a:r>
          </a:p>
        </p:txBody>
      </p:sp>
      <p:sp>
        <p:nvSpPr>
          <p:cNvPr id="238617" name="Line 25">
            <a:extLst>
              <a:ext uri="{FF2B5EF4-FFF2-40B4-BE49-F238E27FC236}">
                <a16:creationId xmlns:a16="http://schemas.microsoft.com/office/drawing/2014/main" id="{AD22C430-A42E-95E1-12B5-A5B703961A3A}"/>
              </a:ext>
            </a:extLst>
          </p:cNvPr>
          <p:cNvSpPr>
            <a:spLocks noChangeShapeType="1"/>
          </p:cNvSpPr>
          <p:nvPr/>
        </p:nvSpPr>
        <p:spPr bwMode="auto">
          <a:xfrm flipV="1">
            <a:off x="838200" y="3398838"/>
            <a:ext cx="381000" cy="6858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38618" name="Rectangle 26">
            <a:extLst>
              <a:ext uri="{FF2B5EF4-FFF2-40B4-BE49-F238E27FC236}">
                <a16:creationId xmlns:a16="http://schemas.microsoft.com/office/drawing/2014/main" id="{70803183-3F78-D46B-5944-2829E9EB0E82}"/>
              </a:ext>
            </a:extLst>
          </p:cNvPr>
          <p:cNvSpPr>
            <a:spLocks noGrp="1" noChangeArrowheads="1"/>
          </p:cNvSpPr>
          <p:nvPr>
            <p:ph type="title"/>
          </p:nvPr>
        </p:nvSpPr>
        <p:spPr bwMode="auto">
          <a:xfrm>
            <a:off x="-114300" y="109538"/>
            <a:ext cx="93726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TUBULARS</a:t>
            </a:r>
          </a:p>
        </p:txBody>
      </p:sp>
      <p:sp>
        <p:nvSpPr>
          <p:cNvPr id="238619" name="Text Box 27">
            <a:extLst>
              <a:ext uri="{FF2B5EF4-FFF2-40B4-BE49-F238E27FC236}">
                <a16:creationId xmlns:a16="http://schemas.microsoft.com/office/drawing/2014/main" id="{CC264F59-ADB6-F218-4E6E-2FA38ABE769F}"/>
              </a:ext>
            </a:extLst>
          </p:cNvPr>
          <p:cNvSpPr txBox="1">
            <a:spLocks noChangeArrowheads="1"/>
          </p:cNvSpPr>
          <p:nvPr/>
        </p:nvSpPr>
        <p:spPr bwMode="auto">
          <a:xfrm>
            <a:off x="7124700" y="2681288"/>
            <a:ext cx="11430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HEAVY WEIGHT</a:t>
            </a:r>
          </a:p>
        </p:txBody>
      </p:sp>
      <p:pic>
        <p:nvPicPr>
          <p:cNvPr id="2" name="Picture 1">
            <a:extLst>
              <a:ext uri="{FF2B5EF4-FFF2-40B4-BE49-F238E27FC236}">
                <a16:creationId xmlns:a16="http://schemas.microsoft.com/office/drawing/2014/main" id="{B6A8D666-FD6B-E433-C3E2-4B2614A4A1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FEF193-8AA2-AA30-45A6-7D4B8ECDA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40642" name="Rectangle 2">
            <a:extLst>
              <a:ext uri="{FF2B5EF4-FFF2-40B4-BE49-F238E27FC236}">
                <a16:creationId xmlns:a16="http://schemas.microsoft.com/office/drawing/2014/main" id="{A187032C-3227-6952-DAEC-5AC1864284D0}"/>
              </a:ext>
            </a:extLst>
          </p:cNvPr>
          <p:cNvSpPr>
            <a:spLocks noGrp="1" noChangeArrowheads="1"/>
          </p:cNvSpPr>
          <p:nvPr>
            <p:ph type="body" sz="half" idx="1"/>
          </p:nvPr>
        </p:nvSpPr>
        <p:spPr bwMode="auto">
          <a:xfrm>
            <a:off x="304800" y="858838"/>
            <a:ext cx="3733800" cy="3521075"/>
          </a:xfrm>
          <a:noFill/>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000" b="1"/>
              <a:t>Roustabouting duties include taking care of the drillstring components. </a:t>
            </a:r>
          </a:p>
          <a:p>
            <a:pPr marL="0" indent="0" eaLnBrk="1" hangingPunct="1">
              <a:spcBef>
                <a:spcPct val="50000"/>
              </a:spcBef>
              <a:buFontTx/>
              <a:buNone/>
            </a:pPr>
            <a:r>
              <a:rPr lang="en-US" altLang="en-US" sz="1000" b="1"/>
              <a:t>In the photo to the far right the Roustabout is shown cleaning the threads on a joint of drillpipe with a wire brush.   A wire brush has stiff steel bristles and is used to clean rust, grease, dirt, or paint from the drillstring threads.  The brush is usually used with pipe solvent to clean the threads thoroughly.  Pipe that does not have clean threads should not be screwed together as it will damage the threads.  </a:t>
            </a:r>
          </a:p>
          <a:p>
            <a:pPr marL="0" indent="0" eaLnBrk="1" hangingPunct="1">
              <a:spcBef>
                <a:spcPct val="50000"/>
              </a:spcBef>
              <a:buFontTx/>
              <a:buNone/>
            </a:pPr>
            <a:r>
              <a:rPr lang="en-US" altLang="en-US" sz="1000" b="1"/>
              <a:t>A dope brush is a soft-bristled brush used for applying pipe dope to pipe threads.  Pipe dope is a special compound that protects the pipe threads and prevents leaks around them.  </a:t>
            </a:r>
          </a:p>
          <a:p>
            <a:pPr marL="0" indent="0" eaLnBrk="1" hangingPunct="1">
              <a:spcBef>
                <a:spcPct val="50000"/>
              </a:spcBef>
              <a:buFontTx/>
              <a:buNone/>
            </a:pPr>
            <a:r>
              <a:rPr lang="en-US" altLang="en-US" sz="1000" b="1"/>
              <a:t>Drillpipe comes in different sizes, but the most often used is 5” drillpipe.  The 30 foot joint weighs about 600 pounds and three joints of pipe are screwed together to make a “stand” of drillpipe.  Drillpipe is coded as to weight and grade and can be identified on the pin tool joint shoulder.  The weight codes are standard and heavy and the grade codes most commonly used are “S” and “G” pipe.</a:t>
            </a:r>
          </a:p>
        </p:txBody>
      </p:sp>
      <p:pic>
        <p:nvPicPr>
          <p:cNvPr id="240643" name="Picture 3">
            <a:extLst>
              <a:ext uri="{FF2B5EF4-FFF2-40B4-BE49-F238E27FC236}">
                <a16:creationId xmlns:a16="http://schemas.microsoft.com/office/drawing/2014/main" id="{027E1B79-0CF3-EB5C-668B-B3661A43F5D9}"/>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6324600" y="822325"/>
            <a:ext cx="2514600" cy="1997075"/>
          </a:xfrm>
          <a:prstGeom prst="rect">
            <a:avLst/>
          </a:prstGeom>
          <a:solidFill>
            <a:srgbClr val="FFCC00"/>
          </a:solidFill>
          <a:ln w="9525">
            <a:solidFill>
              <a:schemeClr val="tx1"/>
            </a:solidFill>
            <a:miter lim="800000"/>
            <a:headEnd/>
            <a:tailEnd/>
          </a:ln>
        </p:spPr>
      </p:pic>
      <p:sp>
        <p:nvSpPr>
          <p:cNvPr id="240644" name="Text Box 4">
            <a:extLst>
              <a:ext uri="{FF2B5EF4-FFF2-40B4-BE49-F238E27FC236}">
                <a16:creationId xmlns:a16="http://schemas.microsoft.com/office/drawing/2014/main" id="{6BB942FE-1580-98A9-522B-7EE6597D2A2B}"/>
              </a:ext>
            </a:extLst>
          </p:cNvPr>
          <p:cNvSpPr txBox="1">
            <a:spLocks noChangeArrowheads="1"/>
          </p:cNvSpPr>
          <p:nvPr/>
        </p:nvSpPr>
        <p:spPr bwMode="auto">
          <a:xfrm>
            <a:off x="6629400" y="2900363"/>
            <a:ext cx="21336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CLEANING THREADS WITH</a:t>
            </a:r>
            <a:br>
              <a:rPr lang="en-US" altLang="en-US" sz="800" b="1"/>
            </a:br>
            <a:r>
              <a:rPr lang="en-US" altLang="en-US" sz="800" b="1"/>
              <a:t>WIRE BRUSH</a:t>
            </a:r>
          </a:p>
        </p:txBody>
      </p:sp>
      <p:sp>
        <p:nvSpPr>
          <p:cNvPr id="240645" name="Text Box 5">
            <a:extLst>
              <a:ext uri="{FF2B5EF4-FFF2-40B4-BE49-F238E27FC236}">
                <a16:creationId xmlns:a16="http://schemas.microsoft.com/office/drawing/2014/main" id="{DCEB2768-2EE7-0F40-09D2-9292AECC34F0}"/>
              </a:ext>
            </a:extLst>
          </p:cNvPr>
          <p:cNvSpPr txBox="1">
            <a:spLocks noChangeArrowheads="1"/>
          </p:cNvSpPr>
          <p:nvPr/>
        </p:nvSpPr>
        <p:spPr bwMode="auto">
          <a:xfrm>
            <a:off x="4267200" y="5397500"/>
            <a:ext cx="1841500" cy="71278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APPLYING DOPE TO THE PIPE. DRILL COLLARS AND DRILLPIPE USE DIFFERENT TYPES OF DOPE, SO BE SURE TO USE THE RIGHT KIND OF DOPE.</a:t>
            </a:r>
          </a:p>
        </p:txBody>
      </p:sp>
      <p:pic>
        <p:nvPicPr>
          <p:cNvPr id="240646" name="Picture 6">
            <a:extLst>
              <a:ext uri="{FF2B5EF4-FFF2-40B4-BE49-F238E27FC236}">
                <a16:creationId xmlns:a16="http://schemas.microsoft.com/office/drawing/2014/main" id="{13CAA808-49CD-1266-1581-F9BA96A81B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097213"/>
            <a:ext cx="2133600" cy="2071687"/>
          </a:xfrm>
          <a:prstGeom prst="rect">
            <a:avLst/>
          </a:prstGeom>
          <a:solidFill>
            <a:srgbClr val="FFCC00"/>
          </a:solidFill>
          <a:ln w="9525">
            <a:solidFill>
              <a:schemeClr val="tx1"/>
            </a:solidFill>
            <a:miter lim="800000"/>
            <a:headEnd/>
            <a:tailEnd/>
          </a:ln>
        </p:spPr>
      </p:pic>
      <p:pic>
        <p:nvPicPr>
          <p:cNvPr id="240647" name="Picture 7">
            <a:extLst>
              <a:ext uri="{FF2B5EF4-FFF2-40B4-BE49-F238E27FC236}">
                <a16:creationId xmlns:a16="http://schemas.microsoft.com/office/drawing/2014/main" id="{74F2DC03-2E78-6CE8-BF98-8640A558E9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1388" y="4508500"/>
            <a:ext cx="1674812" cy="1371600"/>
          </a:xfrm>
          <a:prstGeom prst="rect">
            <a:avLst/>
          </a:prstGeom>
          <a:solidFill>
            <a:srgbClr val="FFCC00"/>
          </a:solidFill>
          <a:ln w="9525">
            <a:solidFill>
              <a:schemeClr val="tx1"/>
            </a:solidFill>
            <a:miter lim="800000"/>
            <a:headEnd/>
            <a:tailEnd/>
          </a:ln>
        </p:spPr>
      </p:pic>
      <p:pic>
        <p:nvPicPr>
          <p:cNvPr id="240648" name="Picture 8">
            <a:extLst>
              <a:ext uri="{FF2B5EF4-FFF2-40B4-BE49-F238E27FC236}">
                <a16:creationId xmlns:a16="http://schemas.microsoft.com/office/drawing/2014/main" id="{D87F51C9-321A-4703-23E7-1D3D0B6B8F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901700"/>
            <a:ext cx="1981200" cy="1485900"/>
          </a:xfrm>
          <a:prstGeom prst="rect">
            <a:avLst/>
          </a:prstGeom>
          <a:solidFill>
            <a:srgbClr val="FFCC00"/>
          </a:solidFill>
          <a:ln w="9525">
            <a:solidFill>
              <a:schemeClr val="tx1"/>
            </a:solidFill>
            <a:miter lim="800000"/>
            <a:headEnd/>
            <a:tailEnd/>
          </a:ln>
        </p:spPr>
      </p:pic>
      <p:sp>
        <p:nvSpPr>
          <p:cNvPr id="240649" name="Text Box 9">
            <a:extLst>
              <a:ext uri="{FF2B5EF4-FFF2-40B4-BE49-F238E27FC236}">
                <a16:creationId xmlns:a16="http://schemas.microsoft.com/office/drawing/2014/main" id="{964E3737-B780-79FB-6B3F-A60A0C7E729D}"/>
              </a:ext>
            </a:extLst>
          </p:cNvPr>
          <p:cNvSpPr txBox="1">
            <a:spLocks noChangeArrowheads="1"/>
          </p:cNvSpPr>
          <p:nvPr/>
        </p:nvSpPr>
        <p:spPr bwMode="auto">
          <a:xfrm>
            <a:off x="4191000" y="2387600"/>
            <a:ext cx="19812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  CHECKING FOR DAMAGE</a:t>
            </a:r>
          </a:p>
        </p:txBody>
      </p:sp>
      <p:sp>
        <p:nvSpPr>
          <p:cNvPr id="240650" name="Text Box 10">
            <a:extLst>
              <a:ext uri="{FF2B5EF4-FFF2-40B4-BE49-F238E27FC236}">
                <a16:creationId xmlns:a16="http://schemas.microsoft.com/office/drawing/2014/main" id="{4AFD960B-0F22-7438-2EAD-11FF1C85AE8C}"/>
              </a:ext>
            </a:extLst>
          </p:cNvPr>
          <p:cNvSpPr txBox="1">
            <a:spLocks noChangeArrowheads="1"/>
          </p:cNvSpPr>
          <p:nvPr/>
        </p:nvSpPr>
        <p:spPr bwMode="auto">
          <a:xfrm>
            <a:off x="1282700" y="5881688"/>
            <a:ext cx="16764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PROTECTORS</a:t>
            </a:r>
          </a:p>
        </p:txBody>
      </p:sp>
      <p:pic>
        <p:nvPicPr>
          <p:cNvPr id="240651" name="Picture 11">
            <a:extLst>
              <a:ext uri="{FF2B5EF4-FFF2-40B4-BE49-F238E27FC236}">
                <a16:creationId xmlns:a16="http://schemas.microsoft.com/office/drawing/2014/main" id="{CB578CF8-A9FA-77F2-C727-F9FA8101E5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300" y="4508500"/>
            <a:ext cx="1676400" cy="1371600"/>
          </a:xfrm>
          <a:prstGeom prst="rect">
            <a:avLst/>
          </a:prstGeom>
          <a:solidFill>
            <a:srgbClr val="FFCC00"/>
          </a:solidFill>
          <a:ln w="9525">
            <a:solidFill>
              <a:schemeClr val="tx1"/>
            </a:solidFill>
            <a:miter lim="800000"/>
            <a:headEnd/>
            <a:tailEnd/>
          </a:ln>
        </p:spPr>
      </p:pic>
      <p:sp>
        <p:nvSpPr>
          <p:cNvPr id="240652" name="Text Box 12">
            <a:extLst>
              <a:ext uri="{FF2B5EF4-FFF2-40B4-BE49-F238E27FC236}">
                <a16:creationId xmlns:a16="http://schemas.microsoft.com/office/drawing/2014/main" id="{9A120F05-77B1-1026-E800-745D0ABB3622}"/>
              </a:ext>
            </a:extLst>
          </p:cNvPr>
          <p:cNvSpPr txBox="1">
            <a:spLocks noChangeArrowheads="1"/>
          </p:cNvSpPr>
          <p:nvPr/>
        </p:nvSpPr>
        <p:spPr bwMode="auto">
          <a:xfrm>
            <a:off x="4508500" y="2884488"/>
            <a:ext cx="12192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DOPE BRUSH</a:t>
            </a:r>
          </a:p>
        </p:txBody>
      </p:sp>
      <p:sp>
        <p:nvSpPr>
          <p:cNvPr id="240653" name="Line 13">
            <a:extLst>
              <a:ext uri="{FF2B5EF4-FFF2-40B4-BE49-F238E27FC236}">
                <a16:creationId xmlns:a16="http://schemas.microsoft.com/office/drawing/2014/main" id="{605D6DBE-CEA0-99BA-8C67-DEC50664BD1E}"/>
              </a:ext>
            </a:extLst>
          </p:cNvPr>
          <p:cNvSpPr>
            <a:spLocks noChangeShapeType="1"/>
          </p:cNvSpPr>
          <p:nvPr/>
        </p:nvSpPr>
        <p:spPr bwMode="auto">
          <a:xfrm flipH="1">
            <a:off x="5346700" y="3035300"/>
            <a:ext cx="152400" cy="9144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40654" name="AutoShape 14">
            <a:extLst>
              <a:ext uri="{FF2B5EF4-FFF2-40B4-BE49-F238E27FC236}">
                <a16:creationId xmlns:a16="http://schemas.microsoft.com/office/drawing/2014/main" id="{7374DA76-9904-DE2A-3F65-3E74A2E1DA3D}"/>
              </a:ext>
            </a:extLst>
          </p:cNvPr>
          <p:cNvSpPr>
            <a:spLocks noChangeArrowheads="1"/>
          </p:cNvSpPr>
          <p:nvPr/>
        </p:nvSpPr>
        <p:spPr bwMode="auto">
          <a:xfrm rot="-5400000">
            <a:off x="4889500" y="4953000"/>
            <a:ext cx="609600" cy="304800"/>
          </a:xfrm>
          <a:prstGeom prst="rightArrow">
            <a:avLst>
              <a:gd name="adj1" fmla="val 50000"/>
              <a:gd name="adj2" fmla="val 50000"/>
            </a:avLst>
          </a:prstGeom>
          <a:solidFill>
            <a:srgbClr val="FFCC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40655" name="Rectangle 15">
            <a:extLst>
              <a:ext uri="{FF2B5EF4-FFF2-40B4-BE49-F238E27FC236}">
                <a16:creationId xmlns:a16="http://schemas.microsoft.com/office/drawing/2014/main" id="{FDD6383C-E6AC-CB04-FA54-BB58D1ECD1E3}"/>
              </a:ext>
            </a:extLst>
          </p:cNvPr>
          <p:cNvSpPr>
            <a:spLocks noGrp="1" noChangeArrowheads="1"/>
          </p:cNvSpPr>
          <p:nvPr>
            <p:ph type="title"/>
          </p:nvPr>
        </p:nvSpPr>
        <p:spPr bwMode="auto">
          <a:xfrm>
            <a:off x="-114300" y="109538"/>
            <a:ext cx="93726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TUBULARS</a:t>
            </a:r>
          </a:p>
        </p:txBody>
      </p:sp>
      <p:pic>
        <p:nvPicPr>
          <p:cNvPr id="240656" name="Picture 16">
            <a:extLst>
              <a:ext uri="{FF2B5EF4-FFF2-40B4-BE49-F238E27FC236}">
                <a16:creationId xmlns:a16="http://schemas.microsoft.com/office/drawing/2014/main" id="{97B5EAAB-8777-85BB-019A-59DF355ACBF2}"/>
              </a:ext>
            </a:extLst>
          </p:cNvPr>
          <p:cNvPicPr>
            <a:picLocks noChangeAspect="1" noChangeArrowheads="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a:off x="6400800" y="3352800"/>
            <a:ext cx="2590800" cy="2503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0657" name="Text Box 17">
            <a:extLst>
              <a:ext uri="{FF2B5EF4-FFF2-40B4-BE49-F238E27FC236}">
                <a16:creationId xmlns:a16="http://schemas.microsoft.com/office/drawing/2014/main" id="{2ADF1693-055D-8161-01AA-374AA418477B}"/>
              </a:ext>
            </a:extLst>
          </p:cNvPr>
          <p:cNvSpPr txBox="1">
            <a:spLocks noChangeArrowheads="1"/>
          </p:cNvSpPr>
          <p:nvPr/>
        </p:nvSpPr>
        <p:spPr bwMode="auto">
          <a:xfrm>
            <a:off x="6781800" y="5675313"/>
            <a:ext cx="2070100" cy="64928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ALWAYS DOPE THE PIPE BEFORE MAKING A CONNECTION</a:t>
            </a:r>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A06137-4C7F-F433-3363-A424F9562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42690" name="Rectangle 2">
            <a:extLst>
              <a:ext uri="{FF2B5EF4-FFF2-40B4-BE49-F238E27FC236}">
                <a16:creationId xmlns:a16="http://schemas.microsoft.com/office/drawing/2014/main" id="{24466A26-5A7B-824E-A9F4-6970BB3C9E7C}"/>
              </a:ext>
            </a:extLst>
          </p:cNvPr>
          <p:cNvSpPr>
            <a:spLocks noGrp="1" noChangeArrowheads="1"/>
          </p:cNvSpPr>
          <p:nvPr>
            <p:ph type="body" sz="half" idx="1"/>
          </p:nvPr>
        </p:nvSpPr>
        <p:spPr bwMode="auto">
          <a:xfrm>
            <a:off x="6553200" y="3270250"/>
            <a:ext cx="2514600" cy="3149600"/>
          </a:xfrm>
          <a:solidFill>
            <a:srgbClr val="FFFF00">
              <a:alpha val="47058"/>
            </a:srgbClr>
          </a:solidFill>
          <a:ln algn="ctr">
            <a:solidFill>
              <a:schemeClr val="tx1"/>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000" b="1"/>
              <a:t>The above right photo shows a rabbit pipe tool that is used to drop through the drillpipe to make sure the pipe is not plugged or obstructed.  The rabbit is run through the drillpipe before placing the pipe into the well.  The Derrickman places the rabbit into the pipe while in the derrick and the rabbit falls through the pipe onto the drill floor.  When rabbiting the drillpipe, be careful not to place feet beneath the pipe as the rabbit will be traveling quite fast and can cause injury to ones foot.  Also, if rabbiting is done on the rig floor, always cover the well bore before letting the rabbit bounce on the drill floor.  If the well bore is not covered, the rabbit may find its way to the hole and cause damage to the well.</a:t>
            </a:r>
          </a:p>
        </p:txBody>
      </p:sp>
      <p:pic>
        <p:nvPicPr>
          <p:cNvPr id="242691" name="Picture 3">
            <a:extLst>
              <a:ext uri="{FF2B5EF4-FFF2-40B4-BE49-F238E27FC236}">
                <a16:creationId xmlns:a16="http://schemas.microsoft.com/office/drawing/2014/main" id="{FBE4B781-27D0-CF11-1BF5-1FDC4D5A2C34}"/>
              </a:ext>
            </a:extLst>
          </p:cNvPr>
          <p:cNvPicPr>
            <a:picLocks noGrp="1" noChangeAspect="1" noChangeArrowheads="1"/>
          </p:cNvPicPr>
          <p:nvPr>
            <p:ph type="clipArt" sz="half" idx="2"/>
          </p:nvPr>
        </p:nvPicPr>
        <p:blipFill>
          <a:blip r:embed="rId4">
            <a:lum bright="14000"/>
            <a:extLst>
              <a:ext uri="{28A0092B-C50C-407E-A947-70E740481C1C}">
                <a14:useLocalDpi xmlns:a14="http://schemas.microsoft.com/office/drawing/2010/main" val="0"/>
              </a:ext>
            </a:extLst>
          </a:blip>
          <a:srcRect/>
          <a:stretch>
            <a:fillRect/>
          </a:stretch>
        </p:blipFill>
        <p:spPr bwMode="auto">
          <a:xfrm>
            <a:off x="8305800" y="914400"/>
            <a:ext cx="685800" cy="1930400"/>
          </a:xfrm>
          <a:solidFill>
            <a:srgbClr val="FFCC00"/>
          </a:solidFill>
          <a:ln>
            <a:solidFill>
              <a:schemeClr val="tx1"/>
            </a:solidFill>
            <a:miter lim="800000"/>
            <a:headEnd/>
            <a:tailEnd/>
          </a:ln>
        </p:spPr>
      </p:pic>
      <p:sp>
        <p:nvSpPr>
          <p:cNvPr id="242692" name="Text Box 4">
            <a:extLst>
              <a:ext uri="{FF2B5EF4-FFF2-40B4-BE49-F238E27FC236}">
                <a16:creationId xmlns:a16="http://schemas.microsoft.com/office/drawing/2014/main" id="{62E11C1B-037D-B213-3289-5E6E1BF1BDE7}"/>
              </a:ext>
            </a:extLst>
          </p:cNvPr>
          <p:cNvSpPr txBox="1">
            <a:spLocks noChangeArrowheads="1"/>
          </p:cNvSpPr>
          <p:nvPr/>
        </p:nvSpPr>
        <p:spPr bwMode="auto">
          <a:xfrm>
            <a:off x="8153400" y="2667000"/>
            <a:ext cx="9906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b="1"/>
              <a:t>“RABBIT” FOR</a:t>
            </a:r>
            <a:br>
              <a:rPr lang="en-US" altLang="en-US" sz="800" b="1"/>
            </a:br>
            <a:r>
              <a:rPr lang="en-US" altLang="en-US" sz="800" b="1"/>
              <a:t>THE DRILLPIPE</a:t>
            </a:r>
          </a:p>
        </p:txBody>
      </p:sp>
      <p:pic>
        <p:nvPicPr>
          <p:cNvPr id="242693" name="Picture 5">
            <a:extLst>
              <a:ext uri="{FF2B5EF4-FFF2-40B4-BE49-F238E27FC236}">
                <a16:creationId xmlns:a16="http://schemas.microsoft.com/office/drawing/2014/main" id="{6E1C2222-BF58-1BF8-B6CC-517E40651D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074738"/>
            <a:ext cx="1828800" cy="1287462"/>
          </a:xfrm>
          <a:prstGeom prst="rect">
            <a:avLst/>
          </a:prstGeom>
          <a:solidFill>
            <a:srgbClr val="FFCC00"/>
          </a:solidFill>
          <a:ln w="9525">
            <a:solidFill>
              <a:schemeClr val="tx1"/>
            </a:solidFill>
            <a:miter lim="800000"/>
            <a:headEnd/>
            <a:tailEnd/>
          </a:ln>
        </p:spPr>
      </p:pic>
      <p:sp>
        <p:nvSpPr>
          <p:cNvPr id="242694" name="Text Box 6">
            <a:extLst>
              <a:ext uri="{FF2B5EF4-FFF2-40B4-BE49-F238E27FC236}">
                <a16:creationId xmlns:a16="http://schemas.microsoft.com/office/drawing/2014/main" id="{699ED207-BA3C-BDB7-63B5-333D4779E914}"/>
              </a:ext>
            </a:extLst>
          </p:cNvPr>
          <p:cNvSpPr txBox="1">
            <a:spLocks noChangeArrowheads="1"/>
          </p:cNvSpPr>
          <p:nvPr/>
        </p:nvSpPr>
        <p:spPr bwMode="auto">
          <a:xfrm>
            <a:off x="76200" y="762000"/>
            <a:ext cx="3035300" cy="2460625"/>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t>The photos show the Roustabout moving pipe on the catwalk.  The pipe is racked.  The Crane Operator hoists the pipe from the rack to the supply boat.  The pipe is moved with the proper protectors.  Be extremely careful with rolling tubulars, and NEVER attempt to stop the tubular rolling with your foot, hands, or other body parts.</a:t>
            </a:r>
          </a:p>
        </p:txBody>
      </p:sp>
      <p:sp>
        <p:nvSpPr>
          <p:cNvPr id="242695" name="Text Box 7">
            <a:extLst>
              <a:ext uri="{FF2B5EF4-FFF2-40B4-BE49-F238E27FC236}">
                <a16:creationId xmlns:a16="http://schemas.microsoft.com/office/drawing/2014/main" id="{3EACC48F-8311-208B-3194-69A97B3491D3}"/>
              </a:ext>
            </a:extLst>
          </p:cNvPr>
          <p:cNvSpPr txBox="1">
            <a:spLocks noChangeArrowheads="1"/>
          </p:cNvSpPr>
          <p:nvPr/>
        </p:nvSpPr>
        <p:spPr bwMode="auto">
          <a:xfrm>
            <a:off x="76200" y="5181600"/>
            <a:ext cx="3124200" cy="1014413"/>
          </a:xfrm>
          <a:prstGeom prst="rect">
            <a:avLst/>
          </a:prstGeom>
          <a:solidFill>
            <a:srgbClr val="FFFF00">
              <a:alpha val="47058"/>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Measuring the length of the pipe is a task that the Roustabout will do.  To measure the pipe the tape is run from the box end of the pipe to the shoulder of the pin end of the pipe.</a:t>
            </a:r>
          </a:p>
        </p:txBody>
      </p:sp>
      <p:pic>
        <p:nvPicPr>
          <p:cNvPr id="242696" name="Picture 8">
            <a:extLst>
              <a:ext uri="{FF2B5EF4-FFF2-40B4-BE49-F238E27FC236}">
                <a16:creationId xmlns:a16="http://schemas.microsoft.com/office/drawing/2014/main" id="{597395AF-4F1C-51DD-BD8F-7F85ED09FE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216" r="19550" b="13513"/>
          <a:stretch>
            <a:fillRect/>
          </a:stretch>
        </p:blipFill>
        <p:spPr bwMode="auto">
          <a:xfrm>
            <a:off x="152400" y="3603625"/>
            <a:ext cx="1460500" cy="1476375"/>
          </a:xfrm>
          <a:prstGeom prst="rect">
            <a:avLst/>
          </a:prstGeom>
          <a:solidFill>
            <a:srgbClr val="FFCC00"/>
          </a:solidFill>
          <a:ln w="9525">
            <a:solidFill>
              <a:schemeClr val="tx1"/>
            </a:solidFill>
            <a:miter lim="800000"/>
            <a:headEnd/>
            <a:tailEnd/>
          </a:ln>
        </p:spPr>
      </p:pic>
      <p:pic>
        <p:nvPicPr>
          <p:cNvPr id="242697" name="Picture 9">
            <a:extLst>
              <a:ext uri="{FF2B5EF4-FFF2-40B4-BE49-F238E27FC236}">
                <a16:creationId xmlns:a16="http://schemas.microsoft.com/office/drawing/2014/main" id="{BBBE07FB-F257-9E25-1498-1046037D03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7857" t="9525" r="17857"/>
          <a:stretch>
            <a:fillRect/>
          </a:stretch>
        </p:blipFill>
        <p:spPr bwMode="auto">
          <a:xfrm>
            <a:off x="1752600" y="3632200"/>
            <a:ext cx="1371600" cy="1447800"/>
          </a:xfrm>
          <a:prstGeom prst="rect">
            <a:avLst/>
          </a:prstGeom>
          <a:solidFill>
            <a:srgbClr val="FFCC00"/>
          </a:solidFill>
          <a:ln w="9525">
            <a:solidFill>
              <a:schemeClr val="tx1"/>
            </a:solidFill>
            <a:miter lim="800000"/>
            <a:headEnd/>
            <a:tailEnd/>
          </a:ln>
        </p:spPr>
      </p:pic>
      <p:sp>
        <p:nvSpPr>
          <p:cNvPr id="242698" name="Text Box 10">
            <a:extLst>
              <a:ext uri="{FF2B5EF4-FFF2-40B4-BE49-F238E27FC236}">
                <a16:creationId xmlns:a16="http://schemas.microsoft.com/office/drawing/2014/main" id="{0D7E423A-0FC9-4A99-786A-0B5D276AD064}"/>
              </a:ext>
            </a:extLst>
          </p:cNvPr>
          <p:cNvSpPr txBox="1">
            <a:spLocks noChangeArrowheads="1"/>
          </p:cNvSpPr>
          <p:nvPr/>
        </p:nvSpPr>
        <p:spPr bwMode="auto">
          <a:xfrm>
            <a:off x="2133600" y="3352800"/>
            <a:ext cx="4572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PIN</a:t>
            </a:r>
          </a:p>
        </p:txBody>
      </p:sp>
      <p:sp>
        <p:nvSpPr>
          <p:cNvPr id="242699" name="Text Box 11">
            <a:extLst>
              <a:ext uri="{FF2B5EF4-FFF2-40B4-BE49-F238E27FC236}">
                <a16:creationId xmlns:a16="http://schemas.microsoft.com/office/drawing/2014/main" id="{0BE4AF02-8D54-B1FA-C85A-37F3085C75BF}"/>
              </a:ext>
            </a:extLst>
          </p:cNvPr>
          <p:cNvSpPr txBox="1">
            <a:spLocks noChangeArrowheads="1"/>
          </p:cNvSpPr>
          <p:nvPr/>
        </p:nvSpPr>
        <p:spPr bwMode="auto">
          <a:xfrm>
            <a:off x="457200" y="3352800"/>
            <a:ext cx="609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BOX</a:t>
            </a:r>
          </a:p>
        </p:txBody>
      </p:sp>
      <p:sp>
        <p:nvSpPr>
          <p:cNvPr id="242700" name="Line 12">
            <a:extLst>
              <a:ext uri="{FF2B5EF4-FFF2-40B4-BE49-F238E27FC236}">
                <a16:creationId xmlns:a16="http://schemas.microsoft.com/office/drawing/2014/main" id="{68B104E1-854B-A5D0-B926-BA9C349283B8}"/>
              </a:ext>
            </a:extLst>
          </p:cNvPr>
          <p:cNvSpPr>
            <a:spLocks noChangeShapeType="1"/>
          </p:cNvSpPr>
          <p:nvPr/>
        </p:nvSpPr>
        <p:spPr bwMode="auto">
          <a:xfrm flipH="1">
            <a:off x="2362200" y="3581400"/>
            <a:ext cx="152400" cy="5334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42701" name="Line 13">
            <a:extLst>
              <a:ext uri="{FF2B5EF4-FFF2-40B4-BE49-F238E27FC236}">
                <a16:creationId xmlns:a16="http://schemas.microsoft.com/office/drawing/2014/main" id="{CE2B5804-ECAC-EE6E-0F9C-C8F4F32246C7}"/>
              </a:ext>
            </a:extLst>
          </p:cNvPr>
          <p:cNvSpPr>
            <a:spLocks noChangeShapeType="1"/>
          </p:cNvSpPr>
          <p:nvPr/>
        </p:nvSpPr>
        <p:spPr bwMode="auto">
          <a:xfrm flipH="1">
            <a:off x="1219200" y="4572000"/>
            <a:ext cx="76200" cy="2286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42702" name="Picture 14">
            <a:extLst>
              <a:ext uri="{FF2B5EF4-FFF2-40B4-BE49-F238E27FC236}">
                <a16:creationId xmlns:a16="http://schemas.microsoft.com/office/drawing/2014/main" id="{CBFEBAC2-3D0C-6AC5-6B9A-C991315028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3500" y="4751388"/>
            <a:ext cx="1257300" cy="1039812"/>
          </a:xfrm>
          <a:prstGeom prst="rect">
            <a:avLst/>
          </a:prstGeom>
          <a:solidFill>
            <a:srgbClr val="FFCC00"/>
          </a:solidFill>
          <a:ln w="9525">
            <a:solidFill>
              <a:schemeClr val="tx1"/>
            </a:solidFill>
            <a:miter lim="800000"/>
            <a:headEnd/>
            <a:tailEnd/>
          </a:ln>
        </p:spPr>
      </p:pic>
      <p:sp>
        <p:nvSpPr>
          <p:cNvPr id="242703" name="Text Box 15">
            <a:extLst>
              <a:ext uri="{FF2B5EF4-FFF2-40B4-BE49-F238E27FC236}">
                <a16:creationId xmlns:a16="http://schemas.microsoft.com/office/drawing/2014/main" id="{A65A851C-05AC-0B29-3AC9-230012CBE561}"/>
              </a:ext>
            </a:extLst>
          </p:cNvPr>
          <p:cNvSpPr txBox="1">
            <a:spLocks noChangeArrowheads="1"/>
          </p:cNvSpPr>
          <p:nvPr/>
        </p:nvSpPr>
        <p:spPr bwMode="auto">
          <a:xfrm>
            <a:off x="5232400" y="5867400"/>
            <a:ext cx="10922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DAMAGED THREADS</a:t>
            </a:r>
          </a:p>
        </p:txBody>
      </p:sp>
      <p:sp>
        <p:nvSpPr>
          <p:cNvPr id="242704" name="Line 16">
            <a:extLst>
              <a:ext uri="{FF2B5EF4-FFF2-40B4-BE49-F238E27FC236}">
                <a16:creationId xmlns:a16="http://schemas.microsoft.com/office/drawing/2014/main" id="{A983A658-E384-1D65-7F13-C65E0312DE34}"/>
              </a:ext>
            </a:extLst>
          </p:cNvPr>
          <p:cNvSpPr>
            <a:spLocks noChangeShapeType="1"/>
          </p:cNvSpPr>
          <p:nvPr/>
        </p:nvSpPr>
        <p:spPr bwMode="auto">
          <a:xfrm flipV="1">
            <a:off x="5943600" y="5562600"/>
            <a:ext cx="76200" cy="3048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42705" name="Picture 17">
            <a:extLst>
              <a:ext uri="{FF2B5EF4-FFF2-40B4-BE49-F238E27FC236}">
                <a16:creationId xmlns:a16="http://schemas.microsoft.com/office/drawing/2014/main" id="{145BAF45-293A-8D1B-E63C-CE36C467A0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18100" y="2927350"/>
            <a:ext cx="1358900" cy="1173163"/>
          </a:xfrm>
          <a:prstGeom prst="rect">
            <a:avLst/>
          </a:prstGeom>
          <a:solidFill>
            <a:srgbClr val="FFCC00"/>
          </a:solidFill>
          <a:ln w="9525">
            <a:solidFill>
              <a:schemeClr val="tx1"/>
            </a:solidFill>
            <a:miter lim="800000"/>
            <a:headEnd/>
            <a:tailEnd/>
          </a:ln>
        </p:spPr>
      </p:pic>
      <p:sp>
        <p:nvSpPr>
          <p:cNvPr id="242706" name="Text Box 18">
            <a:extLst>
              <a:ext uri="{FF2B5EF4-FFF2-40B4-BE49-F238E27FC236}">
                <a16:creationId xmlns:a16="http://schemas.microsoft.com/office/drawing/2014/main" id="{4D0DED41-DDB7-B817-3119-071D8286506E}"/>
              </a:ext>
            </a:extLst>
          </p:cNvPr>
          <p:cNvSpPr txBox="1">
            <a:spLocks noChangeArrowheads="1"/>
          </p:cNvSpPr>
          <p:nvPr/>
        </p:nvSpPr>
        <p:spPr bwMode="auto">
          <a:xfrm>
            <a:off x="5195888" y="4191000"/>
            <a:ext cx="1128712" cy="46831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WATCH OUT FOR CROOKED DRILLPIPE</a:t>
            </a:r>
          </a:p>
        </p:txBody>
      </p:sp>
      <p:sp>
        <p:nvSpPr>
          <p:cNvPr id="242707" name="Text Box 19">
            <a:extLst>
              <a:ext uri="{FF2B5EF4-FFF2-40B4-BE49-F238E27FC236}">
                <a16:creationId xmlns:a16="http://schemas.microsoft.com/office/drawing/2014/main" id="{61CF15C7-83BA-E3E1-D10B-699B41917061}"/>
              </a:ext>
            </a:extLst>
          </p:cNvPr>
          <p:cNvSpPr txBox="1">
            <a:spLocks noChangeArrowheads="1"/>
          </p:cNvSpPr>
          <p:nvPr/>
        </p:nvSpPr>
        <p:spPr bwMode="auto">
          <a:xfrm>
            <a:off x="2438400" y="228600"/>
            <a:ext cx="441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b="1"/>
          </a:p>
        </p:txBody>
      </p:sp>
      <p:sp>
        <p:nvSpPr>
          <p:cNvPr id="242708" name="Text Box 20">
            <a:extLst>
              <a:ext uri="{FF2B5EF4-FFF2-40B4-BE49-F238E27FC236}">
                <a16:creationId xmlns:a16="http://schemas.microsoft.com/office/drawing/2014/main" id="{0A8DEC9D-4388-13DA-6632-AB9AEDCB3061}"/>
              </a:ext>
            </a:extLst>
          </p:cNvPr>
          <p:cNvSpPr txBox="1">
            <a:spLocks noChangeArrowheads="1"/>
          </p:cNvSpPr>
          <p:nvPr/>
        </p:nvSpPr>
        <p:spPr bwMode="auto">
          <a:xfrm>
            <a:off x="2400300" y="152400"/>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 TUBULARS</a:t>
            </a:r>
          </a:p>
        </p:txBody>
      </p:sp>
      <p:pic>
        <p:nvPicPr>
          <p:cNvPr id="242709" name="Picture 21">
            <a:extLst>
              <a:ext uri="{FF2B5EF4-FFF2-40B4-BE49-F238E27FC236}">
                <a16:creationId xmlns:a16="http://schemas.microsoft.com/office/drawing/2014/main" id="{F1B1562C-CBF3-E22D-058B-05EBD73152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6600" y="838200"/>
            <a:ext cx="1660525" cy="266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2710" name="Text Box 22">
            <a:extLst>
              <a:ext uri="{FF2B5EF4-FFF2-40B4-BE49-F238E27FC236}">
                <a16:creationId xmlns:a16="http://schemas.microsoft.com/office/drawing/2014/main" id="{10939B7C-E86D-950D-21F0-E173AC322CEC}"/>
              </a:ext>
            </a:extLst>
          </p:cNvPr>
          <p:cNvSpPr txBox="1">
            <a:spLocks noChangeArrowheads="1"/>
          </p:cNvSpPr>
          <p:nvPr/>
        </p:nvSpPr>
        <p:spPr bwMode="auto">
          <a:xfrm>
            <a:off x="5029200" y="2565400"/>
            <a:ext cx="18288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PIPE LOADED ON A BOAT</a:t>
            </a:r>
          </a:p>
        </p:txBody>
      </p:sp>
      <p:pic>
        <p:nvPicPr>
          <p:cNvPr id="242711" name="Picture 23">
            <a:extLst>
              <a:ext uri="{FF2B5EF4-FFF2-40B4-BE49-F238E27FC236}">
                <a16:creationId xmlns:a16="http://schemas.microsoft.com/office/drawing/2014/main" id="{CEE1A014-078F-83E5-94D3-36704611E1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52800" y="3581400"/>
            <a:ext cx="1509713"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2712" name="Text Box 24">
            <a:extLst>
              <a:ext uri="{FF2B5EF4-FFF2-40B4-BE49-F238E27FC236}">
                <a16:creationId xmlns:a16="http://schemas.microsoft.com/office/drawing/2014/main" id="{C67FD837-B50D-AA03-2540-61BE31768668}"/>
              </a:ext>
            </a:extLst>
          </p:cNvPr>
          <p:cNvSpPr txBox="1">
            <a:spLocks noChangeArrowheads="1"/>
          </p:cNvSpPr>
          <p:nvPr/>
        </p:nvSpPr>
        <p:spPr bwMode="auto">
          <a:xfrm>
            <a:off x="3429000" y="6223000"/>
            <a:ext cx="14478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RACKED DRILLPIPE</a:t>
            </a:r>
          </a:p>
        </p:txBody>
      </p:sp>
      <p:pic>
        <p:nvPicPr>
          <p:cNvPr id="242713" name="Picture 25">
            <a:extLst>
              <a:ext uri="{FF2B5EF4-FFF2-40B4-BE49-F238E27FC236}">
                <a16:creationId xmlns:a16="http://schemas.microsoft.com/office/drawing/2014/main" id="{CC981D6B-97E4-CDE9-8B57-C646DB7D91C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13563" y="762000"/>
            <a:ext cx="11636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714" name="Text Box 26">
            <a:extLst>
              <a:ext uri="{FF2B5EF4-FFF2-40B4-BE49-F238E27FC236}">
                <a16:creationId xmlns:a16="http://schemas.microsoft.com/office/drawing/2014/main" id="{76C1BC70-6974-776F-08FB-D8903B5C8937}"/>
              </a:ext>
            </a:extLst>
          </p:cNvPr>
          <p:cNvSpPr txBox="1">
            <a:spLocks noChangeArrowheads="1"/>
          </p:cNvSpPr>
          <p:nvPr/>
        </p:nvSpPr>
        <p:spPr bwMode="auto">
          <a:xfrm>
            <a:off x="6934200" y="2854325"/>
            <a:ext cx="9906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b="1"/>
              <a:t>“RABBIT” FOR</a:t>
            </a:r>
            <a:br>
              <a:rPr lang="en-US" altLang="en-US" sz="800" b="1"/>
            </a:br>
            <a:r>
              <a:rPr lang="en-US" altLang="en-US" sz="800" b="1"/>
              <a:t>THE  CASING</a:t>
            </a:r>
          </a:p>
        </p:txBody>
      </p:sp>
      <p:sp>
        <p:nvSpPr>
          <p:cNvPr id="242715" name="Text Box 27">
            <a:extLst>
              <a:ext uri="{FF2B5EF4-FFF2-40B4-BE49-F238E27FC236}">
                <a16:creationId xmlns:a16="http://schemas.microsoft.com/office/drawing/2014/main" id="{B147B15A-780A-C3B6-21A6-DE3E0F4D9278}"/>
              </a:ext>
            </a:extLst>
          </p:cNvPr>
          <p:cNvSpPr txBox="1">
            <a:spLocks noChangeArrowheads="1"/>
          </p:cNvSpPr>
          <p:nvPr/>
        </p:nvSpPr>
        <p:spPr bwMode="auto">
          <a:xfrm>
            <a:off x="3200400" y="762000"/>
            <a:ext cx="17526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MOVING DRILL COLLAR</a:t>
            </a: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954435-2B97-6E1B-DD50-EA3264D4F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244738" name="Picture 2">
            <a:extLst>
              <a:ext uri="{FF2B5EF4-FFF2-40B4-BE49-F238E27FC236}">
                <a16:creationId xmlns:a16="http://schemas.microsoft.com/office/drawing/2014/main" id="{9A7D66AF-30A0-17E6-5550-215C6E5BF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505200"/>
            <a:ext cx="2438400" cy="1727200"/>
          </a:xfrm>
          <a:prstGeom prst="rect">
            <a:avLst/>
          </a:prstGeom>
          <a:solidFill>
            <a:srgbClr val="FFCC00"/>
          </a:solidFill>
          <a:ln w="9525">
            <a:solidFill>
              <a:schemeClr val="tx1"/>
            </a:solidFill>
            <a:miter lim="800000"/>
            <a:headEnd/>
            <a:tailEnd/>
          </a:ln>
        </p:spPr>
      </p:pic>
      <p:pic>
        <p:nvPicPr>
          <p:cNvPr id="244739" name="Picture 3">
            <a:extLst>
              <a:ext uri="{FF2B5EF4-FFF2-40B4-BE49-F238E27FC236}">
                <a16:creationId xmlns:a16="http://schemas.microsoft.com/office/drawing/2014/main" id="{9014C540-AEEA-C663-302F-10CBDDCA58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3888" y="990600"/>
            <a:ext cx="2093912" cy="2060575"/>
          </a:xfrm>
          <a:prstGeom prst="rect">
            <a:avLst/>
          </a:prstGeom>
          <a:solidFill>
            <a:srgbClr val="FFCC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4740" name="Picture 4">
            <a:extLst>
              <a:ext uri="{FF2B5EF4-FFF2-40B4-BE49-F238E27FC236}">
                <a16:creationId xmlns:a16="http://schemas.microsoft.com/office/drawing/2014/main" id="{18764F12-4264-4EDA-DB90-25596E9C4E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990600"/>
            <a:ext cx="2209800" cy="2057400"/>
          </a:xfrm>
          <a:prstGeom prst="rect">
            <a:avLst/>
          </a:prstGeom>
          <a:solidFill>
            <a:srgbClr val="FFCC00"/>
          </a:solidFill>
          <a:ln w="9525">
            <a:solidFill>
              <a:schemeClr val="tx1"/>
            </a:solidFill>
            <a:miter lim="800000"/>
            <a:headEnd/>
            <a:tailEnd/>
          </a:ln>
        </p:spPr>
      </p:pic>
      <p:pic>
        <p:nvPicPr>
          <p:cNvPr id="244741" name="Picture 5">
            <a:extLst>
              <a:ext uri="{FF2B5EF4-FFF2-40B4-BE49-F238E27FC236}">
                <a16:creationId xmlns:a16="http://schemas.microsoft.com/office/drawing/2014/main" id="{E54EFCB0-C7D8-660E-5CDE-DCDA95E75B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505200"/>
            <a:ext cx="1752600" cy="1714500"/>
          </a:xfrm>
          <a:prstGeom prst="rect">
            <a:avLst/>
          </a:prstGeom>
          <a:solidFill>
            <a:srgbClr val="FFCC00"/>
          </a:solidFill>
          <a:ln w="9525">
            <a:solidFill>
              <a:schemeClr val="tx1"/>
            </a:solidFill>
            <a:miter lim="800000"/>
            <a:headEnd/>
            <a:tailEnd/>
          </a:ln>
        </p:spPr>
      </p:pic>
      <p:pic>
        <p:nvPicPr>
          <p:cNvPr id="244742" name="Picture 6">
            <a:extLst>
              <a:ext uri="{FF2B5EF4-FFF2-40B4-BE49-F238E27FC236}">
                <a16:creationId xmlns:a16="http://schemas.microsoft.com/office/drawing/2014/main" id="{905C6444-4971-AF94-B361-04D22EFE36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3429000"/>
            <a:ext cx="1371600" cy="1714500"/>
          </a:xfrm>
          <a:prstGeom prst="rect">
            <a:avLst/>
          </a:prstGeom>
          <a:solidFill>
            <a:srgbClr val="FFCC00"/>
          </a:solidFill>
          <a:ln w="9525">
            <a:solidFill>
              <a:schemeClr val="tx1"/>
            </a:solidFill>
            <a:miter lim="800000"/>
            <a:headEnd/>
            <a:tailEnd/>
          </a:ln>
        </p:spPr>
      </p:pic>
      <p:sp>
        <p:nvSpPr>
          <p:cNvPr id="244743" name="Text Box 7">
            <a:extLst>
              <a:ext uri="{FF2B5EF4-FFF2-40B4-BE49-F238E27FC236}">
                <a16:creationId xmlns:a16="http://schemas.microsoft.com/office/drawing/2014/main" id="{E6127CEB-7413-02B7-234F-D49387103A75}"/>
              </a:ext>
            </a:extLst>
          </p:cNvPr>
          <p:cNvSpPr txBox="1">
            <a:spLocks noChangeArrowheads="1"/>
          </p:cNvSpPr>
          <p:nvPr/>
        </p:nvSpPr>
        <p:spPr bwMode="auto">
          <a:xfrm>
            <a:off x="0" y="1095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 TUBULARS</a:t>
            </a:r>
          </a:p>
        </p:txBody>
      </p:sp>
      <p:sp>
        <p:nvSpPr>
          <p:cNvPr id="244744" name="Text Box 8">
            <a:extLst>
              <a:ext uri="{FF2B5EF4-FFF2-40B4-BE49-F238E27FC236}">
                <a16:creationId xmlns:a16="http://schemas.microsoft.com/office/drawing/2014/main" id="{CCE5576F-B29D-3E87-B3B0-A192F97EA4AF}"/>
              </a:ext>
            </a:extLst>
          </p:cNvPr>
          <p:cNvSpPr txBox="1">
            <a:spLocks noChangeArrowheads="1"/>
          </p:cNvSpPr>
          <p:nvPr/>
        </p:nvSpPr>
        <p:spPr bwMode="auto">
          <a:xfrm>
            <a:off x="139700" y="6176963"/>
            <a:ext cx="13843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b="1"/>
              <a:t>     MEASURING PIPE</a:t>
            </a:r>
          </a:p>
        </p:txBody>
      </p:sp>
      <p:sp>
        <p:nvSpPr>
          <p:cNvPr id="244745" name="Text Box 9">
            <a:extLst>
              <a:ext uri="{FF2B5EF4-FFF2-40B4-BE49-F238E27FC236}">
                <a16:creationId xmlns:a16="http://schemas.microsoft.com/office/drawing/2014/main" id="{9A7E0EB6-5A59-A83D-225B-73DD7B60ACC2}"/>
              </a:ext>
            </a:extLst>
          </p:cNvPr>
          <p:cNvSpPr txBox="1">
            <a:spLocks noChangeArrowheads="1"/>
          </p:cNvSpPr>
          <p:nvPr/>
        </p:nvSpPr>
        <p:spPr bwMode="auto">
          <a:xfrm>
            <a:off x="5562600" y="3124200"/>
            <a:ext cx="27432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BOX END vs PIN END</a:t>
            </a:r>
          </a:p>
        </p:txBody>
      </p:sp>
      <p:sp>
        <p:nvSpPr>
          <p:cNvPr id="244746" name="Text Box 10">
            <a:extLst>
              <a:ext uri="{FF2B5EF4-FFF2-40B4-BE49-F238E27FC236}">
                <a16:creationId xmlns:a16="http://schemas.microsoft.com/office/drawing/2014/main" id="{80758F98-1C8D-FD51-90D5-246DA4EC1AD8}"/>
              </a:ext>
            </a:extLst>
          </p:cNvPr>
          <p:cNvSpPr txBox="1">
            <a:spLocks noChangeArrowheads="1"/>
          </p:cNvSpPr>
          <p:nvPr/>
        </p:nvSpPr>
        <p:spPr bwMode="auto">
          <a:xfrm>
            <a:off x="1676400" y="5334000"/>
            <a:ext cx="73914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USING CALIIPERS TO MEASURE INTERNAL DIAMETER, OUTSIDE DIAMETER, AND THREADS</a:t>
            </a:r>
          </a:p>
        </p:txBody>
      </p:sp>
      <p:sp>
        <p:nvSpPr>
          <p:cNvPr id="244747" name="Line 11">
            <a:extLst>
              <a:ext uri="{FF2B5EF4-FFF2-40B4-BE49-F238E27FC236}">
                <a16:creationId xmlns:a16="http://schemas.microsoft.com/office/drawing/2014/main" id="{EBA9905E-493A-F2FD-71CB-AE366FAD8A82}"/>
              </a:ext>
            </a:extLst>
          </p:cNvPr>
          <p:cNvSpPr>
            <a:spLocks noChangeShapeType="1"/>
          </p:cNvSpPr>
          <p:nvPr/>
        </p:nvSpPr>
        <p:spPr bwMode="auto">
          <a:xfrm flipH="1" flipV="1">
            <a:off x="5562600" y="1905000"/>
            <a:ext cx="533400" cy="12954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44748" name="Line 12">
            <a:extLst>
              <a:ext uri="{FF2B5EF4-FFF2-40B4-BE49-F238E27FC236}">
                <a16:creationId xmlns:a16="http://schemas.microsoft.com/office/drawing/2014/main" id="{29CD008E-C761-D0D6-973F-3C04F0B0B5AB}"/>
              </a:ext>
            </a:extLst>
          </p:cNvPr>
          <p:cNvSpPr>
            <a:spLocks noChangeShapeType="1"/>
          </p:cNvSpPr>
          <p:nvPr/>
        </p:nvSpPr>
        <p:spPr bwMode="auto">
          <a:xfrm flipV="1">
            <a:off x="7924800" y="1828800"/>
            <a:ext cx="0" cy="13716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44749" name="Text Box 13">
            <a:extLst>
              <a:ext uri="{FF2B5EF4-FFF2-40B4-BE49-F238E27FC236}">
                <a16:creationId xmlns:a16="http://schemas.microsoft.com/office/drawing/2014/main" id="{CE04DEE2-3309-336E-C8A1-4F87739645A5}"/>
              </a:ext>
            </a:extLst>
          </p:cNvPr>
          <p:cNvSpPr txBox="1">
            <a:spLocks noChangeArrowheads="1"/>
          </p:cNvSpPr>
          <p:nvPr/>
        </p:nvSpPr>
        <p:spPr bwMode="auto">
          <a:xfrm>
            <a:off x="1704975" y="5715000"/>
            <a:ext cx="7315200" cy="7112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Measuring the drillstring while it is on the rack is done by placing the end of the measuring tape on the box end and extending the tape to the pin end shoulder just before the threads.  Calipers are used to measure the internal diameter, the outside diameter, and the thread type as shown in the pictures above.  When in the derrick, the crew numbers and measures the pipe as it is used.</a:t>
            </a:r>
          </a:p>
        </p:txBody>
      </p:sp>
      <p:pic>
        <p:nvPicPr>
          <p:cNvPr id="244750" name="Picture 14">
            <a:extLst>
              <a:ext uri="{FF2B5EF4-FFF2-40B4-BE49-F238E27FC236}">
                <a16:creationId xmlns:a16="http://schemas.microsoft.com/office/drawing/2014/main" id="{86EDB5DC-39C8-8D82-3495-559C604F5B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762000"/>
            <a:ext cx="1447800" cy="533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4751" name="Picture 15">
            <a:extLst>
              <a:ext uri="{FF2B5EF4-FFF2-40B4-BE49-F238E27FC236}">
                <a16:creationId xmlns:a16="http://schemas.microsoft.com/office/drawing/2014/main" id="{2A155D15-AD0E-A10B-A817-82F7A113FC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8513" y="762000"/>
            <a:ext cx="2025650"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4752" name="Text Box 16">
            <a:extLst>
              <a:ext uri="{FF2B5EF4-FFF2-40B4-BE49-F238E27FC236}">
                <a16:creationId xmlns:a16="http://schemas.microsoft.com/office/drawing/2014/main" id="{1E583C18-1EAF-ED11-C5B6-BF5A7CFA08D5}"/>
              </a:ext>
            </a:extLst>
          </p:cNvPr>
          <p:cNvSpPr txBox="1">
            <a:spLocks noChangeArrowheads="1"/>
          </p:cNvSpPr>
          <p:nvPr/>
        </p:nvSpPr>
        <p:spPr bwMode="auto">
          <a:xfrm>
            <a:off x="1905000" y="2870200"/>
            <a:ext cx="2286000" cy="4064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EASIER TO MEASURE ON THE GROUND THAN IN THE DERRICK!</a:t>
            </a:r>
          </a:p>
        </p:txBody>
      </p:sp>
      <p:pic>
        <p:nvPicPr>
          <p:cNvPr id="244753" name="Picture 17">
            <a:extLst>
              <a:ext uri="{FF2B5EF4-FFF2-40B4-BE49-F238E27FC236}">
                <a16:creationId xmlns:a16="http://schemas.microsoft.com/office/drawing/2014/main" id="{52B4FA5F-104D-A590-7D3F-1F0EDCBBF1CD}"/>
              </a:ext>
            </a:extLst>
          </p:cNvPr>
          <p:cNvPicPr>
            <a:picLocks noChangeAspect="1" noChangeArrowheads="1"/>
          </p:cNvPicPr>
          <p:nvPr/>
        </p:nvPicPr>
        <p:blipFill>
          <a:blip r:embed="rId10">
            <a:lum bright="12000"/>
            <a:extLst>
              <a:ext uri="{28A0092B-C50C-407E-A947-70E740481C1C}">
                <a14:useLocalDpi xmlns:a14="http://schemas.microsoft.com/office/drawing/2010/main" val="0"/>
              </a:ext>
            </a:extLst>
          </a:blip>
          <a:srcRect/>
          <a:stretch>
            <a:fillRect/>
          </a:stretch>
        </p:blipFill>
        <p:spPr bwMode="auto">
          <a:xfrm>
            <a:off x="1828800" y="3429000"/>
            <a:ext cx="1401763" cy="175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32D129-CB62-532E-9120-E7F3BC453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45762" name="Rectangle 2">
            <a:extLst>
              <a:ext uri="{FF2B5EF4-FFF2-40B4-BE49-F238E27FC236}">
                <a16:creationId xmlns:a16="http://schemas.microsoft.com/office/drawing/2014/main" id="{2DD3F2D7-8BE2-CB5A-E124-3435920A59E7}"/>
              </a:ext>
            </a:extLst>
          </p:cNvPr>
          <p:cNvSpPr>
            <a:spLocks noGrp="1" noChangeArrowheads="1"/>
          </p:cNvSpPr>
          <p:nvPr>
            <p:ph type="body" sz="half" idx="1"/>
          </p:nvPr>
        </p:nvSpPr>
        <p:spPr bwMode="auto">
          <a:xfrm>
            <a:off x="152400" y="762000"/>
            <a:ext cx="6629400" cy="2387600"/>
          </a:xfrm>
          <a:solidFill>
            <a:srgbClr val="FFFF00">
              <a:alpha val="50195"/>
            </a:srgbClr>
          </a:solidFill>
          <a:ln algn="ctr">
            <a:solidFill>
              <a:schemeClr val="tx1"/>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000" b="1"/>
              <a:t>After the a hole is drilled by the drilling crew, casing is run into the hole to case off the formations drilled.  As the drilling is being done, the Roustabout’s duties will include preparing the casing for running into the hole.  </a:t>
            </a:r>
          </a:p>
          <a:p>
            <a:pPr marL="0" indent="0" eaLnBrk="1" hangingPunct="1">
              <a:spcBef>
                <a:spcPct val="50000"/>
              </a:spcBef>
              <a:buFontTx/>
              <a:buNone/>
            </a:pPr>
            <a:r>
              <a:rPr lang="en-US" altLang="en-US" sz="1000" b="1"/>
              <a:t>Numbering, measuring, cleaning threads, rabbiting the casing, and putting on the casing thread protectors will be a few of the pre-job duties for the Roustabout to perform.</a:t>
            </a:r>
          </a:p>
          <a:p>
            <a:pPr marL="0" indent="0" eaLnBrk="1" hangingPunct="1">
              <a:spcBef>
                <a:spcPct val="50000"/>
              </a:spcBef>
              <a:buFontTx/>
              <a:buNone/>
            </a:pPr>
            <a:r>
              <a:rPr lang="en-US" altLang="en-US" sz="1000" b="1"/>
              <a:t>The casing is numbered as it is being off-loaded to the rig. It takes three people to measure the casing. One person holds the tape on the box end of the casing, one person reads the tape at the other end of the casing and one person holds the measuring tape in the middle of each joint to make sure the measuring tape is straight.  This is called “strapping” the pipe.</a:t>
            </a:r>
          </a:p>
          <a:p>
            <a:pPr marL="0" indent="0" eaLnBrk="1" hangingPunct="1">
              <a:spcBef>
                <a:spcPct val="50000"/>
              </a:spcBef>
              <a:buFontTx/>
              <a:buNone/>
            </a:pPr>
            <a:r>
              <a:rPr lang="en-US" altLang="en-US" sz="1000" b="1"/>
              <a:t>To clean the threads, the crew uses diesel, a wire brush, and soap and water to clean the box and pin threads thoroughly.</a:t>
            </a:r>
          </a:p>
          <a:p>
            <a:pPr marL="0" indent="0" eaLnBrk="1" hangingPunct="1">
              <a:spcBef>
                <a:spcPct val="50000"/>
              </a:spcBef>
              <a:buFontTx/>
              <a:buNone/>
            </a:pPr>
            <a:r>
              <a:rPr lang="en-US" altLang="en-US" sz="1000" b="1"/>
              <a:t>To rabbit the casing the crew inserts the rabbit into one end of the pipe and then pulls the rabbit through the casing to make sure the casing is the right size and does not have any obstructions in the pipe.</a:t>
            </a:r>
          </a:p>
        </p:txBody>
      </p:sp>
      <p:pic>
        <p:nvPicPr>
          <p:cNvPr id="245763" name="Picture 3">
            <a:extLst>
              <a:ext uri="{FF2B5EF4-FFF2-40B4-BE49-F238E27FC236}">
                <a16:creationId xmlns:a16="http://schemas.microsoft.com/office/drawing/2014/main" id="{F4A9D727-894B-03F3-7F56-BAAA63173069}"/>
              </a:ext>
            </a:extLst>
          </p:cNvPr>
          <p:cNvPicPr>
            <a:picLocks noGrp="1"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bwMode="auto">
          <a:xfrm>
            <a:off x="6934200" y="914400"/>
            <a:ext cx="1981200" cy="1651000"/>
          </a:xfrm>
          <a:solidFill>
            <a:srgbClr val="FFCC00"/>
          </a:solidFill>
          <a:ln>
            <a:solidFill>
              <a:schemeClr val="tx1"/>
            </a:solidFill>
            <a:miter lim="800000"/>
            <a:headEnd/>
            <a:tailEnd/>
          </a:ln>
        </p:spPr>
      </p:pic>
      <p:pic>
        <p:nvPicPr>
          <p:cNvPr id="245764" name="Picture 4">
            <a:extLst>
              <a:ext uri="{FF2B5EF4-FFF2-40B4-BE49-F238E27FC236}">
                <a16:creationId xmlns:a16="http://schemas.microsoft.com/office/drawing/2014/main" id="{9E2E38E5-38B2-F982-AD84-A584FA3467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6500" y="4638675"/>
            <a:ext cx="2349500" cy="1304925"/>
          </a:xfrm>
          <a:prstGeom prst="rect">
            <a:avLst/>
          </a:prstGeom>
          <a:solidFill>
            <a:srgbClr val="FFCC00"/>
          </a:solidFill>
          <a:ln w="9525">
            <a:solidFill>
              <a:schemeClr val="tx1"/>
            </a:solidFill>
            <a:miter lim="800000"/>
            <a:headEnd/>
            <a:tailEnd/>
          </a:ln>
        </p:spPr>
      </p:pic>
      <p:pic>
        <p:nvPicPr>
          <p:cNvPr id="245765" name="Picture 5">
            <a:extLst>
              <a:ext uri="{FF2B5EF4-FFF2-40B4-BE49-F238E27FC236}">
                <a16:creationId xmlns:a16="http://schemas.microsoft.com/office/drawing/2014/main" id="{44B2B681-2726-D7B1-2353-9842CC4788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9700" y="4743450"/>
            <a:ext cx="1066800" cy="1200150"/>
          </a:xfrm>
          <a:prstGeom prst="rect">
            <a:avLst/>
          </a:prstGeom>
          <a:solidFill>
            <a:srgbClr val="FFCC00"/>
          </a:solidFill>
          <a:ln w="9525">
            <a:solidFill>
              <a:schemeClr val="tx1"/>
            </a:solidFill>
            <a:miter lim="800000"/>
            <a:headEnd/>
            <a:tailEnd/>
          </a:ln>
        </p:spPr>
      </p:pic>
      <p:sp>
        <p:nvSpPr>
          <p:cNvPr id="245766" name="Text Box 6">
            <a:extLst>
              <a:ext uri="{FF2B5EF4-FFF2-40B4-BE49-F238E27FC236}">
                <a16:creationId xmlns:a16="http://schemas.microsoft.com/office/drawing/2014/main" id="{C652A2EB-A2CD-66B6-AC47-182E5965496A}"/>
              </a:ext>
            </a:extLst>
          </p:cNvPr>
          <p:cNvSpPr txBox="1">
            <a:spLocks noChangeArrowheads="1"/>
          </p:cNvSpPr>
          <p:nvPr/>
        </p:nvSpPr>
        <p:spPr bwMode="auto">
          <a:xfrm>
            <a:off x="6934200" y="2667000"/>
            <a:ext cx="1981200" cy="4064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PIN END OF THE CASING WITH CASING PROTECTORS</a:t>
            </a:r>
          </a:p>
        </p:txBody>
      </p:sp>
      <p:sp>
        <p:nvSpPr>
          <p:cNvPr id="245767" name="Text Box 7">
            <a:extLst>
              <a:ext uri="{FF2B5EF4-FFF2-40B4-BE49-F238E27FC236}">
                <a16:creationId xmlns:a16="http://schemas.microsoft.com/office/drawing/2014/main" id="{279E7E0C-2EC9-B88D-C96D-B1FDB60B37D4}"/>
              </a:ext>
            </a:extLst>
          </p:cNvPr>
          <p:cNvSpPr txBox="1">
            <a:spLocks noChangeArrowheads="1"/>
          </p:cNvSpPr>
          <p:nvPr/>
        </p:nvSpPr>
        <p:spPr bwMode="auto">
          <a:xfrm>
            <a:off x="4787900" y="5715000"/>
            <a:ext cx="2578100" cy="46831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READ CASING LENGTH AT FIRST THREAD, UNLESS MARKED OTHERWISE. IF IN DOUBT, </a:t>
            </a:r>
            <a:br>
              <a:rPr lang="en-US" altLang="en-US" sz="800" b="1"/>
            </a:br>
            <a:r>
              <a:rPr lang="en-US" altLang="en-US" sz="800" b="1"/>
              <a:t>ASK SUPERVISOR FIRST.</a:t>
            </a:r>
          </a:p>
        </p:txBody>
      </p:sp>
      <p:sp>
        <p:nvSpPr>
          <p:cNvPr id="245768" name="Text Box 8">
            <a:extLst>
              <a:ext uri="{FF2B5EF4-FFF2-40B4-BE49-F238E27FC236}">
                <a16:creationId xmlns:a16="http://schemas.microsoft.com/office/drawing/2014/main" id="{AFD9C940-5E13-9537-E769-61F90690F5CA}"/>
              </a:ext>
            </a:extLst>
          </p:cNvPr>
          <p:cNvSpPr txBox="1">
            <a:spLocks noChangeArrowheads="1"/>
          </p:cNvSpPr>
          <p:nvPr/>
        </p:nvSpPr>
        <p:spPr bwMode="auto">
          <a:xfrm>
            <a:off x="7759700" y="5978525"/>
            <a:ext cx="10668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BOX END OF CASING</a:t>
            </a:r>
          </a:p>
        </p:txBody>
      </p:sp>
      <p:grpSp>
        <p:nvGrpSpPr>
          <p:cNvPr id="245769" name="Group 9">
            <a:extLst>
              <a:ext uri="{FF2B5EF4-FFF2-40B4-BE49-F238E27FC236}">
                <a16:creationId xmlns:a16="http://schemas.microsoft.com/office/drawing/2014/main" id="{5E2DD2D2-6570-5D88-3821-687E52D15AE0}"/>
              </a:ext>
            </a:extLst>
          </p:cNvPr>
          <p:cNvGrpSpPr>
            <a:grpSpLocks/>
          </p:cNvGrpSpPr>
          <p:nvPr/>
        </p:nvGrpSpPr>
        <p:grpSpPr bwMode="auto">
          <a:xfrm>
            <a:off x="4940300" y="3200400"/>
            <a:ext cx="1752600" cy="1465263"/>
            <a:chOff x="1536" y="3042"/>
            <a:chExt cx="1200" cy="1002"/>
          </a:xfrm>
        </p:grpSpPr>
        <p:pic>
          <p:nvPicPr>
            <p:cNvPr id="245781" name="Picture 10">
              <a:extLst>
                <a:ext uri="{FF2B5EF4-FFF2-40B4-BE49-F238E27FC236}">
                  <a16:creationId xmlns:a16="http://schemas.microsoft.com/office/drawing/2014/main" id="{9CFE1E7A-E2A4-FEBF-1995-E01A6107AF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4" y="3042"/>
              <a:ext cx="1192" cy="990"/>
            </a:xfrm>
            <a:prstGeom prst="rect">
              <a:avLst/>
            </a:prstGeom>
            <a:solidFill>
              <a:srgbClr val="FFCC00"/>
            </a:solidFill>
            <a:ln w="9525">
              <a:solidFill>
                <a:schemeClr val="tx1"/>
              </a:solidFill>
              <a:miter lim="800000"/>
              <a:headEnd/>
              <a:tailEnd/>
            </a:ln>
          </p:spPr>
        </p:pic>
        <p:sp>
          <p:nvSpPr>
            <p:cNvPr id="245782" name="Text Box 11">
              <a:extLst>
                <a:ext uri="{FF2B5EF4-FFF2-40B4-BE49-F238E27FC236}">
                  <a16:creationId xmlns:a16="http://schemas.microsoft.com/office/drawing/2014/main" id="{EF41D9CD-F208-E931-6ECE-CF1F541A435C}"/>
                </a:ext>
              </a:extLst>
            </p:cNvPr>
            <p:cNvSpPr txBox="1">
              <a:spLocks noChangeArrowheads="1"/>
            </p:cNvSpPr>
            <p:nvPr/>
          </p:nvSpPr>
          <p:spPr bwMode="auto">
            <a:xfrm>
              <a:off x="1536" y="3891"/>
              <a:ext cx="1200" cy="15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“STRAPPING THE CASING”</a:t>
              </a:r>
            </a:p>
          </p:txBody>
        </p:sp>
      </p:grpSp>
      <p:grpSp>
        <p:nvGrpSpPr>
          <p:cNvPr id="245770" name="Group 12">
            <a:extLst>
              <a:ext uri="{FF2B5EF4-FFF2-40B4-BE49-F238E27FC236}">
                <a16:creationId xmlns:a16="http://schemas.microsoft.com/office/drawing/2014/main" id="{F87F978D-F035-E9C9-5DED-4BC2B63E6009}"/>
              </a:ext>
            </a:extLst>
          </p:cNvPr>
          <p:cNvGrpSpPr>
            <a:grpSpLocks/>
          </p:cNvGrpSpPr>
          <p:nvPr/>
        </p:nvGrpSpPr>
        <p:grpSpPr bwMode="auto">
          <a:xfrm>
            <a:off x="7226300" y="3124200"/>
            <a:ext cx="1765300" cy="1562100"/>
            <a:chOff x="232" y="3048"/>
            <a:chExt cx="1112" cy="984"/>
          </a:xfrm>
        </p:grpSpPr>
        <p:pic>
          <p:nvPicPr>
            <p:cNvPr id="245778" name="Picture 13">
              <a:extLst>
                <a:ext uri="{FF2B5EF4-FFF2-40B4-BE49-F238E27FC236}">
                  <a16:creationId xmlns:a16="http://schemas.microsoft.com/office/drawing/2014/main" id="{A193064D-9F9E-A882-A519-507805B3E2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 y="3048"/>
              <a:ext cx="1104" cy="984"/>
            </a:xfrm>
            <a:prstGeom prst="rect">
              <a:avLst/>
            </a:prstGeom>
            <a:solidFill>
              <a:srgbClr val="FFCC00"/>
            </a:solidFill>
            <a:ln w="9525">
              <a:solidFill>
                <a:schemeClr val="tx1"/>
              </a:solidFill>
              <a:miter lim="800000"/>
              <a:headEnd/>
              <a:tailEnd/>
            </a:ln>
          </p:spPr>
        </p:pic>
        <p:sp>
          <p:nvSpPr>
            <p:cNvPr id="245779" name="Text Box 14">
              <a:extLst>
                <a:ext uri="{FF2B5EF4-FFF2-40B4-BE49-F238E27FC236}">
                  <a16:creationId xmlns:a16="http://schemas.microsoft.com/office/drawing/2014/main" id="{D3A44501-33E8-2116-DDE8-39EDF2BEA55C}"/>
                </a:ext>
              </a:extLst>
            </p:cNvPr>
            <p:cNvSpPr txBox="1">
              <a:spLocks noChangeArrowheads="1"/>
            </p:cNvSpPr>
            <p:nvPr/>
          </p:nvSpPr>
          <p:spPr bwMode="auto">
            <a:xfrm>
              <a:off x="240" y="3891"/>
              <a:ext cx="1104" cy="141"/>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NUMBERED CASING STRING</a:t>
              </a:r>
            </a:p>
          </p:txBody>
        </p:sp>
        <p:sp>
          <p:nvSpPr>
            <p:cNvPr id="245780" name="Line 15">
              <a:extLst>
                <a:ext uri="{FF2B5EF4-FFF2-40B4-BE49-F238E27FC236}">
                  <a16:creationId xmlns:a16="http://schemas.microsoft.com/office/drawing/2014/main" id="{B0072E97-F949-08EA-8213-0675833C33B9}"/>
                </a:ext>
              </a:extLst>
            </p:cNvPr>
            <p:cNvSpPr>
              <a:spLocks noChangeShapeType="1"/>
            </p:cNvSpPr>
            <p:nvPr/>
          </p:nvSpPr>
          <p:spPr bwMode="auto">
            <a:xfrm flipV="1">
              <a:off x="480" y="3408"/>
              <a:ext cx="256" cy="48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245771" name="Line 16">
            <a:extLst>
              <a:ext uri="{FF2B5EF4-FFF2-40B4-BE49-F238E27FC236}">
                <a16:creationId xmlns:a16="http://schemas.microsoft.com/office/drawing/2014/main" id="{B99E973B-9C83-86D2-0B87-F6B88A03758B}"/>
              </a:ext>
            </a:extLst>
          </p:cNvPr>
          <p:cNvSpPr>
            <a:spLocks noChangeShapeType="1"/>
          </p:cNvSpPr>
          <p:nvPr/>
        </p:nvSpPr>
        <p:spPr bwMode="auto">
          <a:xfrm flipH="1" flipV="1">
            <a:off x="6477000" y="4876800"/>
            <a:ext cx="762000" cy="838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45772" name="Text Box 17">
            <a:extLst>
              <a:ext uri="{FF2B5EF4-FFF2-40B4-BE49-F238E27FC236}">
                <a16:creationId xmlns:a16="http://schemas.microsoft.com/office/drawing/2014/main" id="{54766E6C-B581-B0CF-83B7-B7175902A74E}"/>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 TUBULARS</a:t>
            </a:r>
          </a:p>
        </p:txBody>
      </p:sp>
      <p:pic>
        <p:nvPicPr>
          <p:cNvPr id="245773" name="Picture 18">
            <a:extLst>
              <a:ext uri="{FF2B5EF4-FFF2-40B4-BE49-F238E27FC236}">
                <a16:creationId xmlns:a16="http://schemas.microsoft.com/office/drawing/2014/main" id="{4192F3A3-EBFD-87A6-E8E8-C839EA843350}"/>
              </a:ext>
            </a:extLst>
          </p:cNvPr>
          <p:cNvPicPr>
            <a:picLocks noChangeAspect="1" noChangeArrowheads="1"/>
          </p:cNvPicPr>
          <p:nvPr/>
        </p:nvPicPr>
        <p:blipFill>
          <a:blip r:embed="rId9">
            <a:lum bright="12000"/>
            <a:extLst>
              <a:ext uri="{28A0092B-C50C-407E-A947-70E740481C1C}">
                <a14:useLocalDpi xmlns:a14="http://schemas.microsoft.com/office/drawing/2010/main" val="0"/>
              </a:ext>
            </a:extLst>
          </a:blip>
          <a:srcRect/>
          <a:stretch>
            <a:fillRect/>
          </a:stretch>
        </p:blipFill>
        <p:spPr bwMode="auto">
          <a:xfrm>
            <a:off x="139700" y="3276600"/>
            <a:ext cx="2514600" cy="1279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774" name="Text Box 19">
            <a:extLst>
              <a:ext uri="{FF2B5EF4-FFF2-40B4-BE49-F238E27FC236}">
                <a16:creationId xmlns:a16="http://schemas.microsoft.com/office/drawing/2014/main" id="{D09A40AD-25A2-AAED-AC82-8D3D50ACDE9D}"/>
              </a:ext>
            </a:extLst>
          </p:cNvPr>
          <p:cNvSpPr txBox="1">
            <a:spLocks noChangeArrowheads="1"/>
          </p:cNvSpPr>
          <p:nvPr/>
        </p:nvSpPr>
        <p:spPr bwMode="auto">
          <a:xfrm>
            <a:off x="139700" y="4724400"/>
            <a:ext cx="2514600" cy="52705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t>CHECKING THE CASING FOR DAMAGE/BLOCKAGE</a:t>
            </a:r>
          </a:p>
        </p:txBody>
      </p:sp>
      <p:pic>
        <p:nvPicPr>
          <p:cNvPr id="245775" name="Picture 20">
            <a:extLst>
              <a:ext uri="{FF2B5EF4-FFF2-40B4-BE49-F238E27FC236}">
                <a16:creationId xmlns:a16="http://schemas.microsoft.com/office/drawing/2014/main" id="{C3DEA234-1499-C581-857D-2DDBDCAFE2E6}"/>
              </a:ext>
            </a:extLst>
          </p:cNvPr>
          <p:cNvPicPr>
            <a:picLocks noChangeAspect="1" noChangeArrowheads="1"/>
          </p:cNvPicPr>
          <p:nvPr/>
        </p:nvPicPr>
        <p:blipFill>
          <a:blip r:embed="rId10">
            <a:lum bright="30000"/>
            <a:extLst>
              <a:ext uri="{28A0092B-C50C-407E-A947-70E740481C1C}">
                <a14:useLocalDpi xmlns:a14="http://schemas.microsoft.com/office/drawing/2010/main" val="0"/>
              </a:ext>
            </a:extLst>
          </a:blip>
          <a:srcRect/>
          <a:stretch>
            <a:fillRect/>
          </a:stretch>
        </p:blipFill>
        <p:spPr bwMode="auto">
          <a:xfrm>
            <a:off x="2686050" y="3200400"/>
            <a:ext cx="2178050"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776" name="Text Box 21">
            <a:extLst>
              <a:ext uri="{FF2B5EF4-FFF2-40B4-BE49-F238E27FC236}">
                <a16:creationId xmlns:a16="http://schemas.microsoft.com/office/drawing/2014/main" id="{744F8124-CC58-3266-AB75-B22B40B70C4B}"/>
              </a:ext>
            </a:extLst>
          </p:cNvPr>
          <p:cNvSpPr txBox="1">
            <a:spLocks noChangeArrowheads="1"/>
          </p:cNvSpPr>
          <p:nvPr/>
        </p:nvSpPr>
        <p:spPr bwMode="auto">
          <a:xfrm>
            <a:off x="673100" y="5791200"/>
            <a:ext cx="3200400" cy="34607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a:t>RUNNING CASING AT NIGHT</a:t>
            </a:r>
          </a:p>
        </p:txBody>
      </p:sp>
      <p:sp>
        <p:nvSpPr>
          <p:cNvPr id="245777" name="Line 22">
            <a:extLst>
              <a:ext uri="{FF2B5EF4-FFF2-40B4-BE49-F238E27FC236}">
                <a16:creationId xmlns:a16="http://schemas.microsoft.com/office/drawing/2014/main" id="{04DC2099-DA0F-D7B5-8859-E8E7A9526ED2}"/>
              </a:ext>
            </a:extLst>
          </p:cNvPr>
          <p:cNvSpPr>
            <a:spLocks noChangeShapeType="1"/>
          </p:cNvSpPr>
          <p:nvPr/>
        </p:nvSpPr>
        <p:spPr bwMode="auto">
          <a:xfrm flipV="1">
            <a:off x="2882900" y="5486400"/>
            <a:ext cx="762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22467B-70CC-9880-E075-4D54CA76B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247810" name="Picture 2">
            <a:extLst>
              <a:ext uri="{FF2B5EF4-FFF2-40B4-BE49-F238E27FC236}">
                <a16:creationId xmlns:a16="http://schemas.microsoft.com/office/drawing/2014/main" id="{FC53D597-3C64-216D-DB47-8BA6BDD019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4588" y="762000"/>
            <a:ext cx="2743200" cy="2652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7811" name="Rectangle 3">
            <a:extLst>
              <a:ext uri="{FF2B5EF4-FFF2-40B4-BE49-F238E27FC236}">
                <a16:creationId xmlns:a16="http://schemas.microsoft.com/office/drawing/2014/main" id="{DACEAF6F-1093-F79F-DA8A-98BDEADBC38D}"/>
              </a:ext>
            </a:extLst>
          </p:cNvPr>
          <p:cNvSpPr>
            <a:spLocks noGrp="1" noChangeArrowheads="1"/>
          </p:cNvSpPr>
          <p:nvPr>
            <p:ph type="body" sz="half" idx="1"/>
          </p:nvPr>
        </p:nvSpPr>
        <p:spPr bwMode="auto">
          <a:xfrm>
            <a:off x="204788" y="762000"/>
            <a:ext cx="3594100" cy="3149600"/>
          </a:xfrm>
          <a:noFill/>
          <a:ln algn="ctr">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000" b="1"/>
              <a:t>Working on tubulars is a major task for the Roustabouts.  This photo shows the big pipes called “casing” ready for placing in the well by the drill crew.</a:t>
            </a:r>
          </a:p>
          <a:p>
            <a:pPr marL="0" indent="0" eaLnBrk="1" hangingPunct="1">
              <a:spcBef>
                <a:spcPct val="50000"/>
              </a:spcBef>
              <a:buFontTx/>
              <a:buNone/>
            </a:pPr>
            <a:r>
              <a:rPr lang="en-US" altLang="en-US" sz="1000" b="1"/>
              <a:t>The casing and tools for running the casing have been offloaded by the Roustabouts and Crane Operator onto the deck of the rig.  All of the joints have been measured by the Roustabout crews.</a:t>
            </a:r>
          </a:p>
          <a:p>
            <a:pPr marL="0" indent="0" eaLnBrk="1" hangingPunct="1">
              <a:spcBef>
                <a:spcPct val="50000"/>
              </a:spcBef>
              <a:buFontTx/>
              <a:buNone/>
            </a:pPr>
            <a:r>
              <a:rPr lang="en-US" altLang="en-US" sz="1000" b="1"/>
              <a:t>The Roustabouts have rabbited the joints of casing and have cleaned the threads thoroughly.</a:t>
            </a:r>
          </a:p>
          <a:p>
            <a:pPr marL="0" indent="0" eaLnBrk="1" hangingPunct="1">
              <a:spcBef>
                <a:spcPct val="50000"/>
              </a:spcBef>
              <a:buFontTx/>
              <a:buNone/>
            </a:pPr>
            <a:r>
              <a:rPr lang="en-US" altLang="en-US" sz="1000" b="1"/>
              <a:t>As soon as the well is ready, the Roustabouts will help on the catwalk with getting the casing up to the rig floor.</a:t>
            </a:r>
          </a:p>
          <a:p>
            <a:pPr marL="0" indent="0" eaLnBrk="1" hangingPunct="1">
              <a:spcBef>
                <a:spcPct val="50000"/>
              </a:spcBef>
              <a:buFontTx/>
              <a:buNone/>
            </a:pPr>
            <a:r>
              <a:rPr lang="en-US" altLang="en-US" sz="1000" b="1"/>
              <a:t>The picture at the right shows well with several strings of casing cemented in the well.  The casing shoes represent the depth of each casing string run.  Typically, the first casing string run is 30”, followed by 20”, then 13 3/8”, 9 5/8”, and lastly, 7”.  In between running of the casing, the rig drills different hole sections.</a:t>
            </a:r>
          </a:p>
        </p:txBody>
      </p:sp>
      <p:pic>
        <p:nvPicPr>
          <p:cNvPr id="247812" name="Picture 4">
            <a:extLst>
              <a:ext uri="{FF2B5EF4-FFF2-40B4-BE49-F238E27FC236}">
                <a16:creationId xmlns:a16="http://schemas.microsoft.com/office/drawing/2014/main" id="{6A9ED4E0-4930-29FE-A282-9D6FDA036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3188" y="1366838"/>
            <a:ext cx="1747837" cy="4614862"/>
          </a:xfrm>
          <a:prstGeom prst="rect">
            <a:avLst/>
          </a:prstGeom>
          <a:solidFill>
            <a:srgbClr val="FFCC00"/>
          </a:solidFill>
          <a:ln w="9525">
            <a:solidFill>
              <a:schemeClr val="tx1"/>
            </a:solidFill>
            <a:miter lim="800000"/>
            <a:headEnd/>
            <a:tailEnd/>
          </a:ln>
        </p:spPr>
      </p:pic>
      <p:sp>
        <p:nvSpPr>
          <p:cNvPr id="247813" name="Text Box 5">
            <a:extLst>
              <a:ext uri="{FF2B5EF4-FFF2-40B4-BE49-F238E27FC236}">
                <a16:creationId xmlns:a16="http://schemas.microsoft.com/office/drawing/2014/main" id="{60709034-ED40-AE94-6DD2-D8B381DD9824}"/>
              </a:ext>
            </a:extLst>
          </p:cNvPr>
          <p:cNvSpPr txBox="1">
            <a:spLocks noChangeArrowheads="1"/>
          </p:cNvSpPr>
          <p:nvPr/>
        </p:nvSpPr>
        <p:spPr bwMode="auto">
          <a:xfrm>
            <a:off x="5157788" y="3289300"/>
            <a:ext cx="1016000" cy="22383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b="1"/>
              <a:t>Casing Shoes</a:t>
            </a:r>
          </a:p>
        </p:txBody>
      </p:sp>
      <p:sp>
        <p:nvSpPr>
          <p:cNvPr id="247814" name="Line 6">
            <a:extLst>
              <a:ext uri="{FF2B5EF4-FFF2-40B4-BE49-F238E27FC236}">
                <a16:creationId xmlns:a16="http://schemas.microsoft.com/office/drawing/2014/main" id="{2C7465E9-91A9-5B41-FBB5-D1257CC9DECA}"/>
              </a:ext>
            </a:extLst>
          </p:cNvPr>
          <p:cNvSpPr>
            <a:spLocks noChangeShapeType="1"/>
          </p:cNvSpPr>
          <p:nvPr/>
        </p:nvSpPr>
        <p:spPr bwMode="auto">
          <a:xfrm flipH="1" flipV="1">
            <a:off x="5195888" y="2324100"/>
            <a:ext cx="7620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47815" name="Line 7">
            <a:extLst>
              <a:ext uri="{FF2B5EF4-FFF2-40B4-BE49-F238E27FC236}">
                <a16:creationId xmlns:a16="http://schemas.microsoft.com/office/drawing/2014/main" id="{141AF1D2-FDC0-51F5-34F6-F990BF2A31AD}"/>
              </a:ext>
            </a:extLst>
          </p:cNvPr>
          <p:cNvSpPr>
            <a:spLocks noChangeShapeType="1"/>
          </p:cNvSpPr>
          <p:nvPr/>
        </p:nvSpPr>
        <p:spPr bwMode="auto">
          <a:xfrm flipH="1" flipV="1">
            <a:off x="5043488" y="2933700"/>
            <a:ext cx="3810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47816" name="Line 8">
            <a:extLst>
              <a:ext uri="{FF2B5EF4-FFF2-40B4-BE49-F238E27FC236}">
                <a16:creationId xmlns:a16="http://schemas.microsoft.com/office/drawing/2014/main" id="{29095D84-DF34-AD8D-1DD5-681D0C7B4E53}"/>
              </a:ext>
            </a:extLst>
          </p:cNvPr>
          <p:cNvSpPr>
            <a:spLocks noChangeShapeType="1"/>
          </p:cNvSpPr>
          <p:nvPr/>
        </p:nvSpPr>
        <p:spPr bwMode="auto">
          <a:xfrm flipH="1">
            <a:off x="4967288" y="3543300"/>
            <a:ext cx="3048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47817" name="Line 9">
            <a:extLst>
              <a:ext uri="{FF2B5EF4-FFF2-40B4-BE49-F238E27FC236}">
                <a16:creationId xmlns:a16="http://schemas.microsoft.com/office/drawing/2014/main" id="{4F4B8F1C-7E72-54F5-3F22-2E6BF7C6A7CE}"/>
              </a:ext>
            </a:extLst>
          </p:cNvPr>
          <p:cNvSpPr>
            <a:spLocks noChangeShapeType="1"/>
          </p:cNvSpPr>
          <p:nvPr/>
        </p:nvSpPr>
        <p:spPr bwMode="auto">
          <a:xfrm flipH="1">
            <a:off x="4891088" y="3519488"/>
            <a:ext cx="838200" cy="10906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47818" name="Line 10">
            <a:extLst>
              <a:ext uri="{FF2B5EF4-FFF2-40B4-BE49-F238E27FC236}">
                <a16:creationId xmlns:a16="http://schemas.microsoft.com/office/drawing/2014/main" id="{92630AF6-0DBE-DE75-3839-1F8F8A0F377C}"/>
              </a:ext>
            </a:extLst>
          </p:cNvPr>
          <p:cNvSpPr>
            <a:spLocks noChangeShapeType="1"/>
          </p:cNvSpPr>
          <p:nvPr/>
        </p:nvSpPr>
        <p:spPr bwMode="auto">
          <a:xfrm flipH="1">
            <a:off x="4814888" y="3543300"/>
            <a:ext cx="1143000" cy="2362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47819" name="Text Box 11">
            <a:extLst>
              <a:ext uri="{FF2B5EF4-FFF2-40B4-BE49-F238E27FC236}">
                <a16:creationId xmlns:a16="http://schemas.microsoft.com/office/drawing/2014/main" id="{70F2F5B7-5528-CE08-7F1A-839A0A4CB59B}"/>
              </a:ext>
            </a:extLst>
          </p:cNvPr>
          <p:cNvSpPr txBox="1">
            <a:spLocks noChangeArrowheads="1"/>
          </p:cNvSpPr>
          <p:nvPr/>
        </p:nvSpPr>
        <p:spPr bwMode="auto">
          <a:xfrm>
            <a:off x="5272088" y="2235200"/>
            <a:ext cx="3683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b="1"/>
              <a:t>30”</a:t>
            </a:r>
          </a:p>
        </p:txBody>
      </p:sp>
      <p:sp>
        <p:nvSpPr>
          <p:cNvPr id="247820" name="Text Box 12">
            <a:extLst>
              <a:ext uri="{FF2B5EF4-FFF2-40B4-BE49-F238E27FC236}">
                <a16:creationId xmlns:a16="http://schemas.microsoft.com/office/drawing/2014/main" id="{DB6758DB-D209-FD79-4914-23C175A8B192}"/>
              </a:ext>
            </a:extLst>
          </p:cNvPr>
          <p:cNvSpPr txBox="1">
            <a:spLocks noChangeArrowheads="1"/>
          </p:cNvSpPr>
          <p:nvPr/>
        </p:nvSpPr>
        <p:spPr bwMode="auto">
          <a:xfrm>
            <a:off x="5081588" y="2762250"/>
            <a:ext cx="371475" cy="22383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b="1"/>
              <a:t>20”</a:t>
            </a:r>
          </a:p>
        </p:txBody>
      </p:sp>
      <p:sp>
        <p:nvSpPr>
          <p:cNvPr id="247821" name="Text Box 13">
            <a:extLst>
              <a:ext uri="{FF2B5EF4-FFF2-40B4-BE49-F238E27FC236}">
                <a16:creationId xmlns:a16="http://schemas.microsoft.com/office/drawing/2014/main" id="{333CC13B-6A2D-5AE2-C19F-00426A7982CC}"/>
              </a:ext>
            </a:extLst>
          </p:cNvPr>
          <p:cNvSpPr txBox="1">
            <a:spLocks noChangeArrowheads="1"/>
          </p:cNvSpPr>
          <p:nvPr/>
        </p:nvSpPr>
        <p:spPr bwMode="auto">
          <a:xfrm>
            <a:off x="5018088" y="3746500"/>
            <a:ext cx="617537" cy="22383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b="1"/>
              <a:t>13 3/8”</a:t>
            </a:r>
          </a:p>
        </p:txBody>
      </p:sp>
      <p:sp>
        <p:nvSpPr>
          <p:cNvPr id="247822" name="Text Box 14">
            <a:extLst>
              <a:ext uri="{FF2B5EF4-FFF2-40B4-BE49-F238E27FC236}">
                <a16:creationId xmlns:a16="http://schemas.microsoft.com/office/drawing/2014/main" id="{F67A129A-7532-9CF8-6FEE-F742FFB7D285}"/>
              </a:ext>
            </a:extLst>
          </p:cNvPr>
          <p:cNvSpPr txBox="1">
            <a:spLocks noChangeArrowheads="1"/>
          </p:cNvSpPr>
          <p:nvPr/>
        </p:nvSpPr>
        <p:spPr bwMode="auto">
          <a:xfrm>
            <a:off x="5040313" y="4368800"/>
            <a:ext cx="488950" cy="22383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b="1"/>
              <a:t>9 5/8”</a:t>
            </a:r>
          </a:p>
        </p:txBody>
      </p:sp>
      <p:sp>
        <p:nvSpPr>
          <p:cNvPr id="247823" name="Text Box 15">
            <a:extLst>
              <a:ext uri="{FF2B5EF4-FFF2-40B4-BE49-F238E27FC236}">
                <a16:creationId xmlns:a16="http://schemas.microsoft.com/office/drawing/2014/main" id="{C6D0D23B-257D-8A10-31D9-3CC2E7ACD6AA}"/>
              </a:ext>
            </a:extLst>
          </p:cNvPr>
          <p:cNvSpPr txBox="1">
            <a:spLocks noChangeArrowheads="1"/>
          </p:cNvSpPr>
          <p:nvPr/>
        </p:nvSpPr>
        <p:spPr bwMode="auto">
          <a:xfrm>
            <a:off x="4948238" y="5619750"/>
            <a:ext cx="317500" cy="22383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b="1"/>
              <a:t>7”</a:t>
            </a:r>
          </a:p>
        </p:txBody>
      </p:sp>
      <p:sp>
        <p:nvSpPr>
          <p:cNvPr id="247824" name="Rectangle 16">
            <a:extLst>
              <a:ext uri="{FF2B5EF4-FFF2-40B4-BE49-F238E27FC236}">
                <a16:creationId xmlns:a16="http://schemas.microsoft.com/office/drawing/2014/main" id="{2BE11DA6-0D58-69CC-CBFE-D8E80D0495F9}"/>
              </a:ext>
            </a:extLst>
          </p:cNvPr>
          <p:cNvSpPr>
            <a:spLocks noChangeArrowheads="1"/>
          </p:cNvSpPr>
          <p:nvPr/>
        </p:nvSpPr>
        <p:spPr bwMode="auto">
          <a:xfrm>
            <a:off x="6402388" y="3784600"/>
            <a:ext cx="2489200" cy="2616200"/>
          </a:xfrm>
          <a:prstGeom prst="rect">
            <a:avLst/>
          </a:prstGeom>
          <a:solidFill>
            <a:srgbClr val="FFCC00">
              <a:alpha val="47842"/>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292100" indent="-177800">
              <a:defRPr>
                <a:solidFill>
                  <a:schemeClr val="tx1"/>
                </a:solidFill>
                <a:latin typeface="Arial" panose="020B0604020202020204" pitchFamily="34" charset="0"/>
              </a:defRPr>
            </a:lvl2pPr>
            <a:lvl3pPr marL="1549400" indent="-457200">
              <a:defRPr>
                <a:solidFill>
                  <a:schemeClr val="tx1"/>
                </a:solidFill>
                <a:latin typeface="Arial" panose="020B0604020202020204" pitchFamily="34" charset="0"/>
              </a:defRPr>
            </a:lvl3pPr>
            <a:lvl4pPr marL="2120900" indent="-457200">
              <a:defRPr>
                <a:solidFill>
                  <a:schemeClr val="tx1"/>
                </a:solidFill>
                <a:latin typeface="Arial" panose="020B0604020202020204" pitchFamily="34" charset="0"/>
              </a:defRPr>
            </a:lvl4pPr>
            <a:lvl5pPr marL="2692400" indent="-457200">
              <a:defRPr>
                <a:solidFill>
                  <a:schemeClr val="tx1"/>
                </a:solidFill>
                <a:latin typeface="Arial" panose="020B0604020202020204" pitchFamily="34" charset="0"/>
              </a:defRPr>
            </a:lvl5pPr>
            <a:lvl6pPr marL="3149600" indent="-457200" eaLnBrk="0" fontAlgn="base" hangingPunct="0">
              <a:spcBef>
                <a:spcPct val="0"/>
              </a:spcBef>
              <a:spcAft>
                <a:spcPct val="0"/>
              </a:spcAft>
              <a:defRPr>
                <a:solidFill>
                  <a:schemeClr val="tx1"/>
                </a:solidFill>
                <a:latin typeface="Arial" panose="020B0604020202020204" pitchFamily="34" charset="0"/>
              </a:defRPr>
            </a:lvl6pPr>
            <a:lvl7pPr marL="3606800" indent="-457200" eaLnBrk="0" fontAlgn="base" hangingPunct="0">
              <a:spcBef>
                <a:spcPct val="0"/>
              </a:spcBef>
              <a:spcAft>
                <a:spcPct val="0"/>
              </a:spcAft>
              <a:defRPr>
                <a:solidFill>
                  <a:schemeClr val="tx1"/>
                </a:solidFill>
                <a:latin typeface="Arial" panose="020B0604020202020204" pitchFamily="34" charset="0"/>
              </a:defRPr>
            </a:lvl7pPr>
            <a:lvl8pPr marL="4064000" indent="-457200" eaLnBrk="0" fontAlgn="base" hangingPunct="0">
              <a:spcBef>
                <a:spcPct val="0"/>
              </a:spcBef>
              <a:spcAft>
                <a:spcPct val="0"/>
              </a:spcAft>
              <a:defRPr>
                <a:solidFill>
                  <a:schemeClr val="tx1"/>
                </a:solidFill>
                <a:latin typeface="Arial" panose="020B0604020202020204" pitchFamily="34" charset="0"/>
              </a:defRPr>
            </a:lvl8pPr>
            <a:lvl9pPr marL="4521200" indent="-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The casing serves several functions:</a:t>
            </a:r>
          </a:p>
          <a:p>
            <a:pPr lvl="1" eaLnBrk="1" hangingPunct="1">
              <a:spcBef>
                <a:spcPct val="50000"/>
              </a:spcBef>
              <a:buFontTx/>
              <a:buAutoNum type="arabicPeriod"/>
            </a:pPr>
            <a:r>
              <a:rPr lang="en-US" altLang="en-US" sz="1000" b="1"/>
              <a:t>Prevents the hole from caving in.</a:t>
            </a:r>
          </a:p>
          <a:p>
            <a:pPr lvl="1" eaLnBrk="1" hangingPunct="1">
              <a:spcBef>
                <a:spcPct val="50000"/>
              </a:spcBef>
              <a:buFontTx/>
              <a:buAutoNum type="arabicPeriod"/>
            </a:pPr>
            <a:r>
              <a:rPr lang="en-US" altLang="en-US" sz="1000" b="1"/>
              <a:t>Keeps formations protected.</a:t>
            </a:r>
          </a:p>
          <a:p>
            <a:pPr lvl="1" eaLnBrk="1" hangingPunct="1">
              <a:spcBef>
                <a:spcPct val="50000"/>
              </a:spcBef>
              <a:buFontTx/>
              <a:buAutoNum type="arabicPeriod"/>
            </a:pPr>
            <a:r>
              <a:rPr lang="en-US" altLang="en-US" sz="1000" b="1"/>
              <a:t>Contains formation pressures.</a:t>
            </a:r>
          </a:p>
          <a:p>
            <a:pPr lvl="1" eaLnBrk="1" hangingPunct="1">
              <a:spcBef>
                <a:spcPct val="50000"/>
              </a:spcBef>
              <a:buFontTx/>
              <a:buAutoNum type="arabicPeriod"/>
            </a:pPr>
            <a:r>
              <a:rPr lang="en-US" altLang="en-US" sz="1000" b="1"/>
              <a:t>Provides a flow path for produced fluids. </a:t>
            </a:r>
          </a:p>
          <a:p>
            <a:pPr eaLnBrk="1" hangingPunct="1">
              <a:spcBef>
                <a:spcPct val="50000"/>
              </a:spcBef>
            </a:pPr>
            <a:r>
              <a:rPr lang="en-US" altLang="en-US" sz="1000" b="1"/>
              <a:t>Casing joints come in various lengths, diameters, and wall thickness.  Roustabouts will become familiar with the different casings: how to unload them, run them, and assist in the cementing operations when the casing is all run into the well.</a:t>
            </a:r>
          </a:p>
        </p:txBody>
      </p:sp>
      <p:sp>
        <p:nvSpPr>
          <p:cNvPr id="247825" name="Text Box 17">
            <a:extLst>
              <a:ext uri="{FF2B5EF4-FFF2-40B4-BE49-F238E27FC236}">
                <a16:creationId xmlns:a16="http://schemas.microsoft.com/office/drawing/2014/main" id="{CA877C63-2736-7440-DA60-61773E63AC71}"/>
              </a:ext>
            </a:extLst>
          </p:cNvPr>
          <p:cNvSpPr txBox="1">
            <a:spLocks noChangeArrowheads="1"/>
          </p:cNvSpPr>
          <p:nvPr/>
        </p:nvSpPr>
        <p:spPr bwMode="auto">
          <a:xfrm>
            <a:off x="6681788" y="3433763"/>
            <a:ext cx="16764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b="1"/>
              <a:t> CASING – READY TO BE RUN</a:t>
            </a:r>
          </a:p>
        </p:txBody>
      </p:sp>
      <p:sp>
        <p:nvSpPr>
          <p:cNvPr id="247826" name="Text Box 18">
            <a:extLst>
              <a:ext uri="{FF2B5EF4-FFF2-40B4-BE49-F238E27FC236}">
                <a16:creationId xmlns:a16="http://schemas.microsoft.com/office/drawing/2014/main" id="{BA0E2436-883A-19DF-25D7-5F462B5339F8}"/>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 TUBULARS</a:t>
            </a:r>
          </a:p>
        </p:txBody>
      </p:sp>
      <p:pic>
        <p:nvPicPr>
          <p:cNvPr id="247827" name="Picture 19">
            <a:extLst>
              <a:ext uri="{FF2B5EF4-FFF2-40B4-BE49-F238E27FC236}">
                <a16:creationId xmlns:a16="http://schemas.microsoft.com/office/drawing/2014/main" id="{1BEA2105-FA5D-CABA-21B2-7CA0C82A15EC}"/>
              </a:ext>
            </a:extLst>
          </p:cNvPr>
          <p:cNvPicPr>
            <a:picLocks noChangeAspect="1" noChangeArrowheads="1"/>
          </p:cNvPicPr>
          <p:nvPr/>
        </p:nvPicPr>
        <p:blipFill>
          <a:blip r:embed="rId6">
            <a:lum bright="12000"/>
            <a:extLst>
              <a:ext uri="{28A0092B-C50C-407E-A947-70E740481C1C}">
                <a14:useLocalDpi xmlns:a14="http://schemas.microsoft.com/office/drawing/2010/main" val="0"/>
              </a:ext>
            </a:extLst>
          </a:blip>
          <a:srcRect/>
          <a:stretch>
            <a:fillRect/>
          </a:stretch>
        </p:blipFill>
        <p:spPr bwMode="auto">
          <a:xfrm>
            <a:off x="280988" y="4002088"/>
            <a:ext cx="3276600" cy="2427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7828" name="Text Box 20">
            <a:extLst>
              <a:ext uri="{FF2B5EF4-FFF2-40B4-BE49-F238E27FC236}">
                <a16:creationId xmlns:a16="http://schemas.microsoft.com/office/drawing/2014/main" id="{71E104D7-2AAA-C9F6-AF90-BBBE0DEDC5D6}"/>
              </a:ext>
            </a:extLst>
          </p:cNvPr>
          <p:cNvSpPr txBox="1">
            <a:spLocks noChangeArrowheads="1"/>
          </p:cNvSpPr>
          <p:nvPr/>
        </p:nvSpPr>
        <p:spPr bwMode="auto">
          <a:xfrm>
            <a:off x="433388" y="6176963"/>
            <a:ext cx="27432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INSTALLING PROTECTOR FOR RUNNING CASING</a:t>
            </a:r>
          </a:p>
        </p:txBody>
      </p:sp>
      <p:sp>
        <p:nvSpPr>
          <p:cNvPr id="247829" name="Line 21">
            <a:extLst>
              <a:ext uri="{FF2B5EF4-FFF2-40B4-BE49-F238E27FC236}">
                <a16:creationId xmlns:a16="http://schemas.microsoft.com/office/drawing/2014/main" id="{F75E8CFB-6474-13FF-97CD-BFD740EFDB0A}"/>
              </a:ext>
            </a:extLst>
          </p:cNvPr>
          <p:cNvSpPr>
            <a:spLocks noChangeShapeType="1"/>
          </p:cNvSpPr>
          <p:nvPr/>
        </p:nvSpPr>
        <p:spPr bwMode="auto">
          <a:xfrm flipV="1">
            <a:off x="7824788" y="3200400"/>
            <a:ext cx="152400" cy="2286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CBAFE-F386-6E2D-BE69-266C8F11B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49858" name="Rectangle 2">
            <a:extLst>
              <a:ext uri="{FF2B5EF4-FFF2-40B4-BE49-F238E27FC236}">
                <a16:creationId xmlns:a16="http://schemas.microsoft.com/office/drawing/2014/main" id="{774D59EE-E843-E505-31B4-E4E4BC472E25}"/>
              </a:ext>
            </a:extLst>
          </p:cNvPr>
          <p:cNvSpPr>
            <a:spLocks noChangeArrowheads="1"/>
          </p:cNvSpPr>
          <p:nvPr/>
        </p:nvSpPr>
        <p:spPr bwMode="auto">
          <a:xfrm>
            <a:off x="0" y="76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t>ROUSTABOUT OJT HANDBOOK</a:t>
            </a:r>
          </a:p>
        </p:txBody>
      </p:sp>
      <p:sp>
        <p:nvSpPr>
          <p:cNvPr id="249859" name="Rectangle 3">
            <a:extLst>
              <a:ext uri="{FF2B5EF4-FFF2-40B4-BE49-F238E27FC236}">
                <a16:creationId xmlns:a16="http://schemas.microsoft.com/office/drawing/2014/main" id="{A004687C-083A-2B72-5AE7-0602355AE125}"/>
              </a:ext>
            </a:extLst>
          </p:cNvPr>
          <p:cNvSpPr>
            <a:spLocks noChangeArrowheads="1"/>
          </p:cNvSpPr>
          <p:nvPr/>
        </p:nvSpPr>
        <p:spPr bwMode="auto">
          <a:xfrm>
            <a:off x="2586038" y="847725"/>
            <a:ext cx="3886200" cy="1066800"/>
          </a:xfrm>
          <a:prstGeom prst="rect">
            <a:avLst/>
          </a:prstGeom>
          <a:noFill/>
          <a:ln w="38100">
            <a:solidFill>
              <a:srgbClr val="333399"/>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333399"/>
                </a:solidFill>
              </a:rPr>
              <a:t>MODULE 13</a:t>
            </a:r>
            <a:r>
              <a:rPr lang="en-US" altLang="en-US" sz="3200" b="1">
                <a:solidFill>
                  <a:srgbClr val="FF0000"/>
                </a:solidFill>
              </a:rPr>
              <a:t> </a:t>
            </a:r>
            <a:br>
              <a:rPr lang="en-US" altLang="en-US" sz="3200">
                <a:solidFill>
                  <a:srgbClr val="FF0000"/>
                </a:solidFill>
              </a:rPr>
            </a:br>
            <a:r>
              <a:rPr lang="en-US" altLang="en-US" sz="3200" b="1"/>
              <a:t>CATWALKS</a:t>
            </a:r>
            <a:endParaRPr lang="en-US" altLang="en-US" sz="3200" b="1" i="1"/>
          </a:p>
        </p:txBody>
      </p:sp>
      <p:pic>
        <p:nvPicPr>
          <p:cNvPr id="249860" name="Picture 4">
            <a:extLst>
              <a:ext uri="{FF2B5EF4-FFF2-40B4-BE49-F238E27FC236}">
                <a16:creationId xmlns:a16="http://schemas.microsoft.com/office/drawing/2014/main" id="{699A487D-6217-1ABD-988A-62BA1F5DD52D}"/>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6200" y="2133600"/>
            <a:ext cx="4495800" cy="3765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9861" name="Text Box 5">
            <a:extLst>
              <a:ext uri="{FF2B5EF4-FFF2-40B4-BE49-F238E27FC236}">
                <a16:creationId xmlns:a16="http://schemas.microsoft.com/office/drawing/2014/main" id="{E139BC4B-245F-9D54-8D1C-AD3A809FE414}"/>
              </a:ext>
            </a:extLst>
          </p:cNvPr>
          <p:cNvSpPr txBox="1">
            <a:spLocks noChangeArrowheads="1"/>
          </p:cNvSpPr>
          <p:nvPr/>
        </p:nvSpPr>
        <p:spPr bwMode="auto">
          <a:xfrm>
            <a:off x="304800" y="5943600"/>
            <a:ext cx="83058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CATWALKS ARE VITAL TO THE DRILL CREW FOR BRINGING TOOLS AND EQUIPMENT TO THE DRILL FLOOR VIA THE V-DOOR TO CARRY OUT DRILLING OPERATIONS.  ROUSTABOUTS WORK ON THE CATWALK A LOT.</a:t>
            </a:r>
          </a:p>
        </p:txBody>
      </p:sp>
      <p:pic>
        <p:nvPicPr>
          <p:cNvPr id="249862" name="Picture 6">
            <a:extLst>
              <a:ext uri="{FF2B5EF4-FFF2-40B4-BE49-F238E27FC236}">
                <a16:creationId xmlns:a16="http://schemas.microsoft.com/office/drawing/2014/main" id="{C2CAB94E-135A-45E0-BF54-9D9BF6CC9C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21" r="12245"/>
          <a:stretch>
            <a:fillRect/>
          </a:stretch>
        </p:blipFill>
        <p:spPr bwMode="auto">
          <a:xfrm>
            <a:off x="4648200" y="2133600"/>
            <a:ext cx="44196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advClick="0"/>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35B705-F653-2C1C-9D9E-35A6EBC52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250882" name="Picture 2">
            <a:extLst>
              <a:ext uri="{FF2B5EF4-FFF2-40B4-BE49-F238E27FC236}">
                <a16:creationId xmlns:a16="http://schemas.microsoft.com/office/drawing/2014/main" id="{E1E621A3-0093-23D7-678C-EE0D0CE33838}"/>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7015163" y="838200"/>
            <a:ext cx="1838325"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0883" name="Picture 3">
            <a:extLst>
              <a:ext uri="{FF2B5EF4-FFF2-40B4-BE49-F238E27FC236}">
                <a16:creationId xmlns:a16="http://schemas.microsoft.com/office/drawing/2014/main" id="{8DD3CD72-E5F1-2940-45B1-884D274CD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63" y="3108325"/>
            <a:ext cx="337343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4" name="Text Box 4">
            <a:extLst>
              <a:ext uri="{FF2B5EF4-FFF2-40B4-BE49-F238E27FC236}">
                <a16:creationId xmlns:a16="http://schemas.microsoft.com/office/drawing/2014/main" id="{BB6CAD62-8D7F-ACF8-5E4D-C4506BE5FA58}"/>
              </a:ext>
            </a:extLst>
          </p:cNvPr>
          <p:cNvSpPr txBox="1">
            <a:spLocks noChangeArrowheads="1"/>
          </p:cNvSpPr>
          <p:nvPr/>
        </p:nvSpPr>
        <p:spPr bwMode="auto">
          <a:xfrm>
            <a:off x="5351463" y="2976563"/>
            <a:ext cx="11303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CENTRALIZERS</a:t>
            </a:r>
          </a:p>
        </p:txBody>
      </p:sp>
      <p:sp>
        <p:nvSpPr>
          <p:cNvPr id="250885" name="Line 5">
            <a:extLst>
              <a:ext uri="{FF2B5EF4-FFF2-40B4-BE49-F238E27FC236}">
                <a16:creationId xmlns:a16="http://schemas.microsoft.com/office/drawing/2014/main" id="{44035C62-D6C6-3D2B-DC20-B2700D068786}"/>
              </a:ext>
            </a:extLst>
          </p:cNvPr>
          <p:cNvSpPr>
            <a:spLocks noChangeShapeType="1"/>
          </p:cNvSpPr>
          <p:nvPr/>
        </p:nvSpPr>
        <p:spPr bwMode="auto">
          <a:xfrm flipV="1">
            <a:off x="6405563" y="3048000"/>
            <a:ext cx="762000"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50886" name="Text Box 6">
            <a:extLst>
              <a:ext uri="{FF2B5EF4-FFF2-40B4-BE49-F238E27FC236}">
                <a16:creationId xmlns:a16="http://schemas.microsoft.com/office/drawing/2014/main" id="{CAB8529D-DB51-45F5-5BA2-4B80EA242E08}"/>
              </a:ext>
            </a:extLst>
          </p:cNvPr>
          <p:cNvSpPr txBox="1">
            <a:spLocks noChangeArrowheads="1"/>
          </p:cNvSpPr>
          <p:nvPr/>
        </p:nvSpPr>
        <p:spPr bwMode="auto">
          <a:xfrm>
            <a:off x="381000" y="5699125"/>
            <a:ext cx="8458200" cy="711200"/>
          </a:xfrm>
          <a:prstGeom prst="rect">
            <a:avLst/>
          </a:prstGeom>
          <a:solidFill>
            <a:srgbClr val="FFCC00">
              <a:alpha val="47842"/>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Running casing takes coordination, teamwork, and planning.  Here we see the casing being brought up from the catwalk to the floor through the V-door by the Driller with the other end supported by the crane.  Notice the casing stop is secured on the catwalk that is used to keep the casing from sliding back down the catwalk.  Some rigs have an air hoist/tugger on the catwalk to help hold back, assist and bring the casing up to the rig floor.  Running casing involves the drill crew, and Roustabout crew.</a:t>
            </a:r>
          </a:p>
        </p:txBody>
      </p:sp>
      <p:sp>
        <p:nvSpPr>
          <p:cNvPr id="250887" name="Text Box 7">
            <a:extLst>
              <a:ext uri="{FF2B5EF4-FFF2-40B4-BE49-F238E27FC236}">
                <a16:creationId xmlns:a16="http://schemas.microsoft.com/office/drawing/2014/main" id="{C48D6959-C867-A334-5A6B-1072C45E8FBF}"/>
              </a:ext>
            </a:extLst>
          </p:cNvPr>
          <p:cNvSpPr txBox="1">
            <a:spLocks noChangeArrowheads="1"/>
          </p:cNvSpPr>
          <p:nvPr/>
        </p:nvSpPr>
        <p:spPr bwMode="auto">
          <a:xfrm>
            <a:off x="4119563" y="4551363"/>
            <a:ext cx="141605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ROUSTABOUTS</a:t>
            </a:r>
          </a:p>
        </p:txBody>
      </p:sp>
      <p:sp>
        <p:nvSpPr>
          <p:cNvPr id="250888" name="Line 8">
            <a:extLst>
              <a:ext uri="{FF2B5EF4-FFF2-40B4-BE49-F238E27FC236}">
                <a16:creationId xmlns:a16="http://schemas.microsoft.com/office/drawing/2014/main" id="{752C16A7-5A9F-4C76-1713-3EBA90CEB8A5}"/>
              </a:ext>
            </a:extLst>
          </p:cNvPr>
          <p:cNvSpPr>
            <a:spLocks noChangeShapeType="1"/>
          </p:cNvSpPr>
          <p:nvPr/>
        </p:nvSpPr>
        <p:spPr bwMode="auto">
          <a:xfrm flipH="1">
            <a:off x="2138363" y="4648200"/>
            <a:ext cx="1981200" cy="1397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50889" name="Line 9">
            <a:extLst>
              <a:ext uri="{FF2B5EF4-FFF2-40B4-BE49-F238E27FC236}">
                <a16:creationId xmlns:a16="http://schemas.microsoft.com/office/drawing/2014/main" id="{F2F14012-D3AC-962E-1084-A87CC82A35FC}"/>
              </a:ext>
            </a:extLst>
          </p:cNvPr>
          <p:cNvSpPr>
            <a:spLocks noChangeShapeType="1"/>
          </p:cNvSpPr>
          <p:nvPr/>
        </p:nvSpPr>
        <p:spPr bwMode="auto">
          <a:xfrm flipV="1">
            <a:off x="7700963" y="2590800"/>
            <a:ext cx="381000" cy="457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50890" name="Rectangle 10">
            <a:extLst>
              <a:ext uri="{FF2B5EF4-FFF2-40B4-BE49-F238E27FC236}">
                <a16:creationId xmlns:a16="http://schemas.microsoft.com/office/drawing/2014/main" id="{58664895-669A-8F07-E041-74ABDA2CC1C6}"/>
              </a:ext>
            </a:extLst>
          </p:cNvPr>
          <p:cNvSpPr>
            <a:spLocks noChangeArrowheads="1"/>
          </p:cNvSpPr>
          <p:nvPr/>
        </p:nvSpPr>
        <p:spPr bwMode="auto">
          <a:xfrm>
            <a:off x="233363" y="736600"/>
            <a:ext cx="5105400" cy="22352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CC00">
                    <a:alpha val="78822"/>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Along with preparing the casing for running into the well, the Roustabouts will help with placing the centralizers (red) on the casing while it is on the catwalk. </a:t>
            </a:r>
          </a:p>
          <a:p>
            <a:pPr eaLnBrk="1" hangingPunct="1">
              <a:spcBef>
                <a:spcPct val="50000"/>
              </a:spcBef>
            </a:pPr>
            <a:r>
              <a:rPr lang="en-US" altLang="en-US" sz="1000" b="1"/>
              <a:t>As the casing is being run, the centralizers are placed on different joints to help stabilize the casing in the center of the hole.  After the casing is run into the well, the casing is cemented into place.  </a:t>
            </a:r>
          </a:p>
          <a:p>
            <a:pPr eaLnBrk="1" hangingPunct="1">
              <a:spcBef>
                <a:spcPct val="50000"/>
              </a:spcBef>
            </a:pPr>
            <a:r>
              <a:rPr lang="en-US" altLang="en-US" sz="1000" b="1"/>
              <a:t>The catwalk is a vital part of the rig and the rig team has to make sure there are good safety practices being used when working around it, such as:  1) Do not overload it, 2) Keep it free from oil and grease, 3) Personnel have to remember to not stand on the catwalk with loads being lifted up to the floor and to make sure they have an escape route if anything falls , 4) Make sure the catwalk stop is properly secured, 5) Enough slings, protectors, etc., are available for the job, 6) Make sure the catwalk hoist/tugger or crane are all in good condition and working properly, and 7) Proper PPE is used.</a:t>
            </a:r>
          </a:p>
        </p:txBody>
      </p:sp>
      <p:pic>
        <p:nvPicPr>
          <p:cNvPr id="250891" name="Picture 11">
            <a:extLst>
              <a:ext uri="{FF2B5EF4-FFF2-40B4-BE49-F238E27FC236}">
                <a16:creationId xmlns:a16="http://schemas.microsoft.com/office/drawing/2014/main" id="{5F6F7FCC-3B36-8BA3-EE8B-2E6F32DBD7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285" t="17143" r="22858"/>
          <a:stretch>
            <a:fillRect/>
          </a:stretch>
        </p:blipFill>
        <p:spPr bwMode="auto">
          <a:xfrm>
            <a:off x="5457825" y="914400"/>
            <a:ext cx="1023938" cy="1979613"/>
          </a:xfrm>
          <a:prstGeom prst="rect">
            <a:avLst/>
          </a:prstGeom>
          <a:solidFill>
            <a:srgbClr val="FFCC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0892" name="Line 12">
            <a:extLst>
              <a:ext uri="{FF2B5EF4-FFF2-40B4-BE49-F238E27FC236}">
                <a16:creationId xmlns:a16="http://schemas.microsoft.com/office/drawing/2014/main" id="{E8EE4722-843C-287F-3150-5A8B8F371F47}"/>
              </a:ext>
            </a:extLst>
          </p:cNvPr>
          <p:cNvSpPr>
            <a:spLocks noChangeShapeType="1"/>
          </p:cNvSpPr>
          <p:nvPr/>
        </p:nvSpPr>
        <p:spPr bwMode="auto">
          <a:xfrm flipH="1" flipV="1">
            <a:off x="5567363" y="2590800"/>
            <a:ext cx="76200" cy="3810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50893" name="Rectangle 13">
            <a:extLst>
              <a:ext uri="{FF2B5EF4-FFF2-40B4-BE49-F238E27FC236}">
                <a16:creationId xmlns:a16="http://schemas.microsoft.com/office/drawing/2014/main" id="{79C44764-9A2A-C7F6-D983-1EE0306FDED3}"/>
              </a:ext>
            </a:extLst>
          </p:cNvPr>
          <p:cNvSpPr>
            <a:spLocks noGrp="1" noChangeArrowheads="1"/>
          </p:cNvSpPr>
          <p:nvPr>
            <p:ph type="title"/>
          </p:nvPr>
        </p:nvSpPr>
        <p:spPr bwMode="auto">
          <a:xfrm>
            <a:off x="-114300" y="109538"/>
            <a:ext cx="93726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CATWALKS</a:t>
            </a:r>
          </a:p>
        </p:txBody>
      </p:sp>
      <p:pic>
        <p:nvPicPr>
          <p:cNvPr id="250894" name="Picture 14">
            <a:extLst>
              <a:ext uri="{FF2B5EF4-FFF2-40B4-BE49-F238E27FC236}">
                <a16:creationId xmlns:a16="http://schemas.microsoft.com/office/drawing/2014/main" id="{AACAE191-CF56-4A68-5D5A-A1B7A610ED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5963" y="3352800"/>
            <a:ext cx="2992437"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95" name="Line 15">
            <a:extLst>
              <a:ext uri="{FF2B5EF4-FFF2-40B4-BE49-F238E27FC236}">
                <a16:creationId xmlns:a16="http://schemas.microsoft.com/office/drawing/2014/main" id="{977965CE-3976-C091-6166-1A65DB91B2E7}"/>
              </a:ext>
            </a:extLst>
          </p:cNvPr>
          <p:cNvSpPr>
            <a:spLocks noChangeShapeType="1"/>
          </p:cNvSpPr>
          <p:nvPr/>
        </p:nvSpPr>
        <p:spPr bwMode="auto">
          <a:xfrm>
            <a:off x="5491163" y="4648200"/>
            <a:ext cx="15240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a:extLst>
              <a:ext uri="{FF2B5EF4-FFF2-40B4-BE49-F238E27FC236}">
                <a16:creationId xmlns:a16="http://schemas.microsoft.com/office/drawing/2014/main" id="{2DD5EAFD-A929-902E-0AAD-4653ED453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19400"/>
            <a:ext cx="2667000" cy="253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2931" name="Rectangle 3">
            <a:extLst>
              <a:ext uri="{FF2B5EF4-FFF2-40B4-BE49-F238E27FC236}">
                <a16:creationId xmlns:a16="http://schemas.microsoft.com/office/drawing/2014/main" id="{F6086A6F-9C73-DB53-40BA-417DE6A90814}"/>
              </a:ext>
            </a:extLst>
          </p:cNvPr>
          <p:cNvSpPr>
            <a:spLocks noGrp="1" noChangeArrowheads="1"/>
          </p:cNvSpPr>
          <p:nvPr>
            <p:ph type="body" sz="half" idx="1"/>
          </p:nvPr>
        </p:nvSpPr>
        <p:spPr bwMode="auto">
          <a:xfrm>
            <a:off x="152400" y="723900"/>
            <a:ext cx="4191000" cy="2019300"/>
          </a:xfrm>
          <a:noFill/>
          <a:ln algn="ctr">
            <a:solidFill>
              <a:schemeClr val="tx1"/>
            </a:solidFill>
            <a:miter lim="800000"/>
            <a:headEnd/>
            <a:tailEnd/>
          </a:ln>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200" b="1"/>
              <a:t>The Roustabout works on the pipe deck as shown in the photos.  This is where the drillstring, casing, drilling equipment, and specialty equipment is handled on the pipe deck and is moved to the rig floor via the V-door.</a:t>
            </a:r>
          </a:p>
          <a:p>
            <a:pPr marL="0" indent="0" eaLnBrk="1" hangingPunct="1">
              <a:spcBef>
                <a:spcPct val="50000"/>
              </a:spcBef>
              <a:buFontTx/>
              <a:buNone/>
            </a:pPr>
            <a:r>
              <a:rPr lang="en-US" altLang="en-US" sz="1200" b="1"/>
              <a:t>The Deck Foreman will direct the Roustabouts in moving equipment from a boat to the deck or from the deck to a boat.  The Crane Operator will lift the equipment after the Roustabout has attached the lifting slings.</a:t>
            </a:r>
          </a:p>
        </p:txBody>
      </p:sp>
      <p:sp>
        <p:nvSpPr>
          <p:cNvPr id="252932" name="Rectangle 4">
            <a:extLst>
              <a:ext uri="{FF2B5EF4-FFF2-40B4-BE49-F238E27FC236}">
                <a16:creationId xmlns:a16="http://schemas.microsoft.com/office/drawing/2014/main" id="{0B34DACC-6360-6825-CCF5-D9E3819D66E5}"/>
              </a:ext>
            </a:extLst>
          </p:cNvPr>
          <p:cNvSpPr>
            <a:spLocks noChangeArrowheads="1"/>
          </p:cNvSpPr>
          <p:nvPr/>
        </p:nvSpPr>
        <p:spPr bwMode="auto">
          <a:xfrm>
            <a:off x="6172200" y="4419600"/>
            <a:ext cx="2743200" cy="1744663"/>
          </a:xfrm>
          <a:prstGeom prst="rect">
            <a:avLst/>
          </a:prstGeom>
          <a:solidFill>
            <a:srgbClr val="FFCC00">
              <a:alpha val="49019"/>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When not in use, the V-door must have a chain or other suitable device in place to prevent personnel from falling through.  Always be careful around the V-door and keep good communication between personnel on the deck and personnel working on the floor.</a:t>
            </a:r>
          </a:p>
        </p:txBody>
      </p:sp>
      <p:sp>
        <p:nvSpPr>
          <p:cNvPr id="252933" name="Text Box 5">
            <a:extLst>
              <a:ext uri="{FF2B5EF4-FFF2-40B4-BE49-F238E27FC236}">
                <a16:creationId xmlns:a16="http://schemas.microsoft.com/office/drawing/2014/main" id="{FDA36C30-63C9-F114-4B44-AAAB297144A5}"/>
              </a:ext>
            </a:extLst>
          </p:cNvPr>
          <p:cNvSpPr txBox="1">
            <a:spLocks noChangeArrowheads="1"/>
          </p:cNvSpPr>
          <p:nvPr/>
        </p:nvSpPr>
        <p:spPr bwMode="auto">
          <a:xfrm>
            <a:off x="2971800" y="2895600"/>
            <a:ext cx="1600200" cy="1014413"/>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STAY OFF CATWALK WHILE EQUIPMENT IS BEING MOVED OUT THE V-DOOR</a:t>
            </a:r>
          </a:p>
        </p:txBody>
      </p:sp>
      <p:sp>
        <p:nvSpPr>
          <p:cNvPr id="252934" name="Text Box 6">
            <a:extLst>
              <a:ext uri="{FF2B5EF4-FFF2-40B4-BE49-F238E27FC236}">
                <a16:creationId xmlns:a16="http://schemas.microsoft.com/office/drawing/2014/main" id="{BE0360E4-0C0E-C204-7198-8345E150B2F8}"/>
              </a:ext>
            </a:extLst>
          </p:cNvPr>
          <p:cNvSpPr txBox="1">
            <a:spLocks noChangeArrowheads="1"/>
          </p:cNvSpPr>
          <p:nvPr/>
        </p:nvSpPr>
        <p:spPr bwMode="auto">
          <a:xfrm>
            <a:off x="1828800" y="4800600"/>
            <a:ext cx="990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CATWALK</a:t>
            </a:r>
          </a:p>
        </p:txBody>
      </p:sp>
      <p:sp>
        <p:nvSpPr>
          <p:cNvPr id="252935" name="Text Box 7">
            <a:extLst>
              <a:ext uri="{FF2B5EF4-FFF2-40B4-BE49-F238E27FC236}">
                <a16:creationId xmlns:a16="http://schemas.microsoft.com/office/drawing/2014/main" id="{66963BCD-E6CD-0574-5B08-881B80F4B000}"/>
              </a:ext>
            </a:extLst>
          </p:cNvPr>
          <p:cNvSpPr txBox="1">
            <a:spLocks noChangeArrowheads="1"/>
          </p:cNvSpPr>
          <p:nvPr/>
        </p:nvSpPr>
        <p:spPr bwMode="auto">
          <a:xfrm>
            <a:off x="223838" y="5410200"/>
            <a:ext cx="2667000" cy="8540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The drilling tools are placed on the catwalk by the Crane Operator and then hoisted through the V-door up to the rig floor, usually by a crane, air hoist/tugger or the draw works.</a:t>
            </a:r>
          </a:p>
        </p:txBody>
      </p:sp>
      <p:sp>
        <p:nvSpPr>
          <p:cNvPr id="252936" name="Line 8">
            <a:extLst>
              <a:ext uri="{FF2B5EF4-FFF2-40B4-BE49-F238E27FC236}">
                <a16:creationId xmlns:a16="http://schemas.microsoft.com/office/drawing/2014/main" id="{62449619-A9D9-4EAB-9DC8-CD8FB091E3B0}"/>
              </a:ext>
            </a:extLst>
          </p:cNvPr>
          <p:cNvSpPr>
            <a:spLocks noChangeShapeType="1"/>
          </p:cNvSpPr>
          <p:nvPr/>
        </p:nvSpPr>
        <p:spPr bwMode="auto">
          <a:xfrm flipH="1">
            <a:off x="5029200" y="4953000"/>
            <a:ext cx="596900" cy="4572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52937" name="Rectangle 9">
            <a:extLst>
              <a:ext uri="{FF2B5EF4-FFF2-40B4-BE49-F238E27FC236}">
                <a16:creationId xmlns:a16="http://schemas.microsoft.com/office/drawing/2014/main" id="{ED2C037C-9A45-5A27-DCC2-386499CFC6E2}"/>
              </a:ext>
            </a:extLst>
          </p:cNvPr>
          <p:cNvSpPr>
            <a:spLocks noGrp="1" noChangeArrowheads="1"/>
          </p:cNvSpPr>
          <p:nvPr>
            <p:ph type="title"/>
          </p:nvPr>
        </p:nvSpPr>
        <p:spPr bwMode="auto">
          <a:xfrm>
            <a:off x="-114300" y="109538"/>
            <a:ext cx="93726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CATWALKS</a:t>
            </a:r>
          </a:p>
        </p:txBody>
      </p:sp>
      <p:sp>
        <p:nvSpPr>
          <p:cNvPr id="252938" name="Line 10">
            <a:extLst>
              <a:ext uri="{FF2B5EF4-FFF2-40B4-BE49-F238E27FC236}">
                <a16:creationId xmlns:a16="http://schemas.microsoft.com/office/drawing/2014/main" id="{F01A3D46-ED0B-51F4-7142-85F537B4366E}"/>
              </a:ext>
            </a:extLst>
          </p:cNvPr>
          <p:cNvSpPr>
            <a:spLocks noChangeShapeType="1"/>
          </p:cNvSpPr>
          <p:nvPr/>
        </p:nvSpPr>
        <p:spPr bwMode="auto">
          <a:xfrm flipH="1" flipV="1">
            <a:off x="2209800" y="4191000"/>
            <a:ext cx="2286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52939" name="Picture 11">
            <a:extLst>
              <a:ext uri="{FF2B5EF4-FFF2-40B4-BE49-F238E27FC236}">
                <a16:creationId xmlns:a16="http://schemas.microsoft.com/office/drawing/2014/main" id="{B3D9995A-28E2-04CA-0147-B37C0F40E7C8}"/>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2971800" y="4114800"/>
            <a:ext cx="3048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2940" name="Text Box 12">
            <a:extLst>
              <a:ext uri="{FF2B5EF4-FFF2-40B4-BE49-F238E27FC236}">
                <a16:creationId xmlns:a16="http://schemas.microsoft.com/office/drawing/2014/main" id="{3483CBF5-6B71-BE87-C617-F36EFD6070E5}"/>
              </a:ext>
            </a:extLst>
          </p:cNvPr>
          <p:cNvSpPr txBox="1">
            <a:spLocks noChangeArrowheads="1"/>
          </p:cNvSpPr>
          <p:nvPr/>
        </p:nvSpPr>
        <p:spPr bwMode="auto">
          <a:xfrm>
            <a:off x="3886200" y="6096000"/>
            <a:ext cx="19050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b="1"/>
              <a:t>REMOVING V-DOOR DEVICE</a:t>
            </a:r>
          </a:p>
        </p:txBody>
      </p:sp>
      <p:pic>
        <p:nvPicPr>
          <p:cNvPr id="252941" name="Picture 13">
            <a:extLst>
              <a:ext uri="{FF2B5EF4-FFF2-40B4-BE49-F238E27FC236}">
                <a16:creationId xmlns:a16="http://schemas.microsoft.com/office/drawing/2014/main" id="{26B38606-7B02-E697-4BF7-488FCF761CC9}"/>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4648200" y="762000"/>
            <a:ext cx="4419600" cy="3314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2942" name="Line 14">
            <a:extLst>
              <a:ext uri="{FF2B5EF4-FFF2-40B4-BE49-F238E27FC236}">
                <a16:creationId xmlns:a16="http://schemas.microsoft.com/office/drawing/2014/main" id="{15D91C27-B9A4-7F07-D5B7-924D2FB9674D}"/>
              </a:ext>
            </a:extLst>
          </p:cNvPr>
          <p:cNvSpPr>
            <a:spLocks noChangeShapeType="1"/>
          </p:cNvSpPr>
          <p:nvPr/>
        </p:nvSpPr>
        <p:spPr bwMode="auto">
          <a:xfrm flipV="1">
            <a:off x="4419600" y="2971800"/>
            <a:ext cx="10668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 name="Picture 1">
            <a:extLst>
              <a:ext uri="{FF2B5EF4-FFF2-40B4-BE49-F238E27FC236}">
                <a16:creationId xmlns:a16="http://schemas.microsoft.com/office/drawing/2014/main" id="{3ED283C1-3146-938B-AB0B-7C6729A3E2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C28B00-4A1E-8C63-C127-B10F370E0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254978" name="Picture 2">
            <a:extLst>
              <a:ext uri="{FF2B5EF4-FFF2-40B4-BE49-F238E27FC236}">
                <a16:creationId xmlns:a16="http://schemas.microsoft.com/office/drawing/2014/main" id="{8DA6041B-3413-E084-532F-607DB820CC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228975"/>
            <a:ext cx="3602038" cy="2003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4979" name="Rectangle 3">
            <a:extLst>
              <a:ext uri="{FF2B5EF4-FFF2-40B4-BE49-F238E27FC236}">
                <a16:creationId xmlns:a16="http://schemas.microsoft.com/office/drawing/2014/main" id="{CD172B40-38FD-659E-8489-940D5BB65B13}"/>
              </a:ext>
            </a:extLst>
          </p:cNvPr>
          <p:cNvSpPr>
            <a:spLocks noGrp="1" noChangeArrowheads="1"/>
          </p:cNvSpPr>
          <p:nvPr>
            <p:ph type="body" sz="half" idx="1"/>
          </p:nvPr>
        </p:nvSpPr>
        <p:spPr bwMode="auto">
          <a:xfrm>
            <a:off x="76200" y="762000"/>
            <a:ext cx="5486400" cy="1690688"/>
          </a:xfrm>
          <a:solidFill>
            <a:srgbClr val="FFCC00">
              <a:alpha val="49019"/>
            </a:srgbClr>
          </a:solidFill>
          <a:ln algn="ctr">
            <a:solidFill>
              <a:schemeClr val="tx1"/>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600" b="1"/>
              <a:t>During lay-down operations, drillpipe is pushed out to through the V-door.  The photo shows the Floorhands putting a joint in the V-door for the Roustabout crew to handle on the catwalk. </a:t>
            </a:r>
          </a:p>
          <a:p>
            <a:pPr marL="0" indent="0" eaLnBrk="1" hangingPunct="1">
              <a:spcBef>
                <a:spcPct val="50000"/>
              </a:spcBef>
              <a:buFontTx/>
              <a:buNone/>
            </a:pPr>
            <a:r>
              <a:rPr lang="en-US" altLang="en-US" sz="1600" b="1"/>
              <a:t>Remember to always stand clear of the V-door while pipe is coming down the catwalk to avoid injuries.</a:t>
            </a:r>
          </a:p>
        </p:txBody>
      </p:sp>
      <p:sp>
        <p:nvSpPr>
          <p:cNvPr id="254980" name="Rectangle 4">
            <a:extLst>
              <a:ext uri="{FF2B5EF4-FFF2-40B4-BE49-F238E27FC236}">
                <a16:creationId xmlns:a16="http://schemas.microsoft.com/office/drawing/2014/main" id="{74499D1A-5658-9050-F918-53E01A8A60D8}"/>
              </a:ext>
            </a:extLst>
          </p:cNvPr>
          <p:cNvSpPr>
            <a:spLocks noChangeArrowheads="1"/>
          </p:cNvSpPr>
          <p:nvPr/>
        </p:nvSpPr>
        <p:spPr bwMode="auto">
          <a:xfrm>
            <a:off x="2614613" y="5478463"/>
            <a:ext cx="6248400" cy="8318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THE DRILL CREW LOWERS THE PIPE DOWN TO THE CATWALK WITH AN AIR TUGGER.  THE TUGGER OPERATOR KEEPS AN EYE ON THE LOAD AND THE ROUSTABOUT CREW AT ALL TIMES.  ALWAYS WATCH OUT FOR OTHER PEOPLE WORKING AROUND YOU.</a:t>
            </a:r>
          </a:p>
        </p:txBody>
      </p:sp>
      <p:sp>
        <p:nvSpPr>
          <p:cNvPr id="254981" name="Rectangle 5">
            <a:extLst>
              <a:ext uri="{FF2B5EF4-FFF2-40B4-BE49-F238E27FC236}">
                <a16:creationId xmlns:a16="http://schemas.microsoft.com/office/drawing/2014/main" id="{79A55EEF-E4DF-2CB8-74C9-808F5D3303BE}"/>
              </a:ext>
            </a:extLst>
          </p:cNvPr>
          <p:cNvSpPr>
            <a:spLocks noGrp="1" noChangeArrowheads="1"/>
          </p:cNvSpPr>
          <p:nvPr>
            <p:ph type="title"/>
          </p:nvPr>
        </p:nvSpPr>
        <p:spPr bwMode="auto">
          <a:xfrm>
            <a:off x="-114300" y="109538"/>
            <a:ext cx="93726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CATWALKS</a:t>
            </a:r>
          </a:p>
        </p:txBody>
      </p:sp>
      <p:pic>
        <p:nvPicPr>
          <p:cNvPr id="254982" name="Picture 6">
            <a:extLst>
              <a:ext uri="{FF2B5EF4-FFF2-40B4-BE49-F238E27FC236}">
                <a16:creationId xmlns:a16="http://schemas.microsoft.com/office/drawing/2014/main" id="{2ED6C5D7-757D-0DF5-38F2-990A3DDCB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2938" y="762000"/>
            <a:ext cx="3221037" cy="2416175"/>
          </a:xfrm>
          <a:prstGeom prst="rect">
            <a:avLst/>
          </a:prstGeom>
          <a:solidFill>
            <a:srgbClr val="FFFFFF">
              <a:alpha val="50195"/>
            </a:srgbClr>
          </a:solidFill>
          <a:ln w="9525">
            <a:solidFill>
              <a:schemeClr val="tx1"/>
            </a:solidFill>
            <a:miter lim="800000"/>
            <a:headEnd/>
            <a:tailEnd/>
          </a:ln>
        </p:spPr>
      </p:pic>
      <p:pic>
        <p:nvPicPr>
          <p:cNvPr id="254983" name="Picture 7">
            <a:extLst>
              <a:ext uri="{FF2B5EF4-FFF2-40B4-BE49-F238E27FC236}">
                <a16:creationId xmlns:a16="http://schemas.microsoft.com/office/drawing/2014/main" id="{C07FAA8A-F2A6-D111-92FB-1712ABB0B9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070225"/>
            <a:ext cx="2916238" cy="2187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4984" name="Picture 8">
            <a:extLst>
              <a:ext uri="{FF2B5EF4-FFF2-40B4-BE49-F238E27FC236}">
                <a16:creationId xmlns:a16="http://schemas.microsoft.com/office/drawing/2014/main" id="{C1A1E5D2-5A5C-0D5A-323C-254D5D41A7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2590800"/>
            <a:ext cx="2295525"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4985" name="Text Box 9">
            <a:extLst>
              <a:ext uri="{FF2B5EF4-FFF2-40B4-BE49-F238E27FC236}">
                <a16:creationId xmlns:a16="http://schemas.microsoft.com/office/drawing/2014/main" id="{25C06D8E-4954-2FFD-C338-72128C028114}"/>
              </a:ext>
            </a:extLst>
          </p:cNvPr>
          <p:cNvSpPr txBox="1">
            <a:spLocks noChangeArrowheads="1"/>
          </p:cNvSpPr>
          <p:nvPr/>
        </p:nvSpPr>
        <p:spPr bwMode="auto">
          <a:xfrm>
            <a:off x="457200" y="5867400"/>
            <a:ext cx="16002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RUNNING CASING</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244001-BD8D-5EB0-DF8C-D925630858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5602" name="Rectangle 2">
            <a:extLst>
              <a:ext uri="{FF2B5EF4-FFF2-40B4-BE49-F238E27FC236}">
                <a16:creationId xmlns:a16="http://schemas.microsoft.com/office/drawing/2014/main" id="{F49C56A8-7906-C48A-5DF8-7931A491E105}"/>
              </a:ext>
            </a:extLst>
          </p:cNvPr>
          <p:cNvSpPr>
            <a:spLocks noChangeArrowheads="1"/>
          </p:cNvSpPr>
          <p:nvPr/>
        </p:nvSpPr>
        <p:spPr bwMode="auto">
          <a:xfrm>
            <a:off x="0" y="109538"/>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BASIC DRILLING</a:t>
            </a:r>
            <a:br>
              <a:rPr lang="en-US" altLang="en-US" sz="2400" b="1"/>
            </a:br>
            <a:endParaRPr lang="en-US" altLang="en-US" sz="2400" b="1"/>
          </a:p>
        </p:txBody>
      </p:sp>
      <p:sp>
        <p:nvSpPr>
          <p:cNvPr id="25603" name="Rectangle 3">
            <a:extLst>
              <a:ext uri="{FF2B5EF4-FFF2-40B4-BE49-F238E27FC236}">
                <a16:creationId xmlns:a16="http://schemas.microsoft.com/office/drawing/2014/main" id="{40E423A1-390F-168A-62DF-F1C3982E92B2}"/>
              </a:ext>
            </a:extLst>
          </p:cNvPr>
          <p:cNvSpPr>
            <a:spLocks noChangeArrowheads="1"/>
          </p:cNvSpPr>
          <p:nvPr/>
        </p:nvSpPr>
        <p:spPr bwMode="auto">
          <a:xfrm>
            <a:off x="109538" y="887413"/>
            <a:ext cx="2819400" cy="5334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292100" indent="-1778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100000"/>
              </a:spcBef>
            </a:pPr>
            <a:r>
              <a:rPr lang="en-US" altLang="en-US" sz="1000" b="1"/>
              <a:t>When a new Roustabout gets on the rig they need to meet the people in key leadership roles and learn the different positions.</a:t>
            </a:r>
          </a:p>
          <a:p>
            <a:pPr lvl="1" eaLnBrk="1" hangingPunct="1">
              <a:lnSpc>
                <a:spcPct val="90000"/>
              </a:lnSpc>
              <a:spcBef>
                <a:spcPct val="100000"/>
              </a:spcBef>
              <a:buFont typeface="Wingdings" panose="05000000000000000000" pitchFamily="2" charset="2"/>
              <a:buChar char="§"/>
            </a:pPr>
            <a:r>
              <a:rPr lang="en-US" altLang="en-US" sz="1000" b="1"/>
              <a:t>The Company Man works for the oil company that hires the rig to drill the well.</a:t>
            </a:r>
          </a:p>
          <a:p>
            <a:pPr lvl="1" eaLnBrk="1" hangingPunct="1">
              <a:lnSpc>
                <a:spcPct val="90000"/>
              </a:lnSpc>
              <a:spcBef>
                <a:spcPct val="100000"/>
              </a:spcBef>
              <a:buFont typeface="Wingdings" panose="05000000000000000000" pitchFamily="2" charset="2"/>
              <a:buChar char="§"/>
            </a:pPr>
            <a:r>
              <a:rPr lang="en-US" altLang="en-US" sz="1000" b="1"/>
              <a:t>The Rig Manager is the leader for the rig crews on the rig and coordinates the work requested by the Company Man.  He supervises the Toolpusher.</a:t>
            </a:r>
          </a:p>
          <a:p>
            <a:pPr lvl="1" eaLnBrk="1" hangingPunct="1">
              <a:lnSpc>
                <a:spcPct val="90000"/>
              </a:lnSpc>
              <a:spcBef>
                <a:spcPct val="100000"/>
              </a:spcBef>
              <a:buFont typeface="Wingdings" panose="05000000000000000000" pitchFamily="2" charset="2"/>
              <a:buChar char="§"/>
            </a:pPr>
            <a:r>
              <a:rPr lang="en-US" altLang="en-US" sz="1000" b="1"/>
              <a:t>The Driller is the leader on the drill floor for the Asst. Driller, Floorhands and Derrickmen and reports to the Toolpusher.</a:t>
            </a:r>
          </a:p>
          <a:p>
            <a:pPr lvl="1" eaLnBrk="1" hangingPunct="1">
              <a:lnSpc>
                <a:spcPct val="90000"/>
              </a:lnSpc>
              <a:spcBef>
                <a:spcPct val="100000"/>
              </a:spcBef>
              <a:buFont typeface="Wingdings" panose="05000000000000000000" pitchFamily="2" charset="2"/>
              <a:buChar char="§"/>
            </a:pPr>
            <a:r>
              <a:rPr lang="en-US" altLang="en-US" sz="1000" b="1"/>
              <a:t>The Lead Roustabout or Deck Foreman is the leader for the Roustabouts and reports to the Toolpusher</a:t>
            </a:r>
          </a:p>
          <a:p>
            <a:pPr lvl="1" eaLnBrk="1" hangingPunct="1">
              <a:lnSpc>
                <a:spcPct val="90000"/>
              </a:lnSpc>
              <a:spcBef>
                <a:spcPct val="100000"/>
              </a:spcBef>
              <a:buFont typeface="Wingdings" panose="05000000000000000000" pitchFamily="2" charset="2"/>
              <a:buChar char="§"/>
            </a:pPr>
            <a:r>
              <a:rPr lang="en-US" altLang="en-US" sz="1000" b="1"/>
              <a:t>The Roustabout reports to the Lead Roustabout/Deck Foreman.</a:t>
            </a:r>
          </a:p>
          <a:p>
            <a:pPr lvl="1" eaLnBrk="1" hangingPunct="1">
              <a:lnSpc>
                <a:spcPct val="90000"/>
              </a:lnSpc>
              <a:spcBef>
                <a:spcPct val="100000"/>
              </a:spcBef>
              <a:buFont typeface="Wingdings" panose="05000000000000000000" pitchFamily="2" charset="2"/>
              <a:buChar char="§"/>
            </a:pPr>
            <a:r>
              <a:rPr lang="en-US" altLang="en-US" sz="1000" b="1"/>
              <a:t>Other supervisors that report to the Rig Manager/Toolpusher on-board the rig are Mechanics and Electricians.</a:t>
            </a:r>
          </a:p>
          <a:p>
            <a:pPr lvl="1" eaLnBrk="1" hangingPunct="1">
              <a:lnSpc>
                <a:spcPct val="90000"/>
              </a:lnSpc>
              <a:spcBef>
                <a:spcPct val="100000"/>
              </a:spcBef>
              <a:buFont typeface="Wingdings" panose="05000000000000000000" pitchFamily="2" charset="2"/>
              <a:buChar char="§"/>
            </a:pPr>
            <a:r>
              <a:rPr lang="en-US" altLang="en-US" sz="1000" b="1"/>
              <a:t>Third-party service personnel, such as Cementers, Wire line Operators, Mud Engineers, Mud Loggers, etc., are hired by the oil companies to provide services on-board, and report to the Company Man.</a:t>
            </a:r>
          </a:p>
        </p:txBody>
      </p:sp>
      <p:pic>
        <p:nvPicPr>
          <p:cNvPr id="25604" name="Picture 5">
            <a:extLst>
              <a:ext uri="{FF2B5EF4-FFF2-40B4-BE49-F238E27FC236}">
                <a16:creationId xmlns:a16="http://schemas.microsoft.com/office/drawing/2014/main" id="{52433656-61B3-2541-4BE8-B22DE3387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762000"/>
            <a:ext cx="2073275" cy="1514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05" name="Text Box 6">
            <a:extLst>
              <a:ext uri="{FF2B5EF4-FFF2-40B4-BE49-F238E27FC236}">
                <a16:creationId xmlns:a16="http://schemas.microsoft.com/office/drawing/2014/main" id="{373BBF56-9E99-34C4-281D-FF062A66CAF2}"/>
              </a:ext>
            </a:extLst>
          </p:cNvPr>
          <p:cNvSpPr txBox="1">
            <a:spLocks noChangeArrowheads="1"/>
          </p:cNvSpPr>
          <p:nvPr/>
        </p:nvSpPr>
        <p:spPr bwMode="auto">
          <a:xfrm>
            <a:off x="4953000" y="2362200"/>
            <a:ext cx="22098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 </a:t>
            </a:r>
            <a:r>
              <a:rPr lang="en-US" altLang="en-US" sz="1200" b="1"/>
              <a:t>Rig Manager\ Co. Man</a:t>
            </a:r>
          </a:p>
        </p:txBody>
      </p:sp>
      <p:grpSp>
        <p:nvGrpSpPr>
          <p:cNvPr id="25606" name="Group 7">
            <a:extLst>
              <a:ext uri="{FF2B5EF4-FFF2-40B4-BE49-F238E27FC236}">
                <a16:creationId xmlns:a16="http://schemas.microsoft.com/office/drawing/2014/main" id="{24B72313-CB99-4A49-7DBE-7F027C090008}"/>
              </a:ext>
            </a:extLst>
          </p:cNvPr>
          <p:cNvGrpSpPr>
            <a:grpSpLocks/>
          </p:cNvGrpSpPr>
          <p:nvPr/>
        </p:nvGrpSpPr>
        <p:grpSpPr bwMode="auto">
          <a:xfrm>
            <a:off x="3048000" y="3028950"/>
            <a:ext cx="1524000" cy="3295650"/>
            <a:chOff x="2256" y="1824"/>
            <a:chExt cx="960" cy="2076"/>
          </a:xfrm>
        </p:grpSpPr>
        <p:pic>
          <p:nvPicPr>
            <p:cNvPr id="25625" name="Picture 8">
              <a:extLst>
                <a:ext uri="{FF2B5EF4-FFF2-40B4-BE49-F238E27FC236}">
                  <a16:creationId xmlns:a16="http://schemas.microsoft.com/office/drawing/2014/main" id="{8B80563E-D8CC-4857-D75B-4B9D2023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 y="1824"/>
              <a:ext cx="960" cy="20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26" name="Text Box 9">
              <a:extLst>
                <a:ext uri="{FF2B5EF4-FFF2-40B4-BE49-F238E27FC236}">
                  <a16:creationId xmlns:a16="http://schemas.microsoft.com/office/drawing/2014/main" id="{62939F5B-A7CA-DE21-B244-E736751A1680}"/>
                </a:ext>
              </a:extLst>
            </p:cNvPr>
            <p:cNvSpPr txBox="1">
              <a:spLocks noChangeArrowheads="1"/>
            </p:cNvSpPr>
            <p:nvPr/>
          </p:nvSpPr>
          <p:spPr bwMode="auto">
            <a:xfrm>
              <a:off x="2400" y="3696"/>
              <a:ext cx="672" cy="179"/>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t> </a:t>
              </a:r>
              <a:r>
                <a:rPr lang="en-US" altLang="en-US" sz="1200" b="1"/>
                <a:t>Derrickman</a:t>
              </a:r>
            </a:p>
          </p:txBody>
        </p:sp>
      </p:grpSp>
      <p:pic>
        <p:nvPicPr>
          <p:cNvPr id="25607" name="Picture 10">
            <a:extLst>
              <a:ext uri="{FF2B5EF4-FFF2-40B4-BE49-F238E27FC236}">
                <a16:creationId xmlns:a16="http://schemas.microsoft.com/office/drawing/2014/main" id="{B0478563-0ECE-6C7D-8C7C-6FB835A0B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667000"/>
            <a:ext cx="1220788" cy="190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08" name="Text Box 11">
            <a:extLst>
              <a:ext uri="{FF2B5EF4-FFF2-40B4-BE49-F238E27FC236}">
                <a16:creationId xmlns:a16="http://schemas.microsoft.com/office/drawing/2014/main" id="{CD03E50B-A69C-F3CF-87C8-B521ADB625DF}"/>
              </a:ext>
            </a:extLst>
          </p:cNvPr>
          <p:cNvSpPr txBox="1">
            <a:spLocks noChangeArrowheads="1"/>
          </p:cNvSpPr>
          <p:nvPr/>
        </p:nvSpPr>
        <p:spPr bwMode="auto">
          <a:xfrm>
            <a:off x="7924800" y="4211638"/>
            <a:ext cx="9144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t> </a:t>
            </a:r>
            <a:r>
              <a:rPr lang="en-US" altLang="en-US" sz="1200" b="1"/>
              <a:t>Driller</a:t>
            </a:r>
          </a:p>
        </p:txBody>
      </p:sp>
      <p:pic>
        <p:nvPicPr>
          <p:cNvPr id="25609" name="Picture 13">
            <a:extLst>
              <a:ext uri="{FF2B5EF4-FFF2-40B4-BE49-F238E27FC236}">
                <a16:creationId xmlns:a16="http://schemas.microsoft.com/office/drawing/2014/main" id="{BECB66AB-EA64-7101-C2CB-CF396157E6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6625" y="762000"/>
            <a:ext cx="1781175"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10" name="Text Box 14">
            <a:extLst>
              <a:ext uri="{FF2B5EF4-FFF2-40B4-BE49-F238E27FC236}">
                <a16:creationId xmlns:a16="http://schemas.microsoft.com/office/drawing/2014/main" id="{DEA9294A-5406-F79B-9954-C4C95AA97C46}"/>
              </a:ext>
            </a:extLst>
          </p:cNvPr>
          <p:cNvSpPr txBox="1">
            <a:spLocks noChangeArrowheads="1"/>
          </p:cNvSpPr>
          <p:nvPr/>
        </p:nvSpPr>
        <p:spPr bwMode="auto">
          <a:xfrm>
            <a:off x="7315200" y="2286000"/>
            <a:ext cx="9144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t> </a:t>
            </a:r>
            <a:r>
              <a:rPr lang="en-US" altLang="en-US" sz="1200" b="1"/>
              <a:t>Welder</a:t>
            </a:r>
          </a:p>
        </p:txBody>
      </p:sp>
      <p:pic>
        <p:nvPicPr>
          <p:cNvPr id="25611" name="Picture 16">
            <a:extLst>
              <a:ext uri="{FF2B5EF4-FFF2-40B4-BE49-F238E27FC236}">
                <a16:creationId xmlns:a16="http://schemas.microsoft.com/office/drawing/2014/main" id="{25C3FF0B-5C2B-DB39-313D-4C6E86130E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2971800"/>
            <a:ext cx="1828800" cy="1446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12" name="Text Box 17">
            <a:extLst>
              <a:ext uri="{FF2B5EF4-FFF2-40B4-BE49-F238E27FC236}">
                <a16:creationId xmlns:a16="http://schemas.microsoft.com/office/drawing/2014/main" id="{CC753F0D-7EE9-4E06-3494-7A0B895C73AB}"/>
              </a:ext>
            </a:extLst>
          </p:cNvPr>
          <p:cNvSpPr txBox="1">
            <a:spLocks noChangeArrowheads="1"/>
          </p:cNvSpPr>
          <p:nvPr/>
        </p:nvSpPr>
        <p:spPr bwMode="auto">
          <a:xfrm>
            <a:off x="5715000" y="4165600"/>
            <a:ext cx="19812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Barge Engineer\ Electrician</a:t>
            </a:r>
          </a:p>
        </p:txBody>
      </p:sp>
      <p:grpSp>
        <p:nvGrpSpPr>
          <p:cNvPr id="25613" name="Group 18">
            <a:extLst>
              <a:ext uri="{FF2B5EF4-FFF2-40B4-BE49-F238E27FC236}">
                <a16:creationId xmlns:a16="http://schemas.microsoft.com/office/drawing/2014/main" id="{C79F4E82-1B05-8BCA-0538-06838548220F}"/>
              </a:ext>
            </a:extLst>
          </p:cNvPr>
          <p:cNvGrpSpPr>
            <a:grpSpLocks/>
          </p:cNvGrpSpPr>
          <p:nvPr/>
        </p:nvGrpSpPr>
        <p:grpSpPr bwMode="auto">
          <a:xfrm>
            <a:off x="3048000" y="762000"/>
            <a:ext cx="1587500" cy="2209800"/>
            <a:chOff x="432" y="2640"/>
            <a:chExt cx="1000" cy="1392"/>
          </a:xfrm>
        </p:grpSpPr>
        <p:pic>
          <p:nvPicPr>
            <p:cNvPr id="25623" name="Picture 19">
              <a:extLst>
                <a:ext uri="{FF2B5EF4-FFF2-40B4-BE49-F238E27FC236}">
                  <a16:creationId xmlns:a16="http://schemas.microsoft.com/office/drawing/2014/main" id="{58623996-7104-4543-3FC7-C6E147DC00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 y="2640"/>
              <a:ext cx="1000" cy="13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24" name="Text Box 20">
              <a:extLst>
                <a:ext uri="{FF2B5EF4-FFF2-40B4-BE49-F238E27FC236}">
                  <a16:creationId xmlns:a16="http://schemas.microsoft.com/office/drawing/2014/main" id="{90D26FBF-DAA9-596C-9768-0CE5C9FE858C}"/>
                </a:ext>
              </a:extLst>
            </p:cNvPr>
            <p:cNvSpPr txBox="1">
              <a:spLocks noChangeArrowheads="1"/>
            </p:cNvSpPr>
            <p:nvPr/>
          </p:nvSpPr>
          <p:spPr bwMode="auto">
            <a:xfrm>
              <a:off x="720" y="3792"/>
              <a:ext cx="672" cy="179"/>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Roustabout</a:t>
              </a:r>
            </a:p>
          </p:txBody>
        </p:sp>
      </p:grpSp>
      <p:grpSp>
        <p:nvGrpSpPr>
          <p:cNvPr id="25614" name="Group 21">
            <a:extLst>
              <a:ext uri="{FF2B5EF4-FFF2-40B4-BE49-F238E27FC236}">
                <a16:creationId xmlns:a16="http://schemas.microsoft.com/office/drawing/2014/main" id="{4AF22FE1-042E-497E-6626-0692F5B61358}"/>
              </a:ext>
            </a:extLst>
          </p:cNvPr>
          <p:cNvGrpSpPr>
            <a:grpSpLocks/>
          </p:cNvGrpSpPr>
          <p:nvPr/>
        </p:nvGrpSpPr>
        <p:grpSpPr bwMode="auto">
          <a:xfrm>
            <a:off x="7620000" y="4648200"/>
            <a:ext cx="1471613" cy="1752600"/>
            <a:chOff x="2544" y="2880"/>
            <a:chExt cx="927" cy="1104"/>
          </a:xfrm>
        </p:grpSpPr>
        <p:pic>
          <p:nvPicPr>
            <p:cNvPr id="25621" name="Picture 22">
              <a:extLst>
                <a:ext uri="{FF2B5EF4-FFF2-40B4-BE49-F238E27FC236}">
                  <a16:creationId xmlns:a16="http://schemas.microsoft.com/office/drawing/2014/main" id="{B13D79CD-5C2A-D78F-0E94-0A78899409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4" y="2880"/>
              <a:ext cx="927" cy="11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22" name="Text Box 23">
              <a:extLst>
                <a:ext uri="{FF2B5EF4-FFF2-40B4-BE49-F238E27FC236}">
                  <a16:creationId xmlns:a16="http://schemas.microsoft.com/office/drawing/2014/main" id="{BC301E38-4010-7A0C-BB8A-9B782A9C41BC}"/>
                </a:ext>
              </a:extLst>
            </p:cNvPr>
            <p:cNvSpPr txBox="1">
              <a:spLocks noChangeArrowheads="1"/>
            </p:cNvSpPr>
            <p:nvPr/>
          </p:nvSpPr>
          <p:spPr bwMode="auto">
            <a:xfrm>
              <a:off x="2592" y="3792"/>
              <a:ext cx="864" cy="179"/>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Crane Operator</a:t>
              </a:r>
            </a:p>
          </p:txBody>
        </p:sp>
      </p:grpSp>
      <p:pic>
        <p:nvPicPr>
          <p:cNvPr id="25615" name="Picture 24">
            <a:extLst>
              <a:ext uri="{FF2B5EF4-FFF2-40B4-BE49-F238E27FC236}">
                <a16:creationId xmlns:a16="http://schemas.microsoft.com/office/drawing/2014/main" id="{2BDC5478-F0F2-F0AF-9B0E-AFABC2F385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4343400"/>
            <a:ext cx="1014413"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16" name="Text Box 25">
            <a:extLst>
              <a:ext uri="{FF2B5EF4-FFF2-40B4-BE49-F238E27FC236}">
                <a16:creationId xmlns:a16="http://schemas.microsoft.com/office/drawing/2014/main" id="{BA6C28F9-FE46-0F18-0BC4-38E0F75FA3C4}"/>
              </a:ext>
            </a:extLst>
          </p:cNvPr>
          <p:cNvSpPr txBox="1">
            <a:spLocks noChangeArrowheads="1"/>
          </p:cNvSpPr>
          <p:nvPr/>
        </p:nvSpPr>
        <p:spPr bwMode="auto">
          <a:xfrm>
            <a:off x="4648200" y="6019800"/>
            <a:ext cx="112395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t> </a:t>
            </a:r>
            <a:r>
              <a:rPr lang="en-US" altLang="en-US" sz="1200" b="1"/>
              <a:t>Floorhand</a:t>
            </a:r>
          </a:p>
        </p:txBody>
      </p:sp>
      <p:pic>
        <p:nvPicPr>
          <p:cNvPr id="25617" name="Picture 26">
            <a:extLst>
              <a:ext uri="{FF2B5EF4-FFF2-40B4-BE49-F238E27FC236}">
                <a16:creationId xmlns:a16="http://schemas.microsoft.com/office/drawing/2014/main" id="{B0629C5D-F501-1F01-C580-36DA233D04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9800" y="4495800"/>
            <a:ext cx="1371600" cy="1241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18" name="Text Box 27">
            <a:extLst>
              <a:ext uri="{FF2B5EF4-FFF2-40B4-BE49-F238E27FC236}">
                <a16:creationId xmlns:a16="http://schemas.microsoft.com/office/drawing/2014/main" id="{F55BBF49-3A95-596E-8C2C-C77DE6570763}"/>
              </a:ext>
            </a:extLst>
          </p:cNvPr>
          <p:cNvSpPr txBox="1">
            <a:spLocks noChangeArrowheads="1"/>
          </p:cNvSpPr>
          <p:nvPr/>
        </p:nvSpPr>
        <p:spPr bwMode="auto">
          <a:xfrm>
            <a:off x="5867400" y="5791200"/>
            <a:ext cx="16764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Mechanic/Motorman</a:t>
            </a:r>
          </a:p>
        </p:txBody>
      </p:sp>
      <p:pic>
        <p:nvPicPr>
          <p:cNvPr id="25619" name="Picture 28">
            <a:extLst>
              <a:ext uri="{FF2B5EF4-FFF2-40B4-BE49-F238E27FC236}">
                <a16:creationId xmlns:a16="http://schemas.microsoft.com/office/drawing/2014/main" id="{FC97B457-C79B-9F18-E72D-0D4F3E73D3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62500" y="2895600"/>
            <a:ext cx="8001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20" name="Text Box 29">
            <a:extLst>
              <a:ext uri="{FF2B5EF4-FFF2-40B4-BE49-F238E27FC236}">
                <a16:creationId xmlns:a16="http://schemas.microsoft.com/office/drawing/2014/main" id="{0CA7D19D-D405-ED3A-D89A-3CB49AEE494C}"/>
              </a:ext>
            </a:extLst>
          </p:cNvPr>
          <p:cNvSpPr txBox="1">
            <a:spLocks noChangeArrowheads="1"/>
          </p:cNvSpPr>
          <p:nvPr/>
        </p:nvSpPr>
        <p:spPr bwMode="auto">
          <a:xfrm>
            <a:off x="4648200" y="4038600"/>
            <a:ext cx="9906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 Roustabout</a:t>
            </a:r>
            <a:endParaRPr lang="en-US" altLang="en-US" sz="1200" b="1"/>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13895E85-8CC0-FED1-6F37-D2AB21B65002}"/>
              </a:ext>
            </a:extLst>
          </p:cNvPr>
          <p:cNvSpPr>
            <a:spLocks noChangeArrowheads="1"/>
          </p:cNvSpPr>
          <p:nvPr/>
        </p:nvSpPr>
        <p:spPr bwMode="auto">
          <a:xfrm>
            <a:off x="0" y="76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t>ROUSTABOUT OJT HANDBOOK</a:t>
            </a:r>
          </a:p>
        </p:txBody>
      </p:sp>
      <p:sp>
        <p:nvSpPr>
          <p:cNvPr id="257027" name="Rectangle 3">
            <a:extLst>
              <a:ext uri="{FF2B5EF4-FFF2-40B4-BE49-F238E27FC236}">
                <a16:creationId xmlns:a16="http://schemas.microsoft.com/office/drawing/2014/main" id="{73DEB650-F5BC-4BF9-5530-3C5BB49A4FA8}"/>
              </a:ext>
            </a:extLst>
          </p:cNvPr>
          <p:cNvSpPr>
            <a:spLocks noChangeArrowheads="1"/>
          </p:cNvSpPr>
          <p:nvPr/>
        </p:nvSpPr>
        <p:spPr bwMode="auto">
          <a:xfrm>
            <a:off x="2571750" y="904875"/>
            <a:ext cx="3886200" cy="1066800"/>
          </a:xfrm>
          <a:prstGeom prst="rect">
            <a:avLst/>
          </a:prstGeom>
          <a:noFill/>
          <a:ln w="38100">
            <a:solidFill>
              <a:srgbClr val="333399"/>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333399"/>
                </a:solidFill>
              </a:rPr>
              <a:t>MODULE 14</a:t>
            </a:r>
            <a:br>
              <a:rPr lang="en-US" altLang="en-US" sz="3200">
                <a:solidFill>
                  <a:srgbClr val="FF0000"/>
                </a:solidFill>
              </a:rPr>
            </a:br>
            <a:r>
              <a:rPr lang="en-US" altLang="en-US" sz="3200" b="1"/>
              <a:t>CONFINED SPACE</a:t>
            </a:r>
            <a:endParaRPr lang="en-US" altLang="en-US" sz="3200" b="1" i="1"/>
          </a:p>
        </p:txBody>
      </p:sp>
      <p:pic>
        <p:nvPicPr>
          <p:cNvPr id="257028" name="Picture 4">
            <a:extLst>
              <a:ext uri="{FF2B5EF4-FFF2-40B4-BE49-F238E27FC236}">
                <a16:creationId xmlns:a16="http://schemas.microsoft.com/office/drawing/2014/main" id="{C9CFD8D9-508A-E565-7F9C-B8D00050A01F}"/>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323850" y="2286000"/>
            <a:ext cx="257175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29" name="Picture 5">
            <a:extLst>
              <a:ext uri="{FF2B5EF4-FFF2-40B4-BE49-F238E27FC236}">
                <a16:creationId xmlns:a16="http://schemas.microsoft.com/office/drawing/2014/main" id="{FEE47F40-3562-374C-D6FC-44CD4C321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286000"/>
            <a:ext cx="2743200" cy="2479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30" name="Picture 6">
            <a:extLst>
              <a:ext uri="{FF2B5EF4-FFF2-40B4-BE49-F238E27FC236}">
                <a16:creationId xmlns:a16="http://schemas.microsoft.com/office/drawing/2014/main" id="{32C5771D-CDC0-C857-D71B-413D3C51E8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286000"/>
            <a:ext cx="2170113"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7031" name="Text Box 7">
            <a:extLst>
              <a:ext uri="{FF2B5EF4-FFF2-40B4-BE49-F238E27FC236}">
                <a16:creationId xmlns:a16="http://schemas.microsoft.com/office/drawing/2014/main" id="{C9462644-3F0D-A9F8-4957-ABD2B38F7416}"/>
              </a:ext>
            </a:extLst>
          </p:cNvPr>
          <p:cNvSpPr txBox="1">
            <a:spLocks noChangeArrowheads="1"/>
          </p:cNvSpPr>
          <p:nvPr/>
        </p:nvSpPr>
        <p:spPr bwMode="auto">
          <a:xfrm>
            <a:off x="3200400" y="4953000"/>
            <a:ext cx="5486400" cy="10795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a:t>Confined Space Work is a Vital Part of the Roustabout’s job.  It takes teamwork, planning, safety, and experience to perform the proper confined entry tasks on the rig.</a:t>
            </a:r>
          </a:p>
        </p:txBody>
      </p:sp>
      <p:pic>
        <p:nvPicPr>
          <p:cNvPr id="2" name="Picture 1">
            <a:extLst>
              <a:ext uri="{FF2B5EF4-FFF2-40B4-BE49-F238E27FC236}">
                <a16:creationId xmlns:a16="http://schemas.microsoft.com/office/drawing/2014/main" id="{E162A857-2F19-BAD3-51E7-591F140677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spd="med" advClick="0"/>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6BD786AB-CC30-D97B-07BE-F261DDE6668D}"/>
              </a:ext>
            </a:extLst>
          </p:cNvPr>
          <p:cNvSpPr>
            <a:spLocks noGrp="1" noChangeArrowheads="1"/>
          </p:cNvSpPr>
          <p:nvPr>
            <p:ph type="title"/>
          </p:nvPr>
        </p:nvSpPr>
        <p:spPr bwMode="auto">
          <a:xfrm>
            <a:off x="6643688" y="762000"/>
            <a:ext cx="2057400" cy="1066800"/>
          </a:xfrm>
          <a:noFill/>
          <a:ln>
            <a:solidFill>
              <a:schemeClr val="tx1"/>
            </a:solidFill>
            <a:miter lim="800000"/>
            <a:headEnd/>
            <a:tailEnd/>
          </a:ln>
          <a:extLst>
            <a:ext uri="{909E8E84-426E-40DD-AFC4-6F175D3DCCD1}">
              <a14:hiddenFill xmlns:a14="http://schemas.microsoft.com/office/drawing/2010/main">
                <a:solidFill>
                  <a:srgbClr val="FFCC00"/>
                </a:solidFill>
              </a14:hiddenFill>
            </a:ext>
          </a:extLst>
        </p:spPr>
        <p:txBody>
          <a:bodyPr vert="horz" wrap="square" lIns="91440" tIns="45720" rIns="91440" bIns="45720" numCol="1" anchor="t" anchorCtr="0" compatLnSpc="1">
            <a:prstTxWarp prst="textNoShape">
              <a:avLst/>
            </a:prstTxWarp>
          </a:bodyPr>
          <a:lstStyle/>
          <a:p>
            <a:pPr eaLnBrk="1" hangingPunct="1"/>
            <a:r>
              <a:rPr lang="en-US" altLang="en-US" sz="2000" b="1">
                <a:solidFill>
                  <a:srgbClr val="333399"/>
                </a:solidFill>
              </a:rPr>
              <a:t>COMMON CONFINED SPACES</a:t>
            </a:r>
          </a:p>
        </p:txBody>
      </p:sp>
      <p:sp>
        <p:nvSpPr>
          <p:cNvPr id="258051" name="Rectangle 3">
            <a:extLst>
              <a:ext uri="{FF2B5EF4-FFF2-40B4-BE49-F238E27FC236}">
                <a16:creationId xmlns:a16="http://schemas.microsoft.com/office/drawing/2014/main" id="{C3842C5F-F9B2-2218-4079-1F6ED75C537E}"/>
              </a:ext>
            </a:extLst>
          </p:cNvPr>
          <p:cNvSpPr>
            <a:spLocks noGrp="1" noChangeArrowheads="1"/>
          </p:cNvSpPr>
          <p:nvPr>
            <p:ph type="body" idx="1"/>
          </p:nvPr>
        </p:nvSpPr>
        <p:spPr bwMode="auto">
          <a:xfrm>
            <a:off x="6591300" y="1981200"/>
            <a:ext cx="2209800" cy="2362200"/>
          </a:xfrm>
          <a:solidFill>
            <a:srgbClr val="FFCC00">
              <a:alpha val="49019"/>
            </a:srgbClr>
          </a:solidFill>
          <a:ln>
            <a:solidFill>
              <a:schemeClr val="tx1"/>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574675" indent="-574675" eaLnBrk="1" hangingPunct="1">
              <a:buClr>
                <a:srgbClr val="333399"/>
              </a:buClr>
              <a:buFont typeface="Wingdings" panose="05000000000000000000" pitchFamily="2" charset="2"/>
              <a:buChar char="q"/>
            </a:pPr>
            <a:r>
              <a:rPr lang="en-US" altLang="en-US" sz="2000" b="1"/>
              <a:t>Tanks</a:t>
            </a:r>
          </a:p>
          <a:p>
            <a:pPr marL="574675" indent="-574675" eaLnBrk="1" hangingPunct="1">
              <a:buClr>
                <a:srgbClr val="333399"/>
              </a:buClr>
              <a:buFont typeface="Wingdings" panose="05000000000000000000" pitchFamily="2" charset="2"/>
              <a:buChar char="q"/>
            </a:pPr>
            <a:r>
              <a:rPr lang="en-US" altLang="en-US" sz="2000" b="1"/>
              <a:t>Vessels</a:t>
            </a:r>
          </a:p>
          <a:p>
            <a:pPr marL="574675" indent="-574675" eaLnBrk="1" hangingPunct="1">
              <a:buClr>
                <a:srgbClr val="333399"/>
              </a:buClr>
              <a:buFont typeface="Wingdings" panose="05000000000000000000" pitchFamily="2" charset="2"/>
              <a:buChar char="q"/>
            </a:pPr>
            <a:r>
              <a:rPr lang="en-US" altLang="en-US" sz="2000" b="1"/>
              <a:t>Pits</a:t>
            </a:r>
          </a:p>
          <a:p>
            <a:pPr marL="574675" indent="-574675" eaLnBrk="1" hangingPunct="1">
              <a:buClr>
                <a:srgbClr val="333399"/>
              </a:buClr>
              <a:buFont typeface="Wingdings" panose="05000000000000000000" pitchFamily="2" charset="2"/>
              <a:buChar char="q"/>
            </a:pPr>
            <a:r>
              <a:rPr lang="en-US" altLang="en-US" sz="2000" b="1"/>
              <a:t>Hoppers</a:t>
            </a:r>
          </a:p>
          <a:p>
            <a:pPr marL="574675" indent="-574675" eaLnBrk="1" hangingPunct="1">
              <a:buClr>
                <a:srgbClr val="333399"/>
              </a:buClr>
              <a:buFont typeface="Wingdings" panose="05000000000000000000" pitchFamily="2" charset="2"/>
              <a:buChar char="q"/>
            </a:pPr>
            <a:r>
              <a:rPr lang="en-US" altLang="en-US" sz="2000" b="1"/>
              <a:t>Pipelines</a:t>
            </a:r>
          </a:p>
          <a:p>
            <a:pPr marL="574675" indent="-574675" eaLnBrk="1" hangingPunct="1">
              <a:buClr>
                <a:srgbClr val="333399"/>
              </a:buClr>
              <a:buFont typeface="Wingdings" panose="05000000000000000000" pitchFamily="2" charset="2"/>
              <a:buChar char="q"/>
            </a:pPr>
            <a:r>
              <a:rPr lang="en-US" altLang="en-US" sz="2000" b="1"/>
              <a:t>Shafts</a:t>
            </a:r>
          </a:p>
          <a:p>
            <a:pPr marL="574675" indent="-574675" eaLnBrk="1" hangingPunct="1">
              <a:buClr>
                <a:srgbClr val="FFCC00"/>
              </a:buClr>
              <a:buFont typeface="Wingdings" panose="05000000000000000000" pitchFamily="2" charset="2"/>
              <a:buNone/>
            </a:pPr>
            <a:endParaRPr lang="en-US" altLang="en-US" b="1">
              <a:latin typeface="Arial Rounded MT Bold" panose="020F0704030504030204" pitchFamily="34" charset="0"/>
            </a:endParaRPr>
          </a:p>
        </p:txBody>
      </p:sp>
      <p:sp>
        <p:nvSpPr>
          <p:cNvPr id="258052" name="Rectangle 4">
            <a:extLst>
              <a:ext uri="{FF2B5EF4-FFF2-40B4-BE49-F238E27FC236}">
                <a16:creationId xmlns:a16="http://schemas.microsoft.com/office/drawing/2014/main" id="{5035505B-EB4B-6637-6063-A13E0C781FED}"/>
              </a:ext>
            </a:extLst>
          </p:cNvPr>
          <p:cNvSpPr>
            <a:spLocks noChangeArrowheads="1"/>
          </p:cNvSpPr>
          <p:nvPr/>
        </p:nvSpPr>
        <p:spPr bwMode="auto">
          <a:xfrm>
            <a:off x="-228600" y="109538"/>
            <a:ext cx="937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tx2"/>
                </a:solidFill>
              </a:rPr>
              <a:t>CONFINED SPACE</a:t>
            </a:r>
          </a:p>
        </p:txBody>
      </p:sp>
      <p:sp>
        <p:nvSpPr>
          <p:cNvPr id="258053" name="Rectangle 5">
            <a:extLst>
              <a:ext uri="{FF2B5EF4-FFF2-40B4-BE49-F238E27FC236}">
                <a16:creationId xmlns:a16="http://schemas.microsoft.com/office/drawing/2014/main" id="{58133017-B5D9-43C0-4544-81A2C54392F9}"/>
              </a:ext>
            </a:extLst>
          </p:cNvPr>
          <p:cNvSpPr>
            <a:spLocks noChangeArrowheads="1"/>
          </p:cNvSpPr>
          <p:nvPr/>
        </p:nvSpPr>
        <p:spPr bwMode="auto">
          <a:xfrm>
            <a:off x="342900" y="762000"/>
            <a:ext cx="6019800" cy="2514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74675" indent="-574675">
              <a:defRPr>
                <a:solidFill>
                  <a:schemeClr val="tx1"/>
                </a:solidFill>
                <a:latin typeface="Arial" panose="020B0604020202020204" pitchFamily="34" charset="0"/>
              </a:defRPr>
            </a:lvl1pPr>
            <a:lvl2pPr marL="974725" indent="-285750">
              <a:defRPr>
                <a:solidFill>
                  <a:schemeClr val="tx1"/>
                </a:solidFill>
                <a:latin typeface="Arial" panose="020B0604020202020204" pitchFamily="34" charset="0"/>
              </a:defRPr>
            </a:lvl2pPr>
            <a:lvl3pPr marL="1317625" indent="-228600">
              <a:defRPr>
                <a:solidFill>
                  <a:schemeClr val="tx1"/>
                </a:solidFill>
                <a:latin typeface="Arial" panose="020B0604020202020204" pitchFamily="34" charset="0"/>
              </a:defRPr>
            </a:lvl3pPr>
            <a:lvl4pPr marL="1660525"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buClr>
                <a:srgbClr val="333399"/>
              </a:buClr>
              <a:buFont typeface="Wingdings" panose="05000000000000000000" pitchFamily="2" charset="2"/>
              <a:buChar char="q"/>
            </a:pPr>
            <a:r>
              <a:rPr lang="en-US" altLang="en-US" sz="1600" b="1"/>
              <a:t>A confined space is defined as any space that can fully encompass a person entering it and has restricted or limited exits  </a:t>
            </a:r>
          </a:p>
          <a:p>
            <a:pPr eaLnBrk="1" hangingPunct="1">
              <a:lnSpc>
                <a:spcPct val="80000"/>
              </a:lnSpc>
              <a:spcBef>
                <a:spcPct val="20000"/>
              </a:spcBef>
              <a:buClr>
                <a:srgbClr val="333399"/>
              </a:buClr>
              <a:buFont typeface="Wingdings" panose="05000000000000000000" pitchFamily="2" charset="2"/>
              <a:buChar char="q"/>
            </a:pPr>
            <a:endParaRPr lang="en-US" altLang="en-US" sz="1600" b="1"/>
          </a:p>
          <a:p>
            <a:pPr eaLnBrk="1" hangingPunct="1">
              <a:lnSpc>
                <a:spcPct val="80000"/>
              </a:lnSpc>
              <a:spcBef>
                <a:spcPct val="20000"/>
              </a:spcBef>
              <a:buClr>
                <a:srgbClr val="333399"/>
              </a:buClr>
              <a:buFont typeface="Wingdings" panose="05000000000000000000" pitchFamily="2" charset="2"/>
              <a:buChar char="q"/>
            </a:pPr>
            <a:r>
              <a:rPr lang="en-US" altLang="en-US" sz="1600" b="1"/>
              <a:t>When entering into a confined space, ensure isolation from all sources of liquid, fume, electrical and mechanical power </a:t>
            </a:r>
          </a:p>
          <a:p>
            <a:pPr eaLnBrk="1" hangingPunct="1">
              <a:lnSpc>
                <a:spcPct val="80000"/>
              </a:lnSpc>
              <a:spcBef>
                <a:spcPct val="20000"/>
              </a:spcBef>
              <a:buClr>
                <a:srgbClr val="333399"/>
              </a:buClr>
              <a:buFont typeface="Wingdings" panose="05000000000000000000" pitchFamily="2" charset="2"/>
              <a:buChar char="q"/>
            </a:pPr>
            <a:endParaRPr lang="en-US" altLang="en-US" sz="1600" b="1"/>
          </a:p>
          <a:p>
            <a:pPr eaLnBrk="1" hangingPunct="1">
              <a:lnSpc>
                <a:spcPct val="80000"/>
              </a:lnSpc>
              <a:spcBef>
                <a:spcPct val="20000"/>
              </a:spcBef>
              <a:buClr>
                <a:srgbClr val="333399"/>
              </a:buClr>
              <a:buFont typeface="Wingdings" panose="05000000000000000000" pitchFamily="2" charset="2"/>
              <a:buChar char="q"/>
            </a:pPr>
            <a:r>
              <a:rPr lang="en-US" altLang="en-US" sz="1600" b="1"/>
              <a:t>Consideration is to be given to the provision of access and exits, stand‑by personnel, rescue needs and protective clothing and equipment</a:t>
            </a:r>
          </a:p>
        </p:txBody>
      </p:sp>
      <p:pic>
        <p:nvPicPr>
          <p:cNvPr id="258054" name="Picture 6">
            <a:extLst>
              <a:ext uri="{FF2B5EF4-FFF2-40B4-BE49-F238E27FC236}">
                <a16:creationId xmlns:a16="http://schemas.microsoft.com/office/drawing/2014/main" id="{35704EF0-6662-EB41-6B1B-1430C4391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419600"/>
            <a:ext cx="2171700" cy="1831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8055" name="Picture 7">
            <a:extLst>
              <a:ext uri="{FF2B5EF4-FFF2-40B4-BE49-F238E27FC236}">
                <a16:creationId xmlns:a16="http://schemas.microsoft.com/office/drawing/2014/main" id="{DA8389A7-A39C-305A-D069-949B1E593F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 y="3352800"/>
            <a:ext cx="4305300" cy="2846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FEB20BC-5623-02D4-DDF6-8E45BEC09D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a:extLst>
              <a:ext uri="{FF2B5EF4-FFF2-40B4-BE49-F238E27FC236}">
                <a16:creationId xmlns:a16="http://schemas.microsoft.com/office/drawing/2014/main" id="{D5426F28-CF61-CB7A-5DCA-92AB6274C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14400"/>
            <a:ext cx="4013200" cy="5162550"/>
          </a:xfrm>
          <a:prstGeom prst="rect">
            <a:avLst/>
          </a:prstGeom>
          <a:solidFill>
            <a:srgbClr val="FFCC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0099" name="Text Box 3">
            <a:extLst>
              <a:ext uri="{FF2B5EF4-FFF2-40B4-BE49-F238E27FC236}">
                <a16:creationId xmlns:a16="http://schemas.microsoft.com/office/drawing/2014/main" id="{EAE69C3F-08DC-9731-3C87-7DC3936FA229}"/>
              </a:ext>
            </a:extLst>
          </p:cNvPr>
          <p:cNvSpPr txBox="1">
            <a:spLocks noChangeArrowheads="1"/>
          </p:cNvSpPr>
          <p:nvPr/>
        </p:nvSpPr>
        <p:spPr bwMode="auto">
          <a:xfrm>
            <a:off x="828675" y="838200"/>
            <a:ext cx="3200400" cy="34607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a:t>Confined Space Work Permit</a:t>
            </a:r>
          </a:p>
        </p:txBody>
      </p:sp>
      <p:sp>
        <p:nvSpPr>
          <p:cNvPr id="260100" name="Rectangle 4">
            <a:extLst>
              <a:ext uri="{FF2B5EF4-FFF2-40B4-BE49-F238E27FC236}">
                <a16:creationId xmlns:a16="http://schemas.microsoft.com/office/drawing/2014/main" id="{38D01487-875B-C662-31CF-5A88AD192DC7}"/>
              </a:ext>
            </a:extLst>
          </p:cNvPr>
          <p:cNvSpPr>
            <a:spLocks noChangeArrowheads="1"/>
          </p:cNvSpPr>
          <p:nvPr/>
        </p:nvSpPr>
        <p:spPr bwMode="auto">
          <a:xfrm>
            <a:off x="609600" y="1295400"/>
            <a:ext cx="3581400" cy="24749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4950" indent="-2349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FFCC00"/>
              </a:buClr>
              <a:buFont typeface="Wingdings" panose="05000000000000000000" pitchFamily="2" charset="2"/>
              <a:buChar char="q"/>
            </a:pPr>
            <a:r>
              <a:rPr lang="en-US" altLang="en-US" sz="1200" b="1"/>
              <a:t>Electrically operated items in or connected to a vessel should always be isolated prior to entry actions include:</a:t>
            </a:r>
          </a:p>
          <a:p>
            <a:pPr eaLnBrk="1" hangingPunct="1">
              <a:buClr>
                <a:srgbClr val="FFCC00"/>
              </a:buClr>
              <a:buFont typeface="Wingdings" panose="05000000000000000000" pitchFamily="2" charset="2"/>
              <a:buChar char="q"/>
            </a:pPr>
            <a:r>
              <a:rPr lang="en-US" altLang="en-US" sz="1200" b="1"/>
              <a:t>Lock off motors (i.e., agitators)</a:t>
            </a:r>
          </a:p>
          <a:p>
            <a:pPr eaLnBrk="1" hangingPunct="1">
              <a:buClr>
                <a:srgbClr val="FFCC00"/>
              </a:buClr>
              <a:buFont typeface="Wingdings" panose="05000000000000000000" pitchFamily="2" charset="2"/>
              <a:buChar char="q"/>
            </a:pPr>
            <a:r>
              <a:rPr lang="en-US" altLang="en-US" sz="1200" b="1"/>
              <a:t>Attach electrical isolation tags</a:t>
            </a:r>
          </a:p>
          <a:p>
            <a:pPr eaLnBrk="1" hangingPunct="1">
              <a:buClr>
                <a:srgbClr val="FFCC00"/>
              </a:buClr>
              <a:buFont typeface="Wingdings" panose="05000000000000000000" pitchFamily="2" charset="2"/>
              <a:buChar char="q"/>
            </a:pPr>
            <a:r>
              <a:rPr lang="en-US" altLang="en-US" sz="1200" b="1"/>
              <a:t>Enter details of isolations on the Permit To Work</a:t>
            </a:r>
          </a:p>
          <a:p>
            <a:pPr eaLnBrk="1" hangingPunct="1">
              <a:buClr>
                <a:srgbClr val="FFCC00"/>
              </a:buClr>
              <a:buFont typeface="Wingdings" panose="05000000000000000000" pitchFamily="2" charset="2"/>
              <a:buChar char="q"/>
            </a:pPr>
            <a:r>
              <a:rPr lang="en-US" altLang="en-US" sz="1200" b="1"/>
              <a:t>Individual isolations of vessels is always the safest method.  If this is not practical, adjacent vessels may be grouped together and isolated using valve isolation or slip plates.  If this method is used, the valves should be locked off in the closed position</a:t>
            </a:r>
          </a:p>
        </p:txBody>
      </p:sp>
      <p:sp>
        <p:nvSpPr>
          <p:cNvPr id="260101" name="Rectangle 5">
            <a:extLst>
              <a:ext uri="{FF2B5EF4-FFF2-40B4-BE49-F238E27FC236}">
                <a16:creationId xmlns:a16="http://schemas.microsoft.com/office/drawing/2014/main" id="{9D9768D1-ED82-C1E7-B662-3B6C5FFA42C5}"/>
              </a:ext>
            </a:extLst>
          </p:cNvPr>
          <p:cNvSpPr>
            <a:spLocks noGrp="1" noChangeArrowheads="1"/>
          </p:cNvSpPr>
          <p:nvPr>
            <p:ph type="title"/>
          </p:nvPr>
        </p:nvSpPr>
        <p:spPr bwMode="auto">
          <a:xfrm>
            <a:off x="-114300" y="109538"/>
            <a:ext cx="93726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CONFINED SPACE</a:t>
            </a:r>
          </a:p>
        </p:txBody>
      </p:sp>
      <p:pic>
        <p:nvPicPr>
          <p:cNvPr id="260102" name="Picture 6">
            <a:extLst>
              <a:ext uri="{FF2B5EF4-FFF2-40B4-BE49-F238E27FC236}">
                <a16:creationId xmlns:a16="http://schemas.microsoft.com/office/drawing/2014/main" id="{DBFADD06-D93A-A649-4666-6F830C479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3848100"/>
            <a:ext cx="3505200" cy="2628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DD697A0-E78A-45E3-E6EB-064E1FA4EE43}"/>
              </a:ext>
            </a:extLst>
          </p:cNvPr>
          <p:cNvSpPr/>
          <p:nvPr/>
        </p:nvSpPr>
        <p:spPr>
          <a:xfrm>
            <a:off x="4800600" y="949325"/>
            <a:ext cx="1447800" cy="3460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IN"/>
          </a:p>
        </p:txBody>
      </p:sp>
      <p:sp>
        <p:nvSpPr>
          <p:cNvPr id="5" name="TextBox 4">
            <a:extLst>
              <a:ext uri="{FF2B5EF4-FFF2-40B4-BE49-F238E27FC236}">
                <a16:creationId xmlns:a16="http://schemas.microsoft.com/office/drawing/2014/main" id="{C9083732-CB43-CC51-674A-3960798531E6}"/>
              </a:ext>
            </a:extLst>
          </p:cNvPr>
          <p:cNvSpPr txBox="1"/>
          <p:nvPr/>
        </p:nvSpPr>
        <p:spPr>
          <a:xfrm>
            <a:off x="4819650" y="1033790"/>
            <a:ext cx="2428875" cy="261610"/>
          </a:xfrm>
          <a:prstGeom prst="rect">
            <a:avLst/>
          </a:prstGeom>
          <a:noFill/>
        </p:spPr>
        <p:txBody>
          <a:bodyPr wrap="square" rtlCol="0">
            <a:spAutoFit/>
          </a:bodyPr>
          <a:lstStyle/>
          <a:p>
            <a:r>
              <a:rPr lang="en-IN" sz="1100" b="1" u="sng" dirty="0"/>
              <a:t>ZENVORA GROUP</a:t>
            </a:r>
          </a:p>
        </p:txBody>
      </p:sp>
      <p:pic>
        <p:nvPicPr>
          <p:cNvPr id="2" name="Picture 1">
            <a:extLst>
              <a:ext uri="{FF2B5EF4-FFF2-40B4-BE49-F238E27FC236}">
                <a16:creationId xmlns:a16="http://schemas.microsoft.com/office/drawing/2014/main" id="{A98488EC-991A-4994-6C8B-50B7E9166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82461D-95F4-CCD0-4BF7-6FC69C083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61122" name="Rectangle 2">
            <a:extLst>
              <a:ext uri="{FF2B5EF4-FFF2-40B4-BE49-F238E27FC236}">
                <a16:creationId xmlns:a16="http://schemas.microsoft.com/office/drawing/2014/main" id="{FCA1B508-5CE6-D7B2-E475-BB3C3C228EC2}"/>
              </a:ext>
            </a:extLst>
          </p:cNvPr>
          <p:cNvSpPr>
            <a:spLocks noGrp="1" noChangeArrowheads="1"/>
          </p:cNvSpPr>
          <p:nvPr>
            <p:ph type="body" idx="1"/>
          </p:nvPr>
        </p:nvSpPr>
        <p:spPr bwMode="auto">
          <a:xfrm>
            <a:off x="76200" y="990600"/>
            <a:ext cx="5486400" cy="5410200"/>
          </a:xfrm>
          <a:solidFill>
            <a:srgbClr val="FFFFCC"/>
          </a:solidFill>
          <a:ln>
            <a:solidFill>
              <a:schemeClr val="tx1"/>
            </a:solidFill>
            <a:miter lim="800000"/>
            <a:headEnd/>
            <a:tailEnd/>
          </a:ln>
        </p:spPr>
        <p:txBody>
          <a:bodyPr vert="horz" wrap="square" lIns="91440" tIns="45720" rIns="91440" bIns="45720" numCol="1" anchor="t" anchorCtr="0" compatLnSpc="1">
            <a:prstTxWarp prst="textNoShape">
              <a:avLst/>
            </a:prstTxWarp>
          </a:bodyPr>
          <a:lstStyle/>
          <a:p>
            <a:pPr marL="457200" indent="-457200" algn="just" eaLnBrk="1" hangingPunct="1">
              <a:lnSpc>
                <a:spcPct val="80000"/>
              </a:lnSpc>
              <a:spcAft>
                <a:spcPct val="50000"/>
              </a:spcAft>
              <a:buClr>
                <a:srgbClr val="333399"/>
              </a:buClr>
              <a:buFont typeface="Wingdings" panose="05000000000000000000" pitchFamily="2" charset="2"/>
              <a:buChar char="q"/>
            </a:pPr>
            <a:r>
              <a:rPr lang="en-US" altLang="en-US" sz="1200" b="1">
                <a:cs typeface="Arial" panose="020B0604020202020204" pitchFamily="34" charset="0"/>
              </a:rPr>
              <a:t>Before entering a confined space, remove all residual materials (pump or drain) as completely as possible  </a:t>
            </a:r>
          </a:p>
          <a:p>
            <a:pPr marL="457200" indent="-457200" algn="just" eaLnBrk="1" hangingPunct="1">
              <a:lnSpc>
                <a:spcPct val="80000"/>
              </a:lnSpc>
              <a:spcAft>
                <a:spcPct val="50000"/>
              </a:spcAft>
              <a:buClr>
                <a:srgbClr val="333399"/>
              </a:buClr>
              <a:buFont typeface="Wingdings" panose="05000000000000000000" pitchFamily="2" charset="2"/>
              <a:buChar char="q"/>
            </a:pPr>
            <a:r>
              <a:rPr lang="en-US" altLang="en-US" sz="1200" b="1">
                <a:cs typeface="Arial" panose="020B0604020202020204" pitchFamily="34" charset="0"/>
              </a:rPr>
              <a:t>Flush the confined space with water or an appropriate cleaning solution and follow with a final water flush</a:t>
            </a:r>
          </a:p>
          <a:p>
            <a:pPr marL="457200" indent="-457200" algn="just" eaLnBrk="1" hangingPunct="1">
              <a:lnSpc>
                <a:spcPct val="80000"/>
              </a:lnSpc>
              <a:spcAft>
                <a:spcPct val="50000"/>
              </a:spcAft>
              <a:buClr>
                <a:srgbClr val="333399"/>
              </a:buClr>
              <a:buFont typeface="Wingdings" panose="05000000000000000000" pitchFamily="2" charset="2"/>
              <a:buChar char="q"/>
            </a:pPr>
            <a:r>
              <a:rPr lang="en-US" altLang="en-US" sz="1200" b="1">
                <a:cs typeface="Arial" panose="020B0604020202020204" pitchFamily="34" charset="0"/>
              </a:rPr>
              <a:t>Ventilate through introduction of fresh air  </a:t>
            </a:r>
          </a:p>
          <a:p>
            <a:pPr marL="457200" indent="-457200" algn="just" eaLnBrk="1" hangingPunct="1">
              <a:lnSpc>
                <a:spcPct val="80000"/>
              </a:lnSpc>
              <a:spcAft>
                <a:spcPct val="50000"/>
              </a:spcAft>
              <a:buClr>
                <a:srgbClr val="333399"/>
              </a:buClr>
              <a:buFont typeface="Wingdings" panose="05000000000000000000" pitchFamily="2" charset="2"/>
              <a:buChar char="q"/>
            </a:pPr>
            <a:r>
              <a:rPr lang="en-US" altLang="en-US" sz="1200" b="1">
                <a:cs typeface="Arial" panose="020B0604020202020204" pitchFamily="34" charset="0"/>
              </a:rPr>
              <a:t>Be certain the ventilation intake air source is fresh and not contaminated</a:t>
            </a:r>
          </a:p>
          <a:p>
            <a:pPr marL="457200" indent="-457200" algn="just" eaLnBrk="1" hangingPunct="1">
              <a:lnSpc>
                <a:spcPct val="80000"/>
              </a:lnSpc>
              <a:spcAft>
                <a:spcPct val="50000"/>
              </a:spcAft>
              <a:buClr>
                <a:srgbClr val="333399"/>
              </a:buClr>
              <a:buFont typeface="Wingdings" panose="05000000000000000000" pitchFamily="2" charset="2"/>
              <a:buChar char="q"/>
            </a:pPr>
            <a:r>
              <a:rPr lang="en-US" altLang="en-US" sz="1200" b="1">
                <a:cs typeface="Arial" panose="020B0604020202020204" pitchFamily="34" charset="0"/>
              </a:rPr>
              <a:t>Never use oxygen (medical O2, or welding oxygen) as a means of air supply as it creates a fire and explosion hazard</a:t>
            </a:r>
          </a:p>
          <a:p>
            <a:pPr marL="457200" indent="-457200" eaLnBrk="1" hangingPunct="1">
              <a:lnSpc>
                <a:spcPct val="80000"/>
              </a:lnSpc>
              <a:spcAft>
                <a:spcPct val="50000"/>
              </a:spcAft>
              <a:buClr>
                <a:srgbClr val="333399"/>
              </a:buClr>
              <a:buFont typeface="Wingdings" panose="05000000000000000000" pitchFamily="2" charset="2"/>
              <a:buChar char="q"/>
            </a:pPr>
            <a:r>
              <a:rPr lang="en-US" altLang="en-US" sz="1200" b="1">
                <a:cs typeface="Arial" panose="020B0604020202020204" pitchFamily="34" charset="0"/>
              </a:rPr>
              <a:t>Immobilize powered equipment, prior to entry by one or more of the following methods: </a:t>
            </a:r>
          </a:p>
          <a:p>
            <a:pPr marL="838200" lvl="1" indent="-381000" eaLnBrk="1" hangingPunct="1">
              <a:lnSpc>
                <a:spcPct val="80000"/>
              </a:lnSpc>
              <a:spcAft>
                <a:spcPct val="50000"/>
              </a:spcAft>
              <a:buClr>
                <a:srgbClr val="333399"/>
              </a:buClr>
              <a:buFont typeface="Wingdings" panose="05000000000000000000" pitchFamily="2" charset="2"/>
              <a:buNone/>
            </a:pPr>
            <a:r>
              <a:rPr lang="en-US" altLang="en-US" sz="1200" b="1">
                <a:cs typeface="Arial" panose="020B0604020202020204" pitchFamily="34" charset="0"/>
              </a:rPr>
              <a:t>a)	Physically lock out all electrical power at the circuit breaker box</a:t>
            </a:r>
          </a:p>
          <a:p>
            <a:pPr marL="838200" lvl="1" indent="-381000" eaLnBrk="1" hangingPunct="1">
              <a:lnSpc>
                <a:spcPct val="80000"/>
              </a:lnSpc>
              <a:spcAft>
                <a:spcPct val="50000"/>
              </a:spcAft>
              <a:buClr>
                <a:srgbClr val="333399"/>
              </a:buClr>
              <a:buFont typeface="Wingdings" panose="05000000000000000000" pitchFamily="2" charset="2"/>
              <a:buNone/>
            </a:pPr>
            <a:r>
              <a:rPr lang="en-US" altLang="en-US" sz="1200" b="1">
                <a:cs typeface="Arial" panose="020B0604020202020204" pitchFamily="34" charset="0"/>
              </a:rPr>
              <a:t>b)	Physically disconnect all mechanical drives to any powered equipment</a:t>
            </a:r>
          </a:p>
          <a:p>
            <a:pPr marL="838200" lvl="1" indent="-381000" eaLnBrk="1" hangingPunct="1">
              <a:lnSpc>
                <a:spcPct val="80000"/>
              </a:lnSpc>
              <a:spcAft>
                <a:spcPct val="50000"/>
              </a:spcAft>
              <a:buClr>
                <a:srgbClr val="333399"/>
              </a:buClr>
              <a:buFont typeface="Wingdings" panose="05000000000000000000" pitchFamily="2" charset="2"/>
              <a:buNone/>
            </a:pPr>
            <a:r>
              <a:rPr lang="en-US" altLang="en-US" sz="1200" b="1">
                <a:cs typeface="Arial" panose="020B0604020202020204" pitchFamily="34" charset="0"/>
              </a:rPr>
              <a:t>c)	Disconnect all hydraulic power supply lines</a:t>
            </a:r>
            <a:endParaRPr lang="en-GB" altLang="en-US" sz="1200" b="1">
              <a:cs typeface="Arial" panose="020B0604020202020204" pitchFamily="34" charset="0"/>
            </a:endParaRPr>
          </a:p>
          <a:p>
            <a:pPr marL="457200" indent="-457200" algn="just" eaLnBrk="1" hangingPunct="1">
              <a:lnSpc>
                <a:spcPct val="80000"/>
              </a:lnSpc>
              <a:spcAft>
                <a:spcPct val="50000"/>
              </a:spcAft>
              <a:buClr>
                <a:srgbClr val="333399"/>
              </a:buClr>
              <a:buFont typeface="Wingdings" panose="05000000000000000000" pitchFamily="2" charset="2"/>
              <a:buChar char="q"/>
            </a:pPr>
            <a:r>
              <a:rPr lang="en-US" altLang="en-US" sz="1200" b="1">
                <a:cs typeface="Arial" panose="020B0604020202020204" pitchFamily="34" charset="0"/>
              </a:rPr>
              <a:t>Block off all piping through which toxic or potentially harmful materials can be introduced, by one or all of the following methods:</a:t>
            </a:r>
          </a:p>
          <a:p>
            <a:pPr marL="838200" lvl="1" indent="-381000" eaLnBrk="1" hangingPunct="1">
              <a:lnSpc>
                <a:spcPct val="80000"/>
              </a:lnSpc>
              <a:spcAft>
                <a:spcPct val="50000"/>
              </a:spcAft>
              <a:buClr>
                <a:srgbClr val="333399"/>
              </a:buClr>
              <a:buFont typeface="Wingdings" panose="05000000000000000000" pitchFamily="2" charset="2"/>
              <a:buNone/>
            </a:pPr>
            <a:r>
              <a:rPr lang="en-US" altLang="en-US" sz="1200" b="1">
                <a:cs typeface="Arial" panose="020B0604020202020204" pitchFamily="34" charset="0"/>
              </a:rPr>
              <a:t>a)	Blank off entering line</a:t>
            </a:r>
          </a:p>
          <a:p>
            <a:pPr marL="838200" lvl="1" indent="-381000" eaLnBrk="1" hangingPunct="1">
              <a:lnSpc>
                <a:spcPct val="80000"/>
              </a:lnSpc>
              <a:spcAft>
                <a:spcPct val="50000"/>
              </a:spcAft>
              <a:buClr>
                <a:srgbClr val="333399"/>
              </a:buClr>
              <a:buFont typeface="Wingdings" panose="05000000000000000000" pitchFamily="2" charset="2"/>
              <a:buNone/>
            </a:pPr>
            <a:r>
              <a:rPr lang="en-US" altLang="en-US" sz="1200" b="1">
                <a:cs typeface="Arial" panose="020B0604020202020204" pitchFamily="34" charset="0"/>
              </a:rPr>
              <a:t>b)	Disconnect piping</a:t>
            </a:r>
          </a:p>
          <a:p>
            <a:pPr marL="838200" lvl="1" indent="-381000" eaLnBrk="1" hangingPunct="1">
              <a:lnSpc>
                <a:spcPct val="80000"/>
              </a:lnSpc>
              <a:spcAft>
                <a:spcPct val="50000"/>
              </a:spcAft>
              <a:buClr>
                <a:srgbClr val="333399"/>
              </a:buClr>
              <a:buFont typeface="Wingdings" panose="05000000000000000000" pitchFamily="2" charset="2"/>
              <a:buNone/>
            </a:pPr>
            <a:r>
              <a:rPr lang="en-US" altLang="en-US" sz="1200" b="1">
                <a:cs typeface="Arial" panose="020B0604020202020204" pitchFamily="34" charset="0"/>
              </a:rPr>
              <a:t>c)	Remove a section of piping</a:t>
            </a:r>
          </a:p>
          <a:p>
            <a:pPr marL="838200" lvl="1" indent="-381000" eaLnBrk="1" hangingPunct="1">
              <a:lnSpc>
                <a:spcPct val="80000"/>
              </a:lnSpc>
              <a:spcAft>
                <a:spcPct val="50000"/>
              </a:spcAft>
              <a:buClr>
                <a:srgbClr val="333399"/>
              </a:buClr>
              <a:buFont typeface="Wingdings" panose="05000000000000000000" pitchFamily="2" charset="2"/>
              <a:buAutoNum type="alphaLcParenR" startAt="4"/>
            </a:pPr>
            <a:r>
              <a:rPr lang="en-US" altLang="en-US" sz="1200" b="1">
                <a:cs typeface="Arial" panose="020B0604020202020204" pitchFamily="34" charset="0"/>
              </a:rPr>
              <a:t>Lock off valves where it is not possible to perform any of the above procedures</a:t>
            </a:r>
            <a:endParaRPr lang="en-US" altLang="en-US" sz="1000" b="1">
              <a:cs typeface="Arial" panose="020B0604020202020204" pitchFamily="34" charset="0"/>
            </a:endParaRPr>
          </a:p>
        </p:txBody>
      </p:sp>
      <p:sp>
        <p:nvSpPr>
          <p:cNvPr id="261123" name="Text Box 3">
            <a:extLst>
              <a:ext uri="{FF2B5EF4-FFF2-40B4-BE49-F238E27FC236}">
                <a16:creationId xmlns:a16="http://schemas.microsoft.com/office/drawing/2014/main" id="{8A950D9A-2567-44A6-B2DD-120ACA0E5C50}"/>
              </a:ext>
            </a:extLst>
          </p:cNvPr>
          <p:cNvSpPr txBox="1">
            <a:spLocks noChangeArrowheads="1"/>
          </p:cNvSpPr>
          <p:nvPr/>
        </p:nvSpPr>
        <p:spPr bwMode="auto">
          <a:xfrm>
            <a:off x="3124200" y="685800"/>
            <a:ext cx="2819400" cy="3365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a:solidFill>
                  <a:srgbClr val="333399"/>
                </a:solidFill>
                <a:latin typeface="Arial Rounded MT Bold" panose="020F0704030504030204" pitchFamily="34" charset="0"/>
              </a:rPr>
              <a:t>General Guidelines</a:t>
            </a:r>
          </a:p>
        </p:txBody>
      </p:sp>
      <p:sp>
        <p:nvSpPr>
          <p:cNvPr id="261124" name="Rectangle 4">
            <a:extLst>
              <a:ext uri="{FF2B5EF4-FFF2-40B4-BE49-F238E27FC236}">
                <a16:creationId xmlns:a16="http://schemas.microsoft.com/office/drawing/2014/main" id="{7F51009D-6C4C-F8B4-DCD8-FD62223F48AD}"/>
              </a:ext>
            </a:extLst>
          </p:cNvPr>
          <p:cNvSpPr>
            <a:spLocks noGrp="1" noChangeArrowheads="1"/>
          </p:cNvSpPr>
          <p:nvPr>
            <p:ph type="title"/>
          </p:nvPr>
        </p:nvSpPr>
        <p:spPr bwMode="auto">
          <a:xfrm>
            <a:off x="-114300" y="109538"/>
            <a:ext cx="93726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CONFINED SPACE</a:t>
            </a:r>
          </a:p>
        </p:txBody>
      </p:sp>
      <p:pic>
        <p:nvPicPr>
          <p:cNvPr id="261125" name="Picture 5">
            <a:extLst>
              <a:ext uri="{FF2B5EF4-FFF2-40B4-BE49-F238E27FC236}">
                <a16:creationId xmlns:a16="http://schemas.microsoft.com/office/drawing/2014/main" id="{3994AA7F-E84E-38FA-D4B4-257FB52CF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009650"/>
            <a:ext cx="3276600" cy="3028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1126" name="Picture 6">
            <a:extLst>
              <a:ext uri="{FF2B5EF4-FFF2-40B4-BE49-F238E27FC236}">
                <a16:creationId xmlns:a16="http://schemas.microsoft.com/office/drawing/2014/main" id="{BBBC4EFC-04B0-15B0-1100-50FB9530AD50}"/>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6172200" y="4191000"/>
            <a:ext cx="2182813"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1127" name="Text Box 7">
            <a:extLst>
              <a:ext uri="{FF2B5EF4-FFF2-40B4-BE49-F238E27FC236}">
                <a16:creationId xmlns:a16="http://schemas.microsoft.com/office/drawing/2014/main" id="{B812C0CD-0675-24D8-BA86-211F99B3F530}"/>
              </a:ext>
            </a:extLst>
          </p:cNvPr>
          <p:cNvSpPr txBox="1">
            <a:spLocks noChangeArrowheads="1"/>
          </p:cNvSpPr>
          <p:nvPr/>
        </p:nvSpPr>
        <p:spPr bwMode="auto">
          <a:xfrm>
            <a:off x="5715000" y="6116638"/>
            <a:ext cx="2819400" cy="2841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  ISOLATING THE POWER IN TANK</a:t>
            </a: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CCDDDA-542B-7262-FFE0-348BDA7F7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62146" name="Rectangle 2">
            <a:extLst>
              <a:ext uri="{FF2B5EF4-FFF2-40B4-BE49-F238E27FC236}">
                <a16:creationId xmlns:a16="http://schemas.microsoft.com/office/drawing/2014/main" id="{2F126951-CE94-5CD6-94D8-FAE76C89FC8D}"/>
              </a:ext>
            </a:extLst>
          </p:cNvPr>
          <p:cNvSpPr>
            <a:spLocks noGrp="1" noChangeArrowheads="1"/>
          </p:cNvSpPr>
          <p:nvPr>
            <p:ph type="title"/>
          </p:nvPr>
        </p:nvSpPr>
        <p:spPr bwMode="auto">
          <a:xfrm>
            <a:off x="881063" y="762000"/>
            <a:ext cx="2900362" cy="304800"/>
          </a:xfrm>
          <a:solidFill>
            <a:srgbClr val="FFCC00"/>
          </a:solidFill>
          <a:ln>
            <a:solidFill>
              <a:schemeClr val="tx1"/>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GB" altLang="en-US" sz="1400" b="1"/>
              <a:t>ATMOSPHERE TESTING</a:t>
            </a:r>
          </a:p>
        </p:txBody>
      </p:sp>
      <p:sp>
        <p:nvSpPr>
          <p:cNvPr id="262147" name="Rectangle 3">
            <a:extLst>
              <a:ext uri="{FF2B5EF4-FFF2-40B4-BE49-F238E27FC236}">
                <a16:creationId xmlns:a16="http://schemas.microsoft.com/office/drawing/2014/main" id="{E504CAB1-06E0-11D4-C98E-949DA021482A}"/>
              </a:ext>
            </a:extLst>
          </p:cNvPr>
          <p:cNvSpPr>
            <a:spLocks noGrp="1" noChangeArrowheads="1"/>
          </p:cNvSpPr>
          <p:nvPr>
            <p:ph type="body" idx="1"/>
          </p:nvPr>
        </p:nvSpPr>
        <p:spPr bwMode="auto">
          <a:xfrm>
            <a:off x="228600" y="1143000"/>
            <a:ext cx="4267200" cy="2286000"/>
          </a:xfrm>
          <a:noFill/>
          <a:ln>
            <a:solidFill>
              <a:schemeClr val="tx1"/>
            </a:solidFill>
            <a:miter lim="800000"/>
            <a:headEnd/>
            <a:tailEnd/>
          </a:ln>
          <a:extLst>
            <a:ext uri="{909E8E84-426E-40DD-AFC4-6F175D3DCCD1}">
              <a14:hiddenFill xmlns:a14="http://schemas.microsoft.com/office/drawing/2010/main">
                <a:solidFill>
                  <a:srgbClr val="FFCC00"/>
                </a:solidFill>
              </a14:hiddenFill>
            </a:ext>
          </a:extLst>
        </p:spPr>
        <p:txBody>
          <a:bodyPr vert="horz" wrap="square" lIns="91440" tIns="45720" rIns="91440" bIns="45720" numCol="1" anchor="t" anchorCtr="0" compatLnSpc="1">
            <a:prstTxWarp prst="textNoShape">
              <a:avLst/>
            </a:prstTxWarp>
          </a:bodyPr>
          <a:lstStyle/>
          <a:p>
            <a:pPr eaLnBrk="1" hangingPunct="1">
              <a:lnSpc>
                <a:spcPct val="80000"/>
              </a:lnSpc>
              <a:spcAft>
                <a:spcPct val="50000"/>
              </a:spcAft>
              <a:buFont typeface="Wingdings" panose="05000000000000000000" pitchFamily="2" charset="2"/>
              <a:buChar char="q"/>
            </a:pPr>
            <a:r>
              <a:rPr lang="en-US" altLang="en-US" sz="1200" b="1">
                <a:cs typeface="Arial" panose="020B0604020202020204" pitchFamily="34" charset="0"/>
              </a:rPr>
              <a:t>Tested for hazardous, toxic/flammable material and oxygen content  </a:t>
            </a:r>
          </a:p>
          <a:p>
            <a:pPr eaLnBrk="1" hangingPunct="1">
              <a:lnSpc>
                <a:spcPct val="80000"/>
              </a:lnSpc>
              <a:spcAft>
                <a:spcPct val="50000"/>
              </a:spcAft>
              <a:buFont typeface="Wingdings" panose="05000000000000000000" pitchFamily="2" charset="2"/>
              <a:buChar char="q"/>
            </a:pPr>
            <a:r>
              <a:rPr lang="en-US" altLang="en-US" sz="1200" b="1">
                <a:cs typeface="Arial" panose="020B0604020202020204" pitchFamily="34" charset="0"/>
              </a:rPr>
              <a:t>If conditions cannot be guaranteed, then thought should be given to the type of protective equipment which should be used  </a:t>
            </a:r>
          </a:p>
          <a:p>
            <a:pPr eaLnBrk="1" hangingPunct="1">
              <a:lnSpc>
                <a:spcPct val="80000"/>
              </a:lnSpc>
              <a:spcAft>
                <a:spcPct val="50000"/>
              </a:spcAft>
              <a:buFont typeface="Wingdings" panose="05000000000000000000" pitchFamily="2" charset="2"/>
              <a:buChar char="q"/>
            </a:pPr>
            <a:r>
              <a:rPr lang="en-US" altLang="en-US" sz="1200" b="1">
                <a:cs typeface="Arial" panose="020B0604020202020204" pitchFamily="34" charset="0"/>
              </a:rPr>
              <a:t>Atmosphere Testing should always be carried out prior to personnel entering a confined space</a:t>
            </a:r>
          </a:p>
          <a:p>
            <a:pPr eaLnBrk="1" hangingPunct="1">
              <a:lnSpc>
                <a:spcPct val="80000"/>
              </a:lnSpc>
              <a:spcAft>
                <a:spcPct val="50000"/>
              </a:spcAft>
              <a:buFont typeface="Wingdings" panose="05000000000000000000" pitchFamily="2" charset="2"/>
              <a:buChar char="q"/>
            </a:pPr>
            <a:r>
              <a:rPr lang="en-US" altLang="en-US" sz="1200" b="1">
                <a:cs typeface="Arial" panose="020B0604020202020204" pitchFamily="34" charset="0"/>
              </a:rPr>
              <a:t>A test for oxygen content to 21%, should always be done  </a:t>
            </a:r>
          </a:p>
          <a:p>
            <a:pPr eaLnBrk="1" hangingPunct="1">
              <a:lnSpc>
                <a:spcPct val="80000"/>
              </a:lnSpc>
              <a:spcAft>
                <a:spcPct val="50000"/>
              </a:spcAft>
              <a:buFont typeface="Wingdings" panose="05000000000000000000" pitchFamily="2" charset="2"/>
              <a:buChar char="q"/>
            </a:pPr>
            <a:r>
              <a:rPr lang="en-US" altLang="en-US" sz="1200" b="1">
                <a:cs typeface="Arial" panose="020B0604020202020204" pitchFamily="34" charset="0"/>
              </a:rPr>
              <a:t>If a lower reading is found, entry should not be allowed without protective equipment  </a:t>
            </a:r>
          </a:p>
        </p:txBody>
      </p:sp>
      <p:pic>
        <p:nvPicPr>
          <p:cNvPr id="262148" name="Picture 4">
            <a:extLst>
              <a:ext uri="{FF2B5EF4-FFF2-40B4-BE49-F238E27FC236}">
                <a16:creationId xmlns:a16="http://schemas.microsoft.com/office/drawing/2014/main" id="{7633D779-6B0E-A508-CB12-F794F1B0B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524000"/>
            <a:ext cx="1752600" cy="1343025"/>
          </a:xfrm>
          <a:prstGeom prst="rect">
            <a:avLst/>
          </a:prstGeom>
          <a:solidFill>
            <a:srgbClr val="FFCC00"/>
          </a:solidFill>
          <a:ln w="9525">
            <a:solidFill>
              <a:schemeClr val="tx1"/>
            </a:solidFill>
            <a:miter lim="800000"/>
            <a:headEnd/>
            <a:tailEnd/>
          </a:ln>
        </p:spPr>
      </p:pic>
      <p:pic>
        <p:nvPicPr>
          <p:cNvPr id="262149" name="Picture 5">
            <a:extLst>
              <a:ext uri="{FF2B5EF4-FFF2-40B4-BE49-F238E27FC236}">
                <a16:creationId xmlns:a16="http://schemas.microsoft.com/office/drawing/2014/main" id="{12BC7884-09DC-C342-DF18-12DEFF93A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352800"/>
            <a:ext cx="1143000" cy="1077913"/>
          </a:xfrm>
          <a:prstGeom prst="rect">
            <a:avLst/>
          </a:prstGeom>
          <a:solidFill>
            <a:srgbClr val="FFCC00"/>
          </a:solidFill>
          <a:ln w="9525">
            <a:solidFill>
              <a:schemeClr val="tx1"/>
            </a:solidFill>
            <a:miter lim="800000"/>
            <a:headEnd/>
            <a:tailEnd/>
          </a:ln>
        </p:spPr>
      </p:pic>
      <p:pic>
        <p:nvPicPr>
          <p:cNvPr id="262150" name="Picture 6">
            <a:extLst>
              <a:ext uri="{FF2B5EF4-FFF2-40B4-BE49-F238E27FC236}">
                <a16:creationId xmlns:a16="http://schemas.microsoft.com/office/drawing/2014/main" id="{9D4B338B-8FD0-2DC2-7721-1D7C349D2F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4800600"/>
            <a:ext cx="1676400" cy="1257300"/>
          </a:xfrm>
          <a:prstGeom prst="rect">
            <a:avLst/>
          </a:prstGeom>
          <a:solidFill>
            <a:srgbClr val="FFCC00"/>
          </a:solidFill>
          <a:ln w="9525">
            <a:solidFill>
              <a:schemeClr val="tx1"/>
            </a:solidFill>
            <a:miter lim="800000"/>
            <a:headEnd/>
            <a:tailEnd/>
          </a:ln>
        </p:spPr>
      </p:pic>
      <p:sp>
        <p:nvSpPr>
          <p:cNvPr id="262151" name="Rectangle 7">
            <a:extLst>
              <a:ext uri="{FF2B5EF4-FFF2-40B4-BE49-F238E27FC236}">
                <a16:creationId xmlns:a16="http://schemas.microsoft.com/office/drawing/2014/main" id="{C3B010A8-08A1-64A7-E0D1-52C5DF35526F}"/>
              </a:ext>
            </a:extLst>
          </p:cNvPr>
          <p:cNvSpPr>
            <a:spLocks noChangeArrowheads="1"/>
          </p:cNvSpPr>
          <p:nvPr/>
        </p:nvSpPr>
        <p:spPr bwMode="auto">
          <a:xfrm>
            <a:off x="4724400" y="2133600"/>
            <a:ext cx="1828800" cy="52705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GB" altLang="en-US" sz="1400" b="1">
                <a:solidFill>
                  <a:srgbClr val="333399"/>
                </a:solidFill>
              </a:rPr>
              <a:t>Intrinsically safe quiet inline blower</a:t>
            </a:r>
          </a:p>
        </p:txBody>
      </p:sp>
      <p:sp>
        <p:nvSpPr>
          <p:cNvPr id="262152" name="Rectangle 8">
            <a:extLst>
              <a:ext uri="{FF2B5EF4-FFF2-40B4-BE49-F238E27FC236}">
                <a16:creationId xmlns:a16="http://schemas.microsoft.com/office/drawing/2014/main" id="{02C04E3D-0158-2A87-2CC6-31523025BACB}"/>
              </a:ext>
            </a:extLst>
          </p:cNvPr>
          <p:cNvSpPr>
            <a:spLocks noChangeArrowheads="1"/>
          </p:cNvSpPr>
          <p:nvPr/>
        </p:nvSpPr>
        <p:spPr bwMode="auto">
          <a:xfrm>
            <a:off x="6019800" y="3429000"/>
            <a:ext cx="2297113" cy="52705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b="1">
                <a:solidFill>
                  <a:srgbClr val="333399"/>
                </a:solidFill>
              </a:rPr>
              <a:t>Flexible hose with in line extractor fan</a:t>
            </a:r>
            <a:endParaRPr lang="en-US" altLang="en-US" sz="1400" b="1">
              <a:solidFill>
                <a:srgbClr val="333399"/>
              </a:solidFill>
            </a:endParaRPr>
          </a:p>
        </p:txBody>
      </p:sp>
      <p:sp>
        <p:nvSpPr>
          <p:cNvPr id="262153" name="Rectangle 9">
            <a:extLst>
              <a:ext uri="{FF2B5EF4-FFF2-40B4-BE49-F238E27FC236}">
                <a16:creationId xmlns:a16="http://schemas.microsoft.com/office/drawing/2014/main" id="{7BE8EDF5-5346-BE5E-F75E-1BD55BF401E8}"/>
              </a:ext>
            </a:extLst>
          </p:cNvPr>
          <p:cNvSpPr>
            <a:spLocks noChangeArrowheads="1"/>
          </p:cNvSpPr>
          <p:nvPr/>
        </p:nvSpPr>
        <p:spPr bwMode="auto">
          <a:xfrm>
            <a:off x="7162800" y="6019800"/>
            <a:ext cx="1543050" cy="3143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b="1">
                <a:solidFill>
                  <a:srgbClr val="333399"/>
                </a:solidFill>
              </a:rPr>
              <a:t>Bug Blower Fan</a:t>
            </a:r>
            <a:endParaRPr lang="en-US" altLang="en-US" sz="1400" b="1">
              <a:solidFill>
                <a:srgbClr val="333399"/>
              </a:solidFill>
            </a:endParaRPr>
          </a:p>
        </p:txBody>
      </p:sp>
      <p:sp>
        <p:nvSpPr>
          <p:cNvPr id="262154" name="Text Box 10">
            <a:extLst>
              <a:ext uri="{FF2B5EF4-FFF2-40B4-BE49-F238E27FC236}">
                <a16:creationId xmlns:a16="http://schemas.microsoft.com/office/drawing/2014/main" id="{3BB2EA52-020F-A56B-30E2-164260225EB9}"/>
              </a:ext>
            </a:extLst>
          </p:cNvPr>
          <p:cNvSpPr txBox="1">
            <a:spLocks noChangeArrowheads="1"/>
          </p:cNvSpPr>
          <p:nvPr/>
        </p:nvSpPr>
        <p:spPr bwMode="auto">
          <a:xfrm>
            <a:off x="4800600" y="1219200"/>
            <a:ext cx="1295400" cy="619125"/>
          </a:xfrm>
          <a:prstGeom prst="rect">
            <a:avLst/>
          </a:prstGeom>
          <a:solidFill>
            <a:srgbClr val="FFCC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a:t>Ventilation Devices</a:t>
            </a:r>
          </a:p>
        </p:txBody>
      </p:sp>
      <p:sp>
        <p:nvSpPr>
          <p:cNvPr id="262155" name="Rectangle 11">
            <a:extLst>
              <a:ext uri="{FF2B5EF4-FFF2-40B4-BE49-F238E27FC236}">
                <a16:creationId xmlns:a16="http://schemas.microsoft.com/office/drawing/2014/main" id="{795FE6E7-CC93-FC08-B410-1BDD49EE86C4}"/>
              </a:ext>
            </a:extLst>
          </p:cNvPr>
          <p:cNvSpPr>
            <a:spLocks noChangeArrowheads="1"/>
          </p:cNvSpPr>
          <p:nvPr/>
        </p:nvSpPr>
        <p:spPr bwMode="auto">
          <a:xfrm>
            <a:off x="-114300" y="109538"/>
            <a:ext cx="937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tx2"/>
                </a:solidFill>
              </a:rPr>
              <a:t>CONFINED SPACE</a:t>
            </a:r>
          </a:p>
        </p:txBody>
      </p:sp>
      <p:pic>
        <p:nvPicPr>
          <p:cNvPr id="262156" name="Picture 12">
            <a:extLst>
              <a:ext uri="{FF2B5EF4-FFF2-40B4-BE49-F238E27FC236}">
                <a16:creationId xmlns:a16="http://schemas.microsoft.com/office/drawing/2014/main" id="{6159289D-279D-E196-62B4-40DC0D4C49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45720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7" name="Picture 13">
            <a:extLst>
              <a:ext uri="{FF2B5EF4-FFF2-40B4-BE49-F238E27FC236}">
                <a16:creationId xmlns:a16="http://schemas.microsoft.com/office/drawing/2014/main" id="{2AB2A106-70CE-5E36-BD03-B1924FE7B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3505200"/>
            <a:ext cx="2840038"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DA1CA10A-2A86-8F8D-4957-D2C6BDE0F3C0}"/>
              </a:ext>
            </a:extLst>
          </p:cNvPr>
          <p:cNvSpPr>
            <a:spLocks noGrp="1" noChangeArrowheads="1"/>
          </p:cNvSpPr>
          <p:nvPr>
            <p:ph type="body" idx="1"/>
          </p:nvPr>
        </p:nvSpPr>
        <p:spPr bwMode="auto">
          <a:xfrm>
            <a:off x="4500563" y="985838"/>
            <a:ext cx="4191000" cy="5081587"/>
          </a:xfrm>
          <a:solidFill>
            <a:srgbClr val="FFFFCC"/>
          </a:solidFill>
          <a:ln>
            <a:solidFill>
              <a:schemeClr val="tx1"/>
            </a:solidFill>
            <a:miter lim="800000"/>
            <a:headEnd/>
            <a:tailEnd/>
          </a:ln>
        </p:spPr>
        <p:txBody>
          <a:bodyPr vert="horz" wrap="square" lIns="91440" tIns="45720" rIns="91440" bIns="45720" numCol="1" anchor="t" anchorCtr="0" compatLnSpc="1">
            <a:prstTxWarp prst="textNoShape">
              <a:avLst/>
            </a:prstTxWarp>
          </a:bodyPr>
          <a:lstStyle/>
          <a:p>
            <a:pPr algn="just" eaLnBrk="1" hangingPunct="1">
              <a:lnSpc>
                <a:spcPct val="80000"/>
              </a:lnSpc>
              <a:spcAft>
                <a:spcPct val="50000"/>
              </a:spcAft>
              <a:buClr>
                <a:srgbClr val="333399"/>
              </a:buClr>
              <a:buFont typeface="Wingdings" panose="05000000000000000000" pitchFamily="2" charset="2"/>
              <a:buChar char="q"/>
            </a:pPr>
            <a:r>
              <a:rPr lang="en-US" altLang="en-US" sz="1600" b="1">
                <a:cs typeface="Arial" panose="020B0604020202020204" pitchFamily="34" charset="0"/>
              </a:rPr>
              <a:t>If a higher reading is found 23-24%, this indicates an oxygen enriched atmosphere, entry should not be allowed until the space has been purged (Ventilated)</a:t>
            </a:r>
          </a:p>
          <a:p>
            <a:pPr algn="just" eaLnBrk="1" hangingPunct="1">
              <a:lnSpc>
                <a:spcPct val="80000"/>
              </a:lnSpc>
              <a:spcAft>
                <a:spcPct val="50000"/>
              </a:spcAft>
              <a:buClr>
                <a:srgbClr val="333399"/>
              </a:buClr>
              <a:buFont typeface="Wingdings" panose="05000000000000000000" pitchFamily="2" charset="2"/>
              <a:buChar char="q"/>
            </a:pPr>
            <a:r>
              <a:rPr lang="en-US" altLang="en-US" sz="1600" b="1">
                <a:cs typeface="Arial" panose="020B0604020202020204" pitchFamily="34" charset="0"/>
              </a:rPr>
              <a:t>When performing the test from inside the confined space, breathing apparatus must be worn until the atmosphere has been proven safe  </a:t>
            </a:r>
          </a:p>
          <a:p>
            <a:pPr algn="just" eaLnBrk="1" hangingPunct="1">
              <a:lnSpc>
                <a:spcPct val="80000"/>
              </a:lnSpc>
              <a:spcAft>
                <a:spcPct val="50000"/>
              </a:spcAft>
              <a:buClr>
                <a:srgbClr val="333399"/>
              </a:buClr>
              <a:buFont typeface="Wingdings" panose="05000000000000000000" pitchFamily="2" charset="2"/>
              <a:buChar char="q"/>
            </a:pPr>
            <a:r>
              <a:rPr lang="en-US" altLang="en-US" sz="1600" b="1">
                <a:cs typeface="Arial" panose="020B0604020202020204" pitchFamily="34" charset="0"/>
              </a:rPr>
              <a:t>Tests should be conducted throughout the confined space with special attention to potential "dead" circulation areas</a:t>
            </a:r>
          </a:p>
          <a:p>
            <a:pPr algn="just" eaLnBrk="1" hangingPunct="1">
              <a:lnSpc>
                <a:spcPct val="80000"/>
              </a:lnSpc>
              <a:spcAft>
                <a:spcPct val="50000"/>
              </a:spcAft>
              <a:buClr>
                <a:srgbClr val="333399"/>
              </a:buClr>
              <a:buFont typeface="Wingdings" panose="05000000000000000000" pitchFamily="2" charset="2"/>
              <a:buChar char="q"/>
            </a:pPr>
            <a:r>
              <a:rPr lang="en-US" altLang="en-US" sz="1600" b="1">
                <a:cs typeface="Arial" panose="020B0604020202020204" pitchFamily="34" charset="0"/>
              </a:rPr>
              <a:t>Instructions accompanying atmosphere test instruments should be thoroughly reviewed to ensure competent operation and correct interpretation of readings</a:t>
            </a:r>
          </a:p>
          <a:p>
            <a:pPr algn="just" eaLnBrk="1" hangingPunct="1">
              <a:lnSpc>
                <a:spcPct val="80000"/>
              </a:lnSpc>
              <a:spcAft>
                <a:spcPct val="50000"/>
              </a:spcAft>
              <a:buClr>
                <a:srgbClr val="333399"/>
              </a:buClr>
              <a:buFont typeface="Wingdings" panose="05000000000000000000" pitchFamily="2" charset="2"/>
              <a:buChar char="q"/>
            </a:pPr>
            <a:r>
              <a:rPr lang="en-US" altLang="en-US" sz="1600" b="1">
                <a:cs typeface="Arial" panose="020B0604020202020204" pitchFamily="34" charset="0"/>
              </a:rPr>
              <a:t>Read and understand Manufacturers Instruction books for Multi Gas Detectors</a:t>
            </a:r>
            <a:endParaRPr lang="en-GB" altLang="en-US" sz="1600" b="1">
              <a:cs typeface="Arial" panose="020B0604020202020204" pitchFamily="34" charset="0"/>
            </a:endParaRPr>
          </a:p>
        </p:txBody>
      </p:sp>
      <p:sp>
        <p:nvSpPr>
          <p:cNvPr id="263171" name="Rectangle 3">
            <a:extLst>
              <a:ext uri="{FF2B5EF4-FFF2-40B4-BE49-F238E27FC236}">
                <a16:creationId xmlns:a16="http://schemas.microsoft.com/office/drawing/2014/main" id="{2CBB8C8D-624E-5C8A-C75A-FDF3040D7EB0}"/>
              </a:ext>
            </a:extLst>
          </p:cNvPr>
          <p:cNvSpPr>
            <a:spLocks noChangeArrowheads="1"/>
          </p:cNvSpPr>
          <p:nvPr/>
        </p:nvSpPr>
        <p:spPr bwMode="auto">
          <a:xfrm>
            <a:off x="652463" y="762000"/>
            <a:ext cx="3505200"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CC"/>
                </a:solidFill>
              </a14:hiddenFill>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spcAft>
                <a:spcPct val="50000"/>
              </a:spcAft>
              <a:buClr>
                <a:srgbClr val="333399"/>
              </a:buClr>
              <a:buFont typeface="Wingdings" panose="05000000000000000000" pitchFamily="2" charset="2"/>
              <a:buChar char="q"/>
            </a:pPr>
            <a:r>
              <a:rPr lang="en-US" altLang="en-US" sz="1200" b="1">
                <a:cs typeface="Arial" panose="020B0604020202020204" pitchFamily="34" charset="0"/>
              </a:rPr>
              <a:t>Prior to actual testing, use a certified calibrated multi gas detector (oxygen, combustible gas), to make certain it gives accurate readings</a:t>
            </a:r>
          </a:p>
          <a:p>
            <a:pPr eaLnBrk="1" hangingPunct="1">
              <a:lnSpc>
                <a:spcPct val="90000"/>
              </a:lnSpc>
              <a:spcBef>
                <a:spcPct val="20000"/>
              </a:spcBef>
              <a:spcAft>
                <a:spcPct val="50000"/>
              </a:spcAft>
              <a:buClr>
                <a:srgbClr val="333399"/>
              </a:buClr>
              <a:buFont typeface="Wingdings" panose="05000000000000000000" pitchFamily="2" charset="2"/>
              <a:buChar char="q"/>
            </a:pPr>
            <a:r>
              <a:rPr lang="en-US" altLang="en-US" sz="1200" b="1">
                <a:cs typeface="Arial" panose="020B0604020202020204" pitchFamily="34" charset="0"/>
              </a:rPr>
              <a:t>Utilize the properly calibrated oxygen indicator to determine if the atmosphere is breathable</a:t>
            </a:r>
          </a:p>
          <a:p>
            <a:pPr eaLnBrk="1" hangingPunct="1">
              <a:lnSpc>
                <a:spcPct val="90000"/>
              </a:lnSpc>
              <a:spcBef>
                <a:spcPct val="20000"/>
              </a:spcBef>
              <a:spcAft>
                <a:spcPct val="50000"/>
              </a:spcAft>
              <a:buFont typeface="Wingdings" panose="05000000000000000000" pitchFamily="2" charset="2"/>
              <a:buNone/>
            </a:pPr>
            <a:endParaRPr lang="en-US" altLang="en-US" sz="1200" b="1">
              <a:cs typeface="Arial" panose="020B0604020202020204" pitchFamily="34" charset="0"/>
            </a:endParaRPr>
          </a:p>
          <a:p>
            <a:pPr eaLnBrk="1" hangingPunct="1">
              <a:lnSpc>
                <a:spcPct val="90000"/>
              </a:lnSpc>
              <a:spcBef>
                <a:spcPct val="20000"/>
              </a:spcBef>
              <a:spcAft>
                <a:spcPct val="50000"/>
              </a:spcAft>
              <a:buFont typeface="Wingdings" panose="05000000000000000000" pitchFamily="2" charset="2"/>
              <a:buChar char="q"/>
            </a:pPr>
            <a:endParaRPr lang="en-GB" altLang="en-US" sz="1200" b="1">
              <a:cs typeface="Arial" panose="020B0604020202020204" pitchFamily="34" charset="0"/>
            </a:endParaRPr>
          </a:p>
        </p:txBody>
      </p:sp>
      <p:pic>
        <p:nvPicPr>
          <p:cNvPr id="263172" name="Picture 4">
            <a:extLst>
              <a:ext uri="{FF2B5EF4-FFF2-40B4-BE49-F238E27FC236}">
                <a16:creationId xmlns:a16="http://schemas.microsoft.com/office/drawing/2014/main" id="{EB5BDF4A-AFEA-4CC4-E39E-1DC1BE374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863" y="2209800"/>
            <a:ext cx="846137" cy="11430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3173" name="Picture 5">
            <a:extLst>
              <a:ext uri="{FF2B5EF4-FFF2-40B4-BE49-F238E27FC236}">
                <a16:creationId xmlns:a16="http://schemas.microsoft.com/office/drawing/2014/main" id="{1599AC87-AC2E-7EF6-AFCC-16CBC64F7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263" y="2133600"/>
            <a:ext cx="1143000" cy="112871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3174" name="Rectangle 6">
            <a:extLst>
              <a:ext uri="{FF2B5EF4-FFF2-40B4-BE49-F238E27FC236}">
                <a16:creationId xmlns:a16="http://schemas.microsoft.com/office/drawing/2014/main" id="{A75796E6-2B91-6A25-ED25-2BCB8687E198}"/>
              </a:ext>
            </a:extLst>
          </p:cNvPr>
          <p:cNvSpPr>
            <a:spLocks noChangeArrowheads="1"/>
          </p:cNvSpPr>
          <p:nvPr/>
        </p:nvSpPr>
        <p:spPr bwMode="auto">
          <a:xfrm>
            <a:off x="-114300" y="109538"/>
            <a:ext cx="937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tx2"/>
                </a:solidFill>
              </a:rPr>
              <a:t>CONFINED SPACE</a:t>
            </a:r>
          </a:p>
        </p:txBody>
      </p:sp>
      <p:pic>
        <p:nvPicPr>
          <p:cNvPr id="263175" name="Picture 7">
            <a:extLst>
              <a:ext uri="{FF2B5EF4-FFF2-40B4-BE49-F238E27FC236}">
                <a16:creationId xmlns:a16="http://schemas.microsoft.com/office/drawing/2014/main" id="{20E62BE1-DB7F-6BC3-6108-3C3CFB17B306}"/>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1195388" y="3505200"/>
            <a:ext cx="2411412"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3508F92-64C5-D914-5D2F-EAB294975F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5094762D-5AD1-AF04-C9D5-F82AA6ECAD6D}"/>
              </a:ext>
            </a:extLst>
          </p:cNvPr>
          <p:cNvSpPr>
            <a:spLocks noGrp="1" noChangeArrowheads="1"/>
          </p:cNvSpPr>
          <p:nvPr>
            <p:ph type="body" idx="1"/>
          </p:nvPr>
        </p:nvSpPr>
        <p:spPr bwMode="auto">
          <a:xfrm>
            <a:off x="423863" y="838200"/>
            <a:ext cx="8229600" cy="2590800"/>
          </a:xfrm>
          <a:solidFill>
            <a:srgbClr val="FFCC00">
              <a:alpha val="52156"/>
            </a:srgbClr>
          </a:solidFill>
          <a:ln>
            <a:solidFill>
              <a:schemeClr val="tx1"/>
            </a:solidFill>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spcBef>
                <a:spcPct val="50000"/>
              </a:spcBef>
              <a:spcAft>
                <a:spcPct val="50000"/>
              </a:spcAft>
              <a:buFont typeface="Wingdings" panose="05000000000000000000" pitchFamily="2" charset="2"/>
              <a:buChar char="q"/>
            </a:pPr>
            <a:r>
              <a:rPr lang="en-US" altLang="en-US" sz="2000">
                <a:cs typeface="Arial" panose="020B0604020202020204" pitchFamily="34" charset="0"/>
              </a:rPr>
              <a:t>If toxic vapors are present in a confined space, the concentration must be evaluated in parts per million (PPM) in relation to the toxic substance threshold limit value (TLV) prior to employee entry</a:t>
            </a:r>
          </a:p>
          <a:p>
            <a:pPr eaLnBrk="1" hangingPunct="1">
              <a:lnSpc>
                <a:spcPct val="80000"/>
              </a:lnSpc>
              <a:spcBef>
                <a:spcPct val="50000"/>
              </a:spcBef>
              <a:spcAft>
                <a:spcPct val="50000"/>
              </a:spcAft>
              <a:buFont typeface="Wingdings" panose="05000000000000000000" pitchFamily="2" charset="2"/>
              <a:buChar char="q"/>
            </a:pPr>
            <a:r>
              <a:rPr lang="en-US" altLang="en-US" sz="2000">
                <a:cs typeface="Arial" panose="020B0604020202020204" pitchFamily="34" charset="0"/>
              </a:rPr>
              <a:t>If specific toxic substances are known or suspected to be present, proper tests specific for that substance must also be conducted, by using hand pump with colorimetric tube</a:t>
            </a:r>
            <a:endParaRPr lang="en-GB" altLang="en-US" sz="2000">
              <a:cs typeface="Arial" panose="020B0604020202020204" pitchFamily="34" charset="0"/>
            </a:endParaRPr>
          </a:p>
        </p:txBody>
      </p:sp>
      <p:pic>
        <p:nvPicPr>
          <p:cNvPr id="264195" name="Picture 3">
            <a:extLst>
              <a:ext uri="{FF2B5EF4-FFF2-40B4-BE49-F238E27FC236}">
                <a16:creationId xmlns:a16="http://schemas.microsoft.com/office/drawing/2014/main" id="{84B89899-CE77-1F3D-9886-59EAD40B9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2971800"/>
            <a:ext cx="2008187" cy="32861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4196" name="Picture 4">
            <a:extLst>
              <a:ext uri="{FF2B5EF4-FFF2-40B4-BE49-F238E27FC236}">
                <a16:creationId xmlns:a16="http://schemas.microsoft.com/office/drawing/2014/main" id="{873C79DA-FC10-780B-A5A0-F64CBF60B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663" y="2819400"/>
            <a:ext cx="3352800" cy="56038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4197" name="Rectangle 5">
            <a:extLst>
              <a:ext uri="{FF2B5EF4-FFF2-40B4-BE49-F238E27FC236}">
                <a16:creationId xmlns:a16="http://schemas.microsoft.com/office/drawing/2014/main" id="{6C821802-27B3-86AF-3722-1F54E54FBC5B}"/>
              </a:ext>
            </a:extLst>
          </p:cNvPr>
          <p:cNvSpPr>
            <a:spLocks noChangeArrowheads="1"/>
          </p:cNvSpPr>
          <p:nvPr/>
        </p:nvSpPr>
        <p:spPr bwMode="auto">
          <a:xfrm>
            <a:off x="533400" y="3505200"/>
            <a:ext cx="4648200" cy="266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CC00">
                    <a:alpha val="45882"/>
                  </a:srgbClr>
                </a:solidFill>
              </a14:hiddenFill>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50000"/>
              </a:spcBef>
              <a:spcAft>
                <a:spcPct val="50000"/>
              </a:spcAft>
              <a:buFont typeface="Wingdings" panose="05000000000000000000" pitchFamily="2" charset="2"/>
              <a:buChar char="q"/>
            </a:pPr>
            <a:r>
              <a:rPr lang="en-US" altLang="en-US" b="1">
                <a:cs typeface="Arial" panose="020B0604020202020204" pitchFamily="34" charset="0"/>
              </a:rPr>
              <a:t>Prior to entry, the confined space must be classified into one of the Hazard Groups</a:t>
            </a:r>
          </a:p>
          <a:p>
            <a:pPr eaLnBrk="1" hangingPunct="1">
              <a:lnSpc>
                <a:spcPct val="80000"/>
              </a:lnSpc>
              <a:spcBef>
                <a:spcPct val="50000"/>
              </a:spcBef>
              <a:spcAft>
                <a:spcPct val="50000"/>
              </a:spcAft>
              <a:buFont typeface="Wingdings" panose="05000000000000000000" pitchFamily="2" charset="2"/>
              <a:buChar char="q"/>
            </a:pPr>
            <a:r>
              <a:rPr lang="en-US" altLang="en-US" b="1">
                <a:cs typeface="Arial" panose="020B0604020202020204" pitchFamily="34" charset="0"/>
              </a:rPr>
              <a:t>Group A, Normal on the Danger Scale</a:t>
            </a:r>
          </a:p>
          <a:p>
            <a:pPr eaLnBrk="1" hangingPunct="1">
              <a:lnSpc>
                <a:spcPct val="80000"/>
              </a:lnSpc>
              <a:spcBef>
                <a:spcPct val="50000"/>
              </a:spcBef>
              <a:spcAft>
                <a:spcPct val="50000"/>
              </a:spcAft>
              <a:buFont typeface="Wingdings" panose="05000000000000000000" pitchFamily="2" charset="2"/>
              <a:buChar char="q"/>
            </a:pPr>
            <a:r>
              <a:rPr lang="en-US" altLang="en-US" b="1">
                <a:cs typeface="Arial" panose="020B0604020202020204" pitchFamily="34" charset="0"/>
              </a:rPr>
              <a:t>Group B, Medium on the Danger Scale</a:t>
            </a:r>
          </a:p>
          <a:p>
            <a:pPr eaLnBrk="1" hangingPunct="1">
              <a:lnSpc>
                <a:spcPct val="80000"/>
              </a:lnSpc>
              <a:spcBef>
                <a:spcPct val="50000"/>
              </a:spcBef>
              <a:spcAft>
                <a:spcPct val="50000"/>
              </a:spcAft>
              <a:buFont typeface="Wingdings" panose="05000000000000000000" pitchFamily="2" charset="2"/>
              <a:buChar char="q"/>
            </a:pPr>
            <a:r>
              <a:rPr lang="en-US" altLang="en-US" b="1">
                <a:cs typeface="Arial" panose="020B0604020202020204" pitchFamily="34" charset="0"/>
              </a:rPr>
              <a:t> Group C, High on the Danger Scale</a:t>
            </a:r>
            <a:endParaRPr lang="en-GB" altLang="en-US" b="1">
              <a:cs typeface="Arial" panose="020B0604020202020204" pitchFamily="34" charset="0"/>
            </a:endParaRPr>
          </a:p>
        </p:txBody>
      </p:sp>
      <p:sp>
        <p:nvSpPr>
          <p:cNvPr id="264198" name="Rectangle 6">
            <a:extLst>
              <a:ext uri="{FF2B5EF4-FFF2-40B4-BE49-F238E27FC236}">
                <a16:creationId xmlns:a16="http://schemas.microsoft.com/office/drawing/2014/main" id="{7249554B-9356-1C58-BB06-69EBC495CAFD}"/>
              </a:ext>
            </a:extLst>
          </p:cNvPr>
          <p:cNvSpPr>
            <a:spLocks noChangeArrowheads="1"/>
          </p:cNvSpPr>
          <p:nvPr/>
        </p:nvSpPr>
        <p:spPr bwMode="auto">
          <a:xfrm>
            <a:off x="-114300" y="109538"/>
            <a:ext cx="937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tx2"/>
                </a:solidFill>
              </a:rPr>
              <a:t>CONFINED SPACE</a:t>
            </a:r>
          </a:p>
        </p:txBody>
      </p:sp>
      <p:pic>
        <p:nvPicPr>
          <p:cNvPr id="264199" name="Picture 7">
            <a:extLst>
              <a:ext uri="{FF2B5EF4-FFF2-40B4-BE49-F238E27FC236}">
                <a16:creationId xmlns:a16="http://schemas.microsoft.com/office/drawing/2014/main" id="{EEE6CA78-B7D1-1047-F9E6-24799824FA8B}"/>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5562600" y="3538538"/>
            <a:ext cx="2914650"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E7CF6EF-53AA-A259-7C35-472B531E70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5AC41C-6067-08A8-DE22-FCEC897CE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65218" name="Rectangle 2">
            <a:extLst>
              <a:ext uri="{FF2B5EF4-FFF2-40B4-BE49-F238E27FC236}">
                <a16:creationId xmlns:a16="http://schemas.microsoft.com/office/drawing/2014/main" id="{D90FC2A6-B1FC-27E5-8345-B5EDAF691722}"/>
              </a:ext>
            </a:extLst>
          </p:cNvPr>
          <p:cNvSpPr>
            <a:spLocks noGrp="1" noChangeArrowheads="1"/>
          </p:cNvSpPr>
          <p:nvPr>
            <p:ph type="body" sz="half" idx="1"/>
          </p:nvPr>
        </p:nvSpPr>
        <p:spPr bwMode="auto">
          <a:xfrm>
            <a:off x="152400" y="952500"/>
            <a:ext cx="3975100" cy="5054600"/>
          </a:xfrm>
          <a:solidFill>
            <a:srgbClr val="FFFFCC"/>
          </a:solidFill>
          <a:ln algn="ctr">
            <a:solidFill>
              <a:schemeClr val="tx1"/>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000" b="1"/>
              <a:t>Roustabouts assist in going into to areas called confined spaces.  These areas are defined as areas that do not have a well-ventilated flow of air.  No one is allowed to enter a tank or confined space until all necessary steps are taken to ensure the atmosphere is safe.  </a:t>
            </a:r>
          </a:p>
          <a:p>
            <a:pPr marL="0" indent="0" eaLnBrk="1" hangingPunct="1">
              <a:spcBef>
                <a:spcPct val="50000"/>
              </a:spcBef>
              <a:buFontTx/>
              <a:buNone/>
            </a:pPr>
            <a:r>
              <a:rPr lang="en-US" altLang="en-US" sz="1000" b="1"/>
              <a:t>To go into a confined space, the Supervisor will have to obtain a permit from the OIM or Toolpusher. A JSA will be designed for the entry before entering the space.  The JSA will cover the layout of the confined space, the task to be done, the hazards involved, the safety equipment to be used, the precautions to be taken, and the role of each person on the entry team. The crew will then have to check the confined space for pressure, oxygen, and gas content. After the tank or space is opened, it will be ventilated.  Always make sure that the exit for getting out of the confined space is never blocked in any way.</a:t>
            </a:r>
          </a:p>
          <a:p>
            <a:pPr marL="0" indent="0" eaLnBrk="1" hangingPunct="1">
              <a:spcBef>
                <a:spcPct val="50000"/>
              </a:spcBef>
              <a:buFontTx/>
              <a:buNone/>
            </a:pPr>
            <a:r>
              <a:rPr lang="en-US" altLang="en-US" sz="1000" b="1"/>
              <a:t>A “buddy” or teammate is to be stationed outside the tank or confined space at all times.  A life line must be used if the buddy can not see the person in the tank.  A SCBA (Self Contained Breathing Apparatus) is kept available just in case of emergency.  If a person in the tank becomes unconscious, never attempt a rescue without wearing a SCBA with a properly attached lifeline.  Before going after an unconscious person, the buddy is to summon for help before entering the tank for a rescue attempt. Some tanks may contain water and thus a life preserver would need to be worn by the person entering a tank. The buddy would wear a life jacket also, just in case of emergency.</a:t>
            </a:r>
          </a:p>
          <a:p>
            <a:pPr marL="0" indent="0" eaLnBrk="1" hangingPunct="1">
              <a:spcBef>
                <a:spcPct val="50000"/>
              </a:spcBef>
              <a:buFontTx/>
              <a:buNone/>
            </a:pPr>
            <a:r>
              <a:rPr lang="en-US" altLang="en-US" sz="1000" b="1"/>
              <a:t>Confined spaces called “spud cans” on jack-ups may be especially hazardous due to decaying material.  In this case all confined entry procedures must be in place.  Questions about confined entry can be answered by the Supervisor. </a:t>
            </a:r>
          </a:p>
        </p:txBody>
      </p:sp>
      <p:pic>
        <p:nvPicPr>
          <p:cNvPr id="265219" name="Picture 3">
            <a:extLst>
              <a:ext uri="{FF2B5EF4-FFF2-40B4-BE49-F238E27FC236}">
                <a16:creationId xmlns:a16="http://schemas.microsoft.com/office/drawing/2014/main" id="{E1F54500-A7D7-138D-4678-14D649254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038600"/>
            <a:ext cx="2286000" cy="1714500"/>
          </a:xfrm>
          <a:prstGeom prst="rect">
            <a:avLst/>
          </a:prstGeom>
          <a:solidFill>
            <a:srgbClr val="FFCC00"/>
          </a:solidFill>
          <a:ln w="9525">
            <a:solidFill>
              <a:schemeClr val="tx1"/>
            </a:solidFill>
            <a:miter lim="800000"/>
            <a:headEnd/>
            <a:tailEnd/>
          </a:ln>
        </p:spPr>
      </p:pic>
      <p:sp>
        <p:nvSpPr>
          <p:cNvPr id="265220" name="Text Box 4">
            <a:extLst>
              <a:ext uri="{FF2B5EF4-FFF2-40B4-BE49-F238E27FC236}">
                <a16:creationId xmlns:a16="http://schemas.microsoft.com/office/drawing/2014/main" id="{D6B88D01-1465-3E0A-786B-3818F0DBEACD}"/>
              </a:ext>
            </a:extLst>
          </p:cNvPr>
          <p:cNvSpPr txBox="1">
            <a:spLocks noChangeArrowheads="1"/>
          </p:cNvSpPr>
          <p:nvPr/>
        </p:nvSpPr>
        <p:spPr bwMode="auto">
          <a:xfrm>
            <a:off x="6172200" y="3429000"/>
            <a:ext cx="25908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ENTERING A TANK WITH </a:t>
            </a:r>
            <a:br>
              <a:rPr lang="en-US" altLang="en-US" sz="800" b="1"/>
            </a:br>
            <a:r>
              <a:rPr lang="en-US" altLang="en-US" sz="800" b="1"/>
              <a:t>VENTILATION HOSE IN PLACE</a:t>
            </a:r>
          </a:p>
        </p:txBody>
      </p:sp>
      <p:sp>
        <p:nvSpPr>
          <p:cNvPr id="265221" name="Text Box 5">
            <a:extLst>
              <a:ext uri="{FF2B5EF4-FFF2-40B4-BE49-F238E27FC236}">
                <a16:creationId xmlns:a16="http://schemas.microsoft.com/office/drawing/2014/main" id="{1510978B-E890-3121-9B5A-D37E084FBED1}"/>
              </a:ext>
            </a:extLst>
          </p:cNvPr>
          <p:cNvSpPr txBox="1">
            <a:spLocks noChangeArrowheads="1"/>
          </p:cNvSpPr>
          <p:nvPr/>
        </p:nvSpPr>
        <p:spPr bwMode="auto">
          <a:xfrm>
            <a:off x="6829425" y="6008688"/>
            <a:ext cx="1981200" cy="46831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GAS DETECTOR IS USED TO DETECT OXYGEN CONTENT AND FLAMMABLE GAS LEVELS</a:t>
            </a:r>
          </a:p>
        </p:txBody>
      </p:sp>
      <p:pic>
        <p:nvPicPr>
          <p:cNvPr id="265222" name="Picture 6">
            <a:extLst>
              <a:ext uri="{FF2B5EF4-FFF2-40B4-BE49-F238E27FC236}">
                <a16:creationId xmlns:a16="http://schemas.microsoft.com/office/drawing/2014/main" id="{24DABAD0-70CE-F683-B5BC-E7AFF0BAD4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9263" y="914400"/>
            <a:ext cx="1443037" cy="2452688"/>
          </a:xfrm>
          <a:prstGeom prst="rect">
            <a:avLst/>
          </a:prstGeom>
          <a:solidFill>
            <a:srgbClr val="FFCC00"/>
          </a:solidFill>
          <a:ln w="9525">
            <a:solidFill>
              <a:schemeClr val="tx1"/>
            </a:solidFill>
            <a:miter lim="800000"/>
            <a:headEnd/>
            <a:tailEnd/>
          </a:ln>
        </p:spPr>
      </p:pic>
      <p:sp>
        <p:nvSpPr>
          <p:cNvPr id="265223" name="Text Box 7">
            <a:extLst>
              <a:ext uri="{FF2B5EF4-FFF2-40B4-BE49-F238E27FC236}">
                <a16:creationId xmlns:a16="http://schemas.microsoft.com/office/drawing/2014/main" id="{93C64BD5-870C-5BA5-C6CF-B900DC3652F3}"/>
              </a:ext>
            </a:extLst>
          </p:cNvPr>
          <p:cNvSpPr txBox="1">
            <a:spLocks noChangeArrowheads="1"/>
          </p:cNvSpPr>
          <p:nvPr/>
        </p:nvSpPr>
        <p:spPr bwMode="auto">
          <a:xfrm>
            <a:off x="4495800" y="3662363"/>
            <a:ext cx="10922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S.C.B.A.</a:t>
            </a:r>
          </a:p>
        </p:txBody>
      </p:sp>
      <p:sp>
        <p:nvSpPr>
          <p:cNvPr id="265224" name="Rectangle 8">
            <a:extLst>
              <a:ext uri="{FF2B5EF4-FFF2-40B4-BE49-F238E27FC236}">
                <a16:creationId xmlns:a16="http://schemas.microsoft.com/office/drawing/2014/main" id="{5B5E2E58-AAB9-73DE-1032-05C82AF1B45A}"/>
              </a:ext>
            </a:extLst>
          </p:cNvPr>
          <p:cNvSpPr>
            <a:spLocks noGrp="1" noChangeArrowheads="1"/>
          </p:cNvSpPr>
          <p:nvPr>
            <p:ph type="title"/>
          </p:nvPr>
        </p:nvSpPr>
        <p:spPr bwMode="auto">
          <a:xfrm>
            <a:off x="-114300" y="109538"/>
            <a:ext cx="93726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CONFINED SPACE</a:t>
            </a:r>
          </a:p>
        </p:txBody>
      </p:sp>
      <p:pic>
        <p:nvPicPr>
          <p:cNvPr id="265225" name="Picture 9">
            <a:extLst>
              <a:ext uri="{FF2B5EF4-FFF2-40B4-BE49-F238E27FC236}">
                <a16:creationId xmlns:a16="http://schemas.microsoft.com/office/drawing/2014/main" id="{25CE7D91-A013-E2BF-F479-CEF9729FC7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838200"/>
            <a:ext cx="2895600" cy="247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5226" name="Picture 10">
            <a:extLst>
              <a:ext uri="{FF2B5EF4-FFF2-40B4-BE49-F238E27FC236}">
                <a16:creationId xmlns:a16="http://schemas.microsoft.com/office/drawing/2014/main" id="{A7BF683F-6B55-9432-C07C-B2CCFD47EC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3886200"/>
            <a:ext cx="1868488"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B85752-88BC-53D0-4598-5FC0405A7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67266" name="Rectangle 2">
            <a:extLst>
              <a:ext uri="{FF2B5EF4-FFF2-40B4-BE49-F238E27FC236}">
                <a16:creationId xmlns:a16="http://schemas.microsoft.com/office/drawing/2014/main" id="{55508EC0-5674-4ACB-C9DF-18571D776453}"/>
              </a:ext>
            </a:extLst>
          </p:cNvPr>
          <p:cNvSpPr>
            <a:spLocks noGrp="1" noChangeArrowheads="1"/>
          </p:cNvSpPr>
          <p:nvPr>
            <p:ph type="body" sz="half" idx="1"/>
          </p:nvPr>
        </p:nvSpPr>
        <p:spPr bwMode="auto">
          <a:xfrm>
            <a:off x="317500" y="863600"/>
            <a:ext cx="5321300" cy="2082800"/>
          </a:xfrm>
          <a:solidFill>
            <a:srgbClr val="FFFFCC"/>
          </a:solidFill>
          <a:ln algn="ctr">
            <a:solidFill>
              <a:schemeClr val="tx1"/>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000" b="1"/>
              <a:t>The top photo shows the Deck Foreman and a Roustabout about to enter a confined space.  All of the equipment needed for the task has been assembled. A pre-job meeting has been held and the hazards of the job have been identified and discussed. A Confined Entry Permit has been issued by the OIM.</a:t>
            </a:r>
          </a:p>
          <a:p>
            <a:pPr marL="0" indent="0" eaLnBrk="1" hangingPunct="1">
              <a:spcBef>
                <a:spcPct val="50000"/>
              </a:spcBef>
              <a:buFontTx/>
              <a:buNone/>
            </a:pPr>
            <a:r>
              <a:rPr lang="en-US" altLang="en-US" sz="1000" b="1"/>
              <a:t>In the bottom right photo the Roustabout is going into the confined space with all of the safety equipment in place. The procedures for confined space entry have been followed and the safety equipment is available, if needed.  The “buddy,” SCBA or air pack, gas detectors, fall protection equipment and safety precautions are in place.</a:t>
            </a:r>
          </a:p>
          <a:p>
            <a:pPr marL="0" indent="0" eaLnBrk="1" hangingPunct="1">
              <a:spcBef>
                <a:spcPct val="50000"/>
              </a:spcBef>
              <a:buFontTx/>
              <a:buNone/>
            </a:pPr>
            <a:r>
              <a:rPr lang="en-US" altLang="en-US" sz="1000" b="1"/>
              <a:t>All hatches and other openings in decks and floors will be provided with covers and kept closed when not in use unless provided with a permanent barricade.  All temporary openings must be properly guarded by handrails, chains, or other suitable means.</a:t>
            </a:r>
          </a:p>
        </p:txBody>
      </p:sp>
      <p:sp>
        <p:nvSpPr>
          <p:cNvPr id="267267" name="Rectangle 3">
            <a:extLst>
              <a:ext uri="{FF2B5EF4-FFF2-40B4-BE49-F238E27FC236}">
                <a16:creationId xmlns:a16="http://schemas.microsoft.com/office/drawing/2014/main" id="{B326C23C-EA84-4935-ACD4-C3388EEB20D8}"/>
              </a:ext>
            </a:extLst>
          </p:cNvPr>
          <p:cNvSpPr>
            <a:spLocks noChangeArrowheads="1"/>
          </p:cNvSpPr>
          <p:nvPr/>
        </p:nvSpPr>
        <p:spPr bwMode="auto">
          <a:xfrm>
            <a:off x="1106488" y="222250"/>
            <a:ext cx="2603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67268" name="Text Box 4">
            <a:extLst>
              <a:ext uri="{FF2B5EF4-FFF2-40B4-BE49-F238E27FC236}">
                <a16:creationId xmlns:a16="http://schemas.microsoft.com/office/drawing/2014/main" id="{BF2BB6E7-4760-C683-1AA2-A702A8C19D75}"/>
              </a:ext>
            </a:extLst>
          </p:cNvPr>
          <p:cNvSpPr txBox="1">
            <a:spLocks noChangeArrowheads="1"/>
          </p:cNvSpPr>
          <p:nvPr/>
        </p:nvSpPr>
        <p:spPr bwMode="auto">
          <a:xfrm>
            <a:off x="6153150" y="5802313"/>
            <a:ext cx="2209800" cy="46831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GOING IN THE CONFINED SPACE WITH PLANNING, PROCEDURES, EQUIPMENT, AND TRAINED PERSONNEL.</a:t>
            </a:r>
          </a:p>
        </p:txBody>
      </p:sp>
      <p:sp>
        <p:nvSpPr>
          <p:cNvPr id="267269" name="Text Box 5">
            <a:extLst>
              <a:ext uri="{FF2B5EF4-FFF2-40B4-BE49-F238E27FC236}">
                <a16:creationId xmlns:a16="http://schemas.microsoft.com/office/drawing/2014/main" id="{903094ED-46FC-2D18-2B3F-A62BA26C1D76}"/>
              </a:ext>
            </a:extLst>
          </p:cNvPr>
          <p:cNvSpPr txBox="1">
            <a:spLocks noChangeArrowheads="1"/>
          </p:cNvSpPr>
          <p:nvPr/>
        </p:nvSpPr>
        <p:spPr bwMode="auto">
          <a:xfrm>
            <a:off x="6705600" y="3124200"/>
            <a:ext cx="12954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GOING IN</a:t>
            </a:r>
          </a:p>
        </p:txBody>
      </p:sp>
      <p:sp>
        <p:nvSpPr>
          <p:cNvPr id="267270" name="Text Box 6">
            <a:extLst>
              <a:ext uri="{FF2B5EF4-FFF2-40B4-BE49-F238E27FC236}">
                <a16:creationId xmlns:a16="http://schemas.microsoft.com/office/drawing/2014/main" id="{2EB3D5BB-DDFA-4BAD-8B10-CE25CEBE4E91}"/>
              </a:ext>
            </a:extLst>
          </p:cNvPr>
          <p:cNvSpPr txBox="1">
            <a:spLocks noChangeArrowheads="1"/>
          </p:cNvSpPr>
          <p:nvPr/>
        </p:nvSpPr>
        <p:spPr bwMode="auto">
          <a:xfrm>
            <a:off x="523875" y="5743575"/>
            <a:ext cx="1700213" cy="46831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COMMUNICATING WITH RIG MANAGER ABOUT THE ENTRY</a:t>
            </a:r>
          </a:p>
        </p:txBody>
      </p:sp>
      <p:sp>
        <p:nvSpPr>
          <p:cNvPr id="267271" name="Rectangle 7">
            <a:extLst>
              <a:ext uri="{FF2B5EF4-FFF2-40B4-BE49-F238E27FC236}">
                <a16:creationId xmlns:a16="http://schemas.microsoft.com/office/drawing/2014/main" id="{8F15AF1A-37FA-5044-1020-BA3958563A16}"/>
              </a:ext>
            </a:extLst>
          </p:cNvPr>
          <p:cNvSpPr>
            <a:spLocks noGrp="1" noChangeArrowheads="1"/>
          </p:cNvSpPr>
          <p:nvPr>
            <p:ph type="title"/>
          </p:nvPr>
        </p:nvSpPr>
        <p:spPr bwMode="auto">
          <a:xfrm>
            <a:off x="-114300" y="109538"/>
            <a:ext cx="93726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a:t>CONFINED SPACE</a:t>
            </a:r>
          </a:p>
        </p:txBody>
      </p:sp>
      <p:pic>
        <p:nvPicPr>
          <p:cNvPr id="267272" name="Picture 8">
            <a:extLst>
              <a:ext uri="{FF2B5EF4-FFF2-40B4-BE49-F238E27FC236}">
                <a16:creationId xmlns:a16="http://schemas.microsoft.com/office/drawing/2014/main" id="{4322B21B-6489-A3CF-9F89-14C42F86AC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990600"/>
            <a:ext cx="2743200"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7273" name="Picture 9">
            <a:extLst>
              <a:ext uri="{FF2B5EF4-FFF2-40B4-BE49-F238E27FC236}">
                <a16:creationId xmlns:a16="http://schemas.microsoft.com/office/drawing/2014/main" id="{310C067E-23D6-346C-39B1-4C79B2003D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505200"/>
            <a:ext cx="2895600" cy="2171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7274" name="Picture 10">
            <a:extLst>
              <a:ext uri="{FF2B5EF4-FFF2-40B4-BE49-F238E27FC236}">
                <a16:creationId xmlns:a16="http://schemas.microsoft.com/office/drawing/2014/main" id="{9D925266-2A83-FFCD-3665-BE841DF655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825" y="3124200"/>
            <a:ext cx="17526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7275" name="Picture 11">
            <a:extLst>
              <a:ext uri="{FF2B5EF4-FFF2-40B4-BE49-F238E27FC236}">
                <a16:creationId xmlns:a16="http://schemas.microsoft.com/office/drawing/2014/main" id="{075F4297-EE69-26A4-EEFD-0CECA235EB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9825" y="3124200"/>
            <a:ext cx="2971800" cy="2751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7276" name="Text Box 12">
            <a:extLst>
              <a:ext uri="{FF2B5EF4-FFF2-40B4-BE49-F238E27FC236}">
                <a16:creationId xmlns:a16="http://schemas.microsoft.com/office/drawing/2014/main" id="{02F19310-5FCE-2215-B650-AD3D4AC94297}"/>
              </a:ext>
            </a:extLst>
          </p:cNvPr>
          <p:cNvSpPr txBox="1">
            <a:spLocks noChangeArrowheads="1"/>
          </p:cNvSpPr>
          <p:nvPr/>
        </p:nvSpPr>
        <p:spPr bwMode="auto">
          <a:xfrm>
            <a:off x="2514600" y="6019800"/>
            <a:ext cx="2743200" cy="28416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DOING A SMART OBSERVATION</a:t>
            </a: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AF4CD870-98D4-E0C4-EBDA-92ABCDB26752}"/>
              </a:ext>
            </a:extLst>
          </p:cNvPr>
          <p:cNvSpPr>
            <a:spLocks noChangeArrowheads="1"/>
          </p:cNvSpPr>
          <p:nvPr/>
        </p:nvSpPr>
        <p:spPr bwMode="auto">
          <a:xfrm>
            <a:off x="0" y="76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t>ROUSTABOUT OJT HANDBOOK</a:t>
            </a:r>
          </a:p>
        </p:txBody>
      </p:sp>
      <p:sp>
        <p:nvSpPr>
          <p:cNvPr id="269315" name="Rectangle 3">
            <a:extLst>
              <a:ext uri="{FF2B5EF4-FFF2-40B4-BE49-F238E27FC236}">
                <a16:creationId xmlns:a16="http://schemas.microsoft.com/office/drawing/2014/main" id="{5F659EBF-4ED0-3754-4F5D-AE714C56AC8D}"/>
              </a:ext>
            </a:extLst>
          </p:cNvPr>
          <p:cNvSpPr>
            <a:spLocks noChangeArrowheads="1"/>
          </p:cNvSpPr>
          <p:nvPr/>
        </p:nvSpPr>
        <p:spPr bwMode="auto">
          <a:xfrm>
            <a:off x="2133600" y="833438"/>
            <a:ext cx="4800600" cy="1066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333399"/>
                </a:solidFill>
              </a:rPr>
              <a:t>MODULE 14</a:t>
            </a:r>
            <a:r>
              <a:rPr lang="en-US" altLang="en-US" sz="3200" b="1">
                <a:solidFill>
                  <a:srgbClr val="FF0000"/>
                </a:solidFill>
              </a:rPr>
              <a:t> </a:t>
            </a:r>
            <a:br>
              <a:rPr lang="en-US" altLang="en-US" sz="3200">
                <a:solidFill>
                  <a:srgbClr val="FF0000"/>
                </a:solidFill>
              </a:rPr>
            </a:br>
            <a:r>
              <a:rPr lang="en-US" altLang="en-US" sz="3200" b="1"/>
              <a:t>MUD SYSTEM</a:t>
            </a:r>
            <a:endParaRPr lang="en-US" altLang="en-US" sz="3200" b="1" i="1"/>
          </a:p>
        </p:txBody>
      </p:sp>
      <p:pic>
        <p:nvPicPr>
          <p:cNvPr id="269316" name="Picture 4">
            <a:extLst>
              <a:ext uri="{FF2B5EF4-FFF2-40B4-BE49-F238E27FC236}">
                <a16:creationId xmlns:a16="http://schemas.microsoft.com/office/drawing/2014/main" id="{55309FF2-5980-363A-706F-8486897DA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6718"/>
          <a:stretch>
            <a:fillRect/>
          </a:stretch>
        </p:blipFill>
        <p:spPr bwMode="auto">
          <a:xfrm>
            <a:off x="6324600" y="2209800"/>
            <a:ext cx="2743200" cy="2679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9317" name="Picture 5">
            <a:extLst>
              <a:ext uri="{FF2B5EF4-FFF2-40B4-BE49-F238E27FC236}">
                <a16:creationId xmlns:a16="http://schemas.microsoft.com/office/drawing/2014/main" id="{E43915E6-8E23-25EB-2E2D-0D7B579CAAE6}"/>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6200" y="2209800"/>
            <a:ext cx="2819400" cy="2366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9318" name="Picture 6">
            <a:extLst>
              <a:ext uri="{FF2B5EF4-FFF2-40B4-BE49-F238E27FC236}">
                <a16:creationId xmlns:a16="http://schemas.microsoft.com/office/drawing/2014/main" id="{A08F0A94-C97F-06AA-68BB-80B9456AF9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733800"/>
            <a:ext cx="3429000" cy="2571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9319" name="Text Box 7">
            <a:extLst>
              <a:ext uri="{FF2B5EF4-FFF2-40B4-BE49-F238E27FC236}">
                <a16:creationId xmlns:a16="http://schemas.microsoft.com/office/drawing/2014/main" id="{4DAEA4A2-B16E-40B5-8E51-2F02FBAFE242}"/>
              </a:ext>
            </a:extLst>
          </p:cNvPr>
          <p:cNvSpPr txBox="1">
            <a:spLocks noChangeArrowheads="1"/>
          </p:cNvSpPr>
          <p:nvPr/>
        </p:nvSpPr>
        <p:spPr bwMode="auto">
          <a:xfrm>
            <a:off x="3276600" y="2286000"/>
            <a:ext cx="2743200" cy="11652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t>MIXING CHEMICALS WILL BE ONE OF THE JOBS OF THE ROUSTABOUT THAT WILL HELP THE DRILLING OPERATIONS</a:t>
            </a:r>
          </a:p>
        </p:txBody>
      </p:sp>
      <p:pic>
        <p:nvPicPr>
          <p:cNvPr id="2" name="Picture 1">
            <a:extLst>
              <a:ext uri="{FF2B5EF4-FFF2-40B4-BE49-F238E27FC236}">
                <a16:creationId xmlns:a16="http://schemas.microsoft.com/office/drawing/2014/main" id="{E0E0A246-4B90-B350-19C0-EA6CEE157C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spd="med"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FEB767-43FC-171C-A803-F8E26DC2C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6626" name="Text Box 2">
            <a:extLst>
              <a:ext uri="{FF2B5EF4-FFF2-40B4-BE49-F238E27FC236}">
                <a16:creationId xmlns:a16="http://schemas.microsoft.com/office/drawing/2014/main" id="{CA637AD2-3BE4-1659-47B3-7626DB62CBD3}"/>
              </a:ext>
            </a:extLst>
          </p:cNvPr>
          <p:cNvSpPr txBox="1">
            <a:spLocks noChangeArrowheads="1"/>
          </p:cNvSpPr>
          <p:nvPr/>
        </p:nvSpPr>
        <p:spPr bwMode="auto">
          <a:xfrm>
            <a:off x="0" y="1285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ROUSTABOUT OJT HANDBOOK</a:t>
            </a:r>
          </a:p>
        </p:txBody>
      </p:sp>
      <p:sp>
        <p:nvSpPr>
          <p:cNvPr id="26627" name="Rectangle 3">
            <a:extLst>
              <a:ext uri="{FF2B5EF4-FFF2-40B4-BE49-F238E27FC236}">
                <a16:creationId xmlns:a16="http://schemas.microsoft.com/office/drawing/2014/main" id="{96100CF8-F307-7072-611B-34EC94EDAE1D}"/>
              </a:ext>
            </a:extLst>
          </p:cNvPr>
          <p:cNvSpPr>
            <a:spLocks noChangeArrowheads="1"/>
          </p:cNvSpPr>
          <p:nvPr/>
        </p:nvSpPr>
        <p:spPr bwMode="auto">
          <a:xfrm>
            <a:off x="1343025" y="881063"/>
            <a:ext cx="6553200" cy="1066800"/>
          </a:xfrm>
          <a:prstGeom prst="rect">
            <a:avLst/>
          </a:prstGeom>
          <a:noFill/>
          <a:ln w="38100">
            <a:solidFill>
              <a:srgbClr val="333399"/>
            </a:solidFill>
            <a:miter lim="800000"/>
            <a:headEnd/>
            <a:tailEnd/>
          </a:ln>
          <a:extLst>
            <a:ext uri="{909E8E84-426E-40DD-AFC4-6F175D3DCCD1}">
              <a14:hiddenFill xmlns:a14="http://schemas.microsoft.com/office/drawing/2010/main">
                <a:solidFill>
                  <a:srgbClr val="FFCC00"/>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333399"/>
                </a:solidFill>
              </a:rPr>
              <a:t>MODULE 2</a:t>
            </a:r>
            <a:br>
              <a:rPr lang="en-US" altLang="en-US" sz="3200" b="1">
                <a:solidFill>
                  <a:srgbClr val="FF3300"/>
                </a:solidFill>
              </a:rPr>
            </a:br>
            <a:r>
              <a:rPr lang="en-US" altLang="en-US" sz="3200" b="1" i="1"/>
              <a:t>EMERGENCY SITUATIONS</a:t>
            </a:r>
          </a:p>
        </p:txBody>
      </p:sp>
      <p:pic>
        <p:nvPicPr>
          <p:cNvPr id="26628" name="Picture 4">
            <a:extLst>
              <a:ext uri="{FF2B5EF4-FFF2-40B4-BE49-F238E27FC236}">
                <a16:creationId xmlns:a16="http://schemas.microsoft.com/office/drawing/2014/main" id="{7A546CE4-0743-E83A-9DDE-B0CB4C485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667000"/>
            <a:ext cx="24384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5">
            <a:extLst>
              <a:ext uri="{FF2B5EF4-FFF2-40B4-BE49-F238E27FC236}">
                <a16:creationId xmlns:a16="http://schemas.microsoft.com/office/drawing/2014/main" id="{4C507249-46B8-7700-A9B1-E8AC33CFC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2209800"/>
            <a:ext cx="2895600" cy="2171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30" name="Picture 6">
            <a:extLst>
              <a:ext uri="{FF2B5EF4-FFF2-40B4-BE49-F238E27FC236}">
                <a16:creationId xmlns:a16="http://schemas.microsoft.com/office/drawing/2014/main" id="{CA10A030-D7F7-72C7-AAD9-19F217A91A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0538" y="2209800"/>
            <a:ext cx="1944687" cy="411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31" name="Picture 7">
            <a:extLst>
              <a:ext uri="{FF2B5EF4-FFF2-40B4-BE49-F238E27FC236}">
                <a16:creationId xmlns:a16="http://schemas.microsoft.com/office/drawing/2014/main" id="{BC010EAA-D45C-4385-4C89-42F6654A9A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8275" y="4495800"/>
            <a:ext cx="3657600" cy="175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a:extLst>
              <a:ext uri="{FF2B5EF4-FFF2-40B4-BE49-F238E27FC236}">
                <a16:creationId xmlns:a16="http://schemas.microsoft.com/office/drawing/2014/main" id="{EEBDE654-1AA2-E8E6-8B2E-A8CA8A6C0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896938"/>
            <a:ext cx="2984500" cy="1828800"/>
          </a:xfrm>
          <a:prstGeom prst="rect">
            <a:avLst/>
          </a:prstGeom>
          <a:solidFill>
            <a:srgbClr val="FFCC00"/>
          </a:solidFill>
          <a:ln w="9525">
            <a:solidFill>
              <a:schemeClr val="tx1"/>
            </a:solidFill>
            <a:miter lim="800000"/>
            <a:headEnd/>
            <a:tailEnd/>
          </a:ln>
        </p:spPr>
      </p:pic>
      <p:sp>
        <p:nvSpPr>
          <p:cNvPr id="270339" name="Text Box 3">
            <a:extLst>
              <a:ext uri="{FF2B5EF4-FFF2-40B4-BE49-F238E27FC236}">
                <a16:creationId xmlns:a16="http://schemas.microsoft.com/office/drawing/2014/main" id="{5AD4A392-835A-CE2C-C1DF-DF687A825F9B}"/>
              </a:ext>
            </a:extLst>
          </p:cNvPr>
          <p:cNvSpPr txBox="1">
            <a:spLocks noChangeArrowheads="1"/>
          </p:cNvSpPr>
          <p:nvPr/>
        </p:nvSpPr>
        <p:spPr bwMode="auto">
          <a:xfrm>
            <a:off x="3657600" y="1358900"/>
            <a:ext cx="5118100" cy="4749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292100" indent="-177800">
              <a:defRPr>
                <a:solidFill>
                  <a:schemeClr val="tx1"/>
                </a:solidFill>
                <a:latin typeface="Arial" panose="020B0604020202020204" pitchFamily="34" charset="0"/>
              </a:defRPr>
            </a:lvl2pPr>
            <a:lvl3pPr marL="1549400" indent="-457200">
              <a:defRPr>
                <a:solidFill>
                  <a:schemeClr val="tx1"/>
                </a:solidFill>
                <a:latin typeface="Arial" panose="020B0604020202020204" pitchFamily="34" charset="0"/>
              </a:defRPr>
            </a:lvl3pPr>
            <a:lvl4pPr marL="2120900" indent="-457200">
              <a:defRPr>
                <a:solidFill>
                  <a:schemeClr val="tx1"/>
                </a:solidFill>
                <a:latin typeface="Arial" panose="020B0604020202020204" pitchFamily="34" charset="0"/>
              </a:defRPr>
            </a:lvl4pPr>
            <a:lvl5pPr marL="2692400" indent="-457200">
              <a:defRPr>
                <a:solidFill>
                  <a:schemeClr val="tx1"/>
                </a:solidFill>
                <a:latin typeface="Arial" panose="020B0604020202020204" pitchFamily="34" charset="0"/>
              </a:defRPr>
            </a:lvl5pPr>
            <a:lvl6pPr marL="3149600" indent="-457200" eaLnBrk="0" fontAlgn="base" hangingPunct="0">
              <a:spcBef>
                <a:spcPct val="0"/>
              </a:spcBef>
              <a:spcAft>
                <a:spcPct val="0"/>
              </a:spcAft>
              <a:defRPr>
                <a:solidFill>
                  <a:schemeClr val="tx1"/>
                </a:solidFill>
                <a:latin typeface="Arial" panose="020B0604020202020204" pitchFamily="34" charset="0"/>
              </a:defRPr>
            </a:lvl6pPr>
            <a:lvl7pPr marL="3606800" indent="-457200" eaLnBrk="0" fontAlgn="base" hangingPunct="0">
              <a:spcBef>
                <a:spcPct val="0"/>
              </a:spcBef>
              <a:spcAft>
                <a:spcPct val="0"/>
              </a:spcAft>
              <a:defRPr>
                <a:solidFill>
                  <a:schemeClr val="tx1"/>
                </a:solidFill>
                <a:latin typeface="Arial" panose="020B0604020202020204" pitchFamily="34" charset="0"/>
              </a:defRPr>
            </a:lvl7pPr>
            <a:lvl8pPr marL="4064000" indent="-457200" eaLnBrk="0" fontAlgn="base" hangingPunct="0">
              <a:spcBef>
                <a:spcPct val="0"/>
              </a:spcBef>
              <a:spcAft>
                <a:spcPct val="0"/>
              </a:spcAft>
              <a:defRPr>
                <a:solidFill>
                  <a:schemeClr val="tx1"/>
                </a:solidFill>
                <a:latin typeface="Arial" panose="020B0604020202020204" pitchFamily="34" charset="0"/>
              </a:defRPr>
            </a:lvl8pPr>
            <a:lvl9pPr marL="4521200" indent="-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To help everyone on the rig work safely with chemicals, a Hazard Communication System is in place to identify and classify chemicals and materials that are used on the rig.  The manufacturer of a product is required by law to develop a Material Safety Data Sheet (MSDS) for products containing hazardous materials that it distributes.  Container labels will be used and a rig inventory of chemicals will be kept on the rig at all times.</a:t>
            </a:r>
          </a:p>
          <a:p>
            <a:pPr eaLnBrk="1" hangingPunct="1">
              <a:spcBef>
                <a:spcPct val="50000"/>
              </a:spcBef>
            </a:pPr>
            <a:r>
              <a:rPr lang="en-US" altLang="en-US" sz="1000" b="1"/>
              <a:t>The MSDS sheet is used as a reference that includes:</a:t>
            </a:r>
          </a:p>
          <a:p>
            <a:pPr lvl="1" eaLnBrk="1" hangingPunct="1">
              <a:spcBef>
                <a:spcPct val="50000"/>
              </a:spcBef>
              <a:buFontTx/>
              <a:buChar char="•"/>
            </a:pPr>
            <a:r>
              <a:rPr lang="en-US" altLang="en-US" sz="1000" b="1"/>
              <a:t>Identity of the chemical</a:t>
            </a:r>
          </a:p>
          <a:p>
            <a:pPr lvl="1" eaLnBrk="1" hangingPunct="1">
              <a:buFontTx/>
              <a:buChar char="•"/>
            </a:pPr>
            <a:r>
              <a:rPr lang="en-US" altLang="en-US" sz="1000" b="1"/>
              <a:t>Physical aspects of the product</a:t>
            </a:r>
          </a:p>
          <a:p>
            <a:pPr lvl="1" eaLnBrk="1" hangingPunct="1">
              <a:buFontTx/>
              <a:buChar char="•"/>
            </a:pPr>
            <a:r>
              <a:rPr lang="en-US" altLang="en-US" sz="1000" b="1"/>
              <a:t>Physical hazard warnings of the material</a:t>
            </a:r>
          </a:p>
          <a:p>
            <a:pPr lvl="1" eaLnBrk="1" hangingPunct="1">
              <a:buFontTx/>
              <a:buChar char="•"/>
            </a:pPr>
            <a:r>
              <a:rPr lang="en-US" altLang="en-US" sz="1000" b="1"/>
              <a:t>Health hazard warnings of the product</a:t>
            </a:r>
          </a:p>
          <a:p>
            <a:pPr lvl="1" eaLnBrk="1" hangingPunct="1">
              <a:buFontTx/>
              <a:buChar char="•"/>
            </a:pPr>
            <a:r>
              <a:rPr lang="en-US" altLang="en-US" sz="1000" b="1"/>
              <a:t>Permissible exposure limits</a:t>
            </a:r>
          </a:p>
          <a:p>
            <a:pPr lvl="1" eaLnBrk="1" hangingPunct="1">
              <a:buFontTx/>
              <a:buChar char="•"/>
            </a:pPr>
            <a:r>
              <a:rPr lang="en-US" altLang="en-US" sz="1000" b="1"/>
              <a:t>Precautions and warnings for safe </a:t>
            </a:r>
            <a:br>
              <a:rPr lang="en-US" altLang="en-US" sz="1000" b="1"/>
            </a:br>
            <a:r>
              <a:rPr lang="en-US" altLang="en-US" sz="1000" b="1"/>
              <a:t>handling</a:t>
            </a:r>
          </a:p>
          <a:p>
            <a:pPr lvl="1" eaLnBrk="1" hangingPunct="1">
              <a:buFontTx/>
              <a:buChar char="•"/>
            </a:pPr>
            <a:r>
              <a:rPr lang="en-US" altLang="en-US" sz="1000" b="1"/>
              <a:t>Emergency first aid procedures</a:t>
            </a:r>
          </a:p>
          <a:p>
            <a:pPr lvl="1" eaLnBrk="1" hangingPunct="1">
              <a:buFontTx/>
              <a:buChar char="•"/>
            </a:pPr>
            <a:r>
              <a:rPr lang="en-US" altLang="en-US" sz="1000" b="1"/>
              <a:t>Issue date for the MSDS</a:t>
            </a:r>
          </a:p>
          <a:p>
            <a:pPr lvl="1" eaLnBrk="1" hangingPunct="1">
              <a:buFontTx/>
              <a:buChar char="•"/>
            </a:pPr>
            <a:r>
              <a:rPr lang="en-US" altLang="en-US" sz="1000" b="1"/>
              <a:t>Name, address, and contact for additional </a:t>
            </a:r>
            <a:br>
              <a:rPr lang="en-US" altLang="en-US" sz="1000" b="1"/>
            </a:br>
            <a:r>
              <a:rPr lang="en-US" altLang="en-US" sz="1000" b="1"/>
              <a:t>information</a:t>
            </a:r>
          </a:p>
          <a:p>
            <a:pPr eaLnBrk="1" hangingPunct="1">
              <a:spcBef>
                <a:spcPct val="50000"/>
              </a:spcBef>
            </a:pPr>
            <a:r>
              <a:rPr lang="en-US" altLang="en-US" sz="1000" b="1"/>
              <a:t>The rig keeps the MSDS sheets on file to provide users with detailed info on the product’s contents, personal protective equipment recommendations, as well as handling and disposal methods and procedures.  </a:t>
            </a:r>
          </a:p>
          <a:p>
            <a:pPr eaLnBrk="1" hangingPunct="1">
              <a:spcBef>
                <a:spcPct val="50000"/>
              </a:spcBef>
            </a:pPr>
            <a:r>
              <a:rPr lang="en-US" altLang="en-US" sz="1000" b="1"/>
              <a:t>The materials are also required to be labeled properly with the product content, hazard warnings, and manufacturer’s name.</a:t>
            </a:r>
          </a:p>
          <a:p>
            <a:pPr eaLnBrk="1" hangingPunct="1">
              <a:spcBef>
                <a:spcPct val="50000"/>
              </a:spcBef>
            </a:pPr>
            <a:r>
              <a:rPr lang="en-US" altLang="en-US" sz="1000" b="1"/>
              <a:t>While working with chemicals on the rig, make sure all products and materials have proper labels when storing or moving them.  If a product does not have a label, advise the Supervisor immediately.  Also, remember when back-loading chemicals from the rig to a supply boat, make sure the cargo is identified with the proper labeling.</a:t>
            </a:r>
          </a:p>
        </p:txBody>
      </p:sp>
      <p:pic>
        <p:nvPicPr>
          <p:cNvPr id="270340" name="Picture 4">
            <a:extLst>
              <a:ext uri="{FF2B5EF4-FFF2-40B4-BE49-F238E27FC236}">
                <a16:creationId xmlns:a16="http://schemas.microsoft.com/office/drawing/2014/main" id="{BA877781-1BEF-DCE0-9573-9450C18FC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3468688"/>
            <a:ext cx="2971800" cy="2168525"/>
          </a:xfrm>
          <a:prstGeom prst="rect">
            <a:avLst/>
          </a:prstGeom>
          <a:solidFill>
            <a:srgbClr val="FFCC00"/>
          </a:solidFill>
          <a:ln w="9525">
            <a:solidFill>
              <a:schemeClr val="tx1"/>
            </a:solidFill>
            <a:miter lim="800000"/>
            <a:headEnd/>
            <a:tailEnd/>
          </a:ln>
        </p:spPr>
      </p:pic>
      <p:sp>
        <p:nvSpPr>
          <p:cNvPr id="270341" name="Text Box 5">
            <a:extLst>
              <a:ext uri="{FF2B5EF4-FFF2-40B4-BE49-F238E27FC236}">
                <a16:creationId xmlns:a16="http://schemas.microsoft.com/office/drawing/2014/main" id="{3D53F2E8-3B84-8BBC-751C-8C388D2A6B20}"/>
              </a:ext>
            </a:extLst>
          </p:cNvPr>
          <p:cNvSpPr txBox="1">
            <a:spLocks noChangeArrowheads="1"/>
          </p:cNvSpPr>
          <p:nvPr/>
        </p:nvSpPr>
        <p:spPr bwMode="auto">
          <a:xfrm>
            <a:off x="368300" y="2725738"/>
            <a:ext cx="2984500" cy="59055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ALL HAZARDOUS SUBSTANCES ON THE RIG WILL BE IDENTIFIED.  ALL PERSONNEL EXPOSED TO THESE SUBSTANCES WILL BE INFORMED OF THE RESTRICTIONS AND PROPER USE.</a:t>
            </a:r>
          </a:p>
        </p:txBody>
      </p:sp>
      <p:sp>
        <p:nvSpPr>
          <p:cNvPr id="270342" name="Text Box 6">
            <a:extLst>
              <a:ext uri="{FF2B5EF4-FFF2-40B4-BE49-F238E27FC236}">
                <a16:creationId xmlns:a16="http://schemas.microsoft.com/office/drawing/2014/main" id="{11059D15-1D45-6ACC-1AC0-9DD69E1CE399}"/>
              </a:ext>
            </a:extLst>
          </p:cNvPr>
          <p:cNvSpPr txBox="1">
            <a:spLocks noChangeArrowheads="1"/>
          </p:cNvSpPr>
          <p:nvPr/>
        </p:nvSpPr>
        <p:spPr bwMode="auto">
          <a:xfrm>
            <a:off x="368300" y="5637213"/>
            <a:ext cx="2971800" cy="46831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ANY MATERIALS AND/OR SUBSTANCES WHICH ARE HAZARDOUS TO THE SAFETY AND HEALTH OF PERSONNEL WILL BE IDENTIFIED WITH A MSDS.</a:t>
            </a:r>
          </a:p>
        </p:txBody>
      </p:sp>
      <p:pic>
        <p:nvPicPr>
          <p:cNvPr id="270343" name="Picture 7">
            <a:extLst>
              <a:ext uri="{FF2B5EF4-FFF2-40B4-BE49-F238E27FC236}">
                <a16:creationId xmlns:a16="http://schemas.microsoft.com/office/drawing/2014/main" id="{9186809A-42BB-2175-BE74-1F9B136CA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8300" y="2616200"/>
            <a:ext cx="1981200" cy="1603375"/>
          </a:xfrm>
          <a:prstGeom prst="rect">
            <a:avLst/>
          </a:prstGeom>
          <a:solidFill>
            <a:srgbClr val="FFCC00"/>
          </a:solidFill>
          <a:ln w="9525">
            <a:solidFill>
              <a:schemeClr val="tx1"/>
            </a:solidFill>
            <a:miter lim="800000"/>
            <a:headEnd/>
            <a:tailEnd/>
          </a:ln>
        </p:spPr>
      </p:pic>
      <p:sp>
        <p:nvSpPr>
          <p:cNvPr id="270344" name="Text Box 8">
            <a:extLst>
              <a:ext uri="{FF2B5EF4-FFF2-40B4-BE49-F238E27FC236}">
                <a16:creationId xmlns:a16="http://schemas.microsoft.com/office/drawing/2014/main" id="{229DA0B6-0EF1-A1B8-5F98-9108290732B3}"/>
              </a:ext>
            </a:extLst>
          </p:cNvPr>
          <p:cNvSpPr txBox="1">
            <a:spLocks noChangeArrowheads="1"/>
          </p:cNvSpPr>
          <p:nvPr/>
        </p:nvSpPr>
        <p:spPr bwMode="auto">
          <a:xfrm>
            <a:off x="3644900" y="914400"/>
            <a:ext cx="5118100" cy="28416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t>MSDS SHEETS / LABELS / CHEMICAL INVENTORY</a:t>
            </a:r>
          </a:p>
        </p:txBody>
      </p:sp>
      <p:sp>
        <p:nvSpPr>
          <p:cNvPr id="270345" name="Rectangle 9">
            <a:extLst>
              <a:ext uri="{FF2B5EF4-FFF2-40B4-BE49-F238E27FC236}">
                <a16:creationId xmlns:a16="http://schemas.microsoft.com/office/drawing/2014/main" id="{14837CAE-BCA1-DB24-E0AA-D71902DC9020}"/>
              </a:ext>
            </a:extLst>
          </p:cNvPr>
          <p:cNvSpPr>
            <a:spLocks noChangeArrowheads="1"/>
          </p:cNvSpPr>
          <p:nvPr/>
        </p:nvSpPr>
        <p:spPr bwMode="auto">
          <a:xfrm>
            <a:off x="5499100" y="749300"/>
            <a:ext cx="24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 </a:t>
            </a:r>
          </a:p>
        </p:txBody>
      </p:sp>
      <p:sp>
        <p:nvSpPr>
          <p:cNvPr id="270346" name="Text Box 10">
            <a:extLst>
              <a:ext uri="{FF2B5EF4-FFF2-40B4-BE49-F238E27FC236}">
                <a16:creationId xmlns:a16="http://schemas.microsoft.com/office/drawing/2014/main" id="{357F690F-D4FC-7FAC-FB9A-2A81862D2A0A}"/>
              </a:ext>
            </a:extLst>
          </p:cNvPr>
          <p:cNvSpPr txBox="1">
            <a:spLocks noChangeArrowheads="1"/>
          </p:cNvSpPr>
          <p:nvPr/>
        </p:nvSpPr>
        <p:spPr bwMode="auto">
          <a:xfrm>
            <a:off x="0" y="136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MUD SYSTEM</a:t>
            </a:r>
            <a:r>
              <a:rPr lang="en-US" altLang="en-US" b="1"/>
              <a:t> </a:t>
            </a:r>
          </a:p>
        </p:txBody>
      </p:sp>
      <p:pic>
        <p:nvPicPr>
          <p:cNvPr id="2" name="Picture 1">
            <a:extLst>
              <a:ext uri="{FF2B5EF4-FFF2-40B4-BE49-F238E27FC236}">
                <a16:creationId xmlns:a16="http://schemas.microsoft.com/office/drawing/2014/main" id="{1DCCD31B-D6C2-835A-44F8-E0ED1ECE5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a:extLst>
              <a:ext uri="{FF2B5EF4-FFF2-40B4-BE49-F238E27FC236}">
                <a16:creationId xmlns:a16="http://schemas.microsoft.com/office/drawing/2014/main" id="{727D901C-72CC-AA3B-78F4-DB0103B30CDC}"/>
              </a:ext>
            </a:extLst>
          </p:cNvPr>
          <p:cNvSpPr>
            <a:spLocks noGrp="1" noChangeArrowheads="1"/>
          </p:cNvSpPr>
          <p:nvPr>
            <p:ph type="body" sz="half" idx="1"/>
          </p:nvPr>
        </p:nvSpPr>
        <p:spPr bwMode="auto">
          <a:xfrm>
            <a:off x="4672013" y="2641600"/>
            <a:ext cx="4267200" cy="1549400"/>
          </a:xfrm>
          <a:solidFill>
            <a:srgbClr val="FFCC00">
              <a:alpha val="38823"/>
            </a:srgbClr>
          </a:solidFill>
          <a:ln algn="ctr">
            <a:solidFill>
              <a:schemeClr val="tx1"/>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000" b="1"/>
              <a:t>Proper PPE includes:  hard hat, face shield, dust mask or respirator, rubber gloves, apron, coveralls, steel toe boots, safety glasses, and face shield.</a:t>
            </a:r>
          </a:p>
          <a:p>
            <a:pPr marL="0" indent="0" eaLnBrk="1" hangingPunct="1">
              <a:spcBef>
                <a:spcPct val="50000"/>
              </a:spcBef>
              <a:buFontTx/>
              <a:buNone/>
            </a:pPr>
            <a:r>
              <a:rPr lang="en-US" altLang="en-US" sz="1000" b="1"/>
              <a:t>Before doing this type of work, a JSA will be done to go over the steps of the job and the hazards pertaining to mixing chemicals in order to understand the details of the mix.  When the job of mixing chemicals is completed, the work area needs to be cleaned and the mud hopper valve is closed.  Empty sacks and drums of chemicals have to be disposed of properly when the tasks are completed.</a:t>
            </a:r>
          </a:p>
        </p:txBody>
      </p:sp>
      <p:pic>
        <p:nvPicPr>
          <p:cNvPr id="271363" name="Picture 3">
            <a:extLst>
              <a:ext uri="{FF2B5EF4-FFF2-40B4-BE49-F238E27FC236}">
                <a16:creationId xmlns:a16="http://schemas.microsoft.com/office/drawing/2014/main" id="{2431855B-0CA9-8652-3B55-9EA898C563D1}"/>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b="26718"/>
          <a:stretch>
            <a:fillRect/>
          </a:stretch>
        </p:blipFill>
        <p:spPr bwMode="auto">
          <a:xfrm>
            <a:off x="4933950" y="914400"/>
            <a:ext cx="1719263" cy="1679575"/>
          </a:xfrm>
          <a:solidFill>
            <a:srgbClr val="FFCC00"/>
          </a:solidFill>
          <a:ln>
            <a:solidFill>
              <a:schemeClr val="tx1"/>
            </a:solidFill>
            <a:miter lim="800000"/>
            <a:headEnd/>
            <a:tailEnd/>
          </a:ln>
        </p:spPr>
      </p:pic>
      <p:sp>
        <p:nvSpPr>
          <p:cNvPr id="271364" name="Rectangle 4">
            <a:extLst>
              <a:ext uri="{FF2B5EF4-FFF2-40B4-BE49-F238E27FC236}">
                <a16:creationId xmlns:a16="http://schemas.microsoft.com/office/drawing/2014/main" id="{0A10343B-137F-146B-E78D-075A2FB4AB57}"/>
              </a:ext>
            </a:extLst>
          </p:cNvPr>
          <p:cNvSpPr>
            <a:spLocks noChangeArrowheads="1"/>
          </p:cNvSpPr>
          <p:nvPr/>
        </p:nvSpPr>
        <p:spPr bwMode="auto">
          <a:xfrm>
            <a:off x="404813" y="2946400"/>
            <a:ext cx="4025900" cy="34544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Roustabouts have to know how to lift packages of chemicals carefully, properly, and safely, and how to open them safely. They also have to know how to check the hazard data sheet (MSDS) and use the proper safety equipment for the chemicals being mixed.  </a:t>
            </a:r>
          </a:p>
          <a:p>
            <a:pPr eaLnBrk="1" hangingPunct="1">
              <a:spcBef>
                <a:spcPct val="50000"/>
              </a:spcBef>
            </a:pPr>
            <a:r>
              <a:rPr lang="en-US" altLang="en-US" sz="1000" b="1"/>
              <a:t>The Roustabout uses the hopper in the mud room to mix chemicals into the mud system at a controlled rate.  The Supervisor will advise which chemical and how much is needed to be mixed.  Mixing chemicals too fast will plug the hopper.  To unplug the hopper, the butterfly valve will have to be opened and closed or the line will have to be purged by cutting the mixing pump on and off.  Some examples of mud chemicals used in drilling are:  salt, barite, caustic, and calcium.  Each chemical is used to treat the mud system for different reasons.</a:t>
            </a:r>
          </a:p>
          <a:p>
            <a:pPr eaLnBrk="1" hangingPunct="1">
              <a:spcBef>
                <a:spcPct val="50000"/>
              </a:spcBef>
            </a:pPr>
            <a:r>
              <a:rPr lang="en-US" altLang="en-US" sz="1000" b="1"/>
              <a:t>When mixing chemicals, especially caustic soda, personnel must wear all PPE.  Caustic soda should only be mixed in the caustic barrel tank and never mixed through the hopper or poured directly into the mud pits.  Caustic soda is always added to the water.  Water should never be added to caustic soda.</a:t>
            </a:r>
          </a:p>
        </p:txBody>
      </p:sp>
      <p:pic>
        <p:nvPicPr>
          <p:cNvPr id="271365" name="Picture 5">
            <a:extLst>
              <a:ext uri="{FF2B5EF4-FFF2-40B4-BE49-F238E27FC236}">
                <a16:creationId xmlns:a16="http://schemas.microsoft.com/office/drawing/2014/main" id="{FFF9D5DD-F7E7-4EBD-B830-E3F1DFC88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5213" y="4249738"/>
            <a:ext cx="1333500" cy="1287462"/>
          </a:xfrm>
          <a:prstGeom prst="rect">
            <a:avLst/>
          </a:prstGeom>
          <a:solidFill>
            <a:srgbClr val="FFCC00"/>
          </a:solidFill>
          <a:ln w="9525">
            <a:solidFill>
              <a:schemeClr val="tx1"/>
            </a:solidFill>
            <a:miter lim="800000"/>
            <a:headEnd/>
            <a:tailEnd/>
          </a:ln>
        </p:spPr>
      </p:pic>
      <p:sp>
        <p:nvSpPr>
          <p:cNvPr id="271366" name="Text Box 6">
            <a:extLst>
              <a:ext uri="{FF2B5EF4-FFF2-40B4-BE49-F238E27FC236}">
                <a16:creationId xmlns:a16="http://schemas.microsoft.com/office/drawing/2014/main" id="{EE677ED4-353C-E8E0-227A-2465586413E7}"/>
              </a:ext>
            </a:extLst>
          </p:cNvPr>
          <p:cNvSpPr txBox="1">
            <a:spLocks noChangeArrowheads="1"/>
          </p:cNvSpPr>
          <p:nvPr/>
        </p:nvSpPr>
        <p:spPr bwMode="auto">
          <a:xfrm>
            <a:off x="4799013" y="5511800"/>
            <a:ext cx="1524000" cy="59055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IN CASE OF EMERGENCY, EYE WASH WILL BE AVAILABLE IN THE MUD MIXING ROOM.</a:t>
            </a:r>
          </a:p>
        </p:txBody>
      </p:sp>
      <p:sp>
        <p:nvSpPr>
          <p:cNvPr id="271367" name="Text Box 7">
            <a:extLst>
              <a:ext uri="{FF2B5EF4-FFF2-40B4-BE49-F238E27FC236}">
                <a16:creationId xmlns:a16="http://schemas.microsoft.com/office/drawing/2014/main" id="{CCBD633E-0DE7-32B9-48DF-F86F43685AF9}"/>
              </a:ext>
            </a:extLst>
          </p:cNvPr>
          <p:cNvSpPr txBox="1">
            <a:spLocks noChangeArrowheads="1"/>
          </p:cNvSpPr>
          <p:nvPr/>
        </p:nvSpPr>
        <p:spPr bwMode="auto">
          <a:xfrm>
            <a:off x="2868613" y="2671763"/>
            <a:ext cx="14986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USING THE MUD HOPPER</a:t>
            </a:r>
          </a:p>
        </p:txBody>
      </p:sp>
      <p:pic>
        <p:nvPicPr>
          <p:cNvPr id="271368" name="Picture 8">
            <a:extLst>
              <a:ext uri="{FF2B5EF4-FFF2-40B4-BE49-F238E27FC236}">
                <a16:creationId xmlns:a16="http://schemas.microsoft.com/office/drawing/2014/main" id="{6A7C310C-6DDE-073B-8276-7E8FD6C06095}"/>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6854825" y="903288"/>
            <a:ext cx="2084388" cy="1670050"/>
          </a:xfrm>
          <a:prstGeom prst="rect">
            <a:avLst/>
          </a:prstGeom>
          <a:solidFill>
            <a:srgbClr val="FFCC00"/>
          </a:solidFill>
          <a:ln w="9525">
            <a:solidFill>
              <a:schemeClr val="tx1"/>
            </a:solidFill>
            <a:miter lim="800000"/>
            <a:headEnd/>
            <a:tailEnd/>
          </a:ln>
        </p:spPr>
      </p:pic>
      <p:pic>
        <p:nvPicPr>
          <p:cNvPr id="271369" name="Picture 9">
            <a:extLst>
              <a:ext uri="{FF2B5EF4-FFF2-40B4-BE49-F238E27FC236}">
                <a16:creationId xmlns:a16="http://schemas.microsoft.com/office/drawing/2014/main" id="{0AFFBED5-737E-A767-59C5-48321B6ACA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6075" y="914400"/>
            <a:ext cx="1938338" cy="1676400"/>
          </a:xfrm>
          <a:prstGeom prst="rect">
            <a:avLst/>
          </a:prstGeom>
          <a:solidFill>
            <a:srgbClr val="FFCC00"/>
          </a:solidFill>
          <a:ln w="9525">
            <a:solidFill>
              <a:schemeClr val="tx1"/>
            </a:solidFill>
            <a:miter lim="800000"/>
            <a:headEnd/>
            <a:tailEnd/>
          </a:ln>
        </p:spPr>
      </p:pic>
      <p:pic>
        <p:nvPicPr>
          <p:cNvPr id="271370" name="Picture 10">
            <a:extLst>
              <a:ext uri="{FF2B5EF4-FFF2-40B4-BE49-F238E27FC236}">
                <a16:creationId xmlns:a16="http://schemas.microsoft.com/office/drawing/2014/main" id="{611B011B-E515-AFEE-E3EC-0224BA77FF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7013" y="4273550"/>
            <a:ext cx="2362200" cy="1822450"/>
          </a:xfrm>
          <a:prstGeom prst="rect">
            <a:avLst/>
          </a:prstGeom>
          <a:solidFill>
            <a:srgbClr val="FFCC00"/>
          </a:solidFill>
          <a:ln w="9525">
            <a:solidFill>
              <a:schemeClr val="tx1"/>
            </a:solidFill>
            <a:miter lim="800000"/>
            <a:headEnd/>
            <a:tailEnd/>
          </a:ln>
        </p:spPr>
      </p:pic>
      <p:pic>
        <p:nvPicPr>
          <p:cNvPr id="271371" name="Picture 11">
            <a:extLst>
              <a:ext uri="{FF2B5EF4-FFF2-40B4-BE49-F238E27FC236}">
                <a16:creationId xmlns:a16="http://schemas.microsoft.com/office/drawing/2014/main" id="{414DE9F7-77E2-C825-4C75-A2A7EC4D33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213" y="838200"/>
            <a:ext cx="2590800" cy="1998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1372" name="Text Box 12">
            <a:extLst>
              <a:ext uri="{FF2B5EF4-FFF2-40B4-BE49-F238E27FC236}">
                <a16:creationId xmlns:a16="http://schemas.microsoft.com/office/drawing/2014/main" id="{9DCF65F1-0EC3-7F68-BB38-C4E92EECF21A}"/>
              </a:ext>
            </a:extLst>
          </p:cNvPr>
          <p:cNvSpPr txBox="1">
            <a:spLocks noChangeArrowheads="1"/>
          </p:cNvSpPr>
          <p:nvPr/>
        </p:nvSpPr>
        <p:spPr bwMode="auto">
          <a:xfrm>
            <a:off x="0" y="136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MUD SYSTEM</a:t>
            </a:r>
            <a:r>
              <a:rPr lang="en-US" altLang="en-US" b="1"/>
              <a:t> </a:t>
            </a:r>
          </a:p>
        </p:txBody>
      </p:sp>
      <p:pic>
        <p:nvPicPr>
          <p:cNvPr id="2" name="Picture 1">
            <a:extLst>
              <a:ext uri="{FF2B5EF4-FFF2-40B4-BE49-F238E27FC236}">
                <a16:creationId xmlns:a16="http://schemas.microsoft.com/office/drawing/2014/main" id="{F1F974F6-9FC5-08C2-ECFD-602470526F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a:extLst>
              <a:ext uri="{FF2B5EF4-FFF2-40B4-BE49-F238E27FC236}">
                <a16:creationId xmlns:a16="http://schemas.microsoft.com/office/drawing/2014/main" id="{3F977336-FC7D-BF57-32F4-F9F3CA7F81FC}"/>
              </a:ext>
            </a:extLst>
          </p:cNvPr>
          <p:cNvPicPr>
            <a:picLocks noGrp="1" noChangeAspect="1" noChangeArrowheads="1"/>
          </p:cNvPicPr>
          <p:nvPr>
            <p:ph type="clipArt" sz="half" idx="2"/>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5943600" y="914400"/>
            <a:ext cx="3055938" cy="1836738"/>
          </a:xfrm>
          <a:solidFill>
            <a:srgbClr val="FFCC00"/>
          </a:solidFill>
          <a:ln>
            <a:solidFill>
              <a:schemeClr val="tx1"/>
            </a:solidFill>
            <a:miter lim="800000"/>
            <a:headEnd/>
            <a:tailEnd/>
          </a:ln>
        </p:spPr>
      </p:pic>
      <p:pic>
        <p:nvPicPr>
          <p:cNvPr id="273411" name="Picture 3">
            <a:extLst>
              <a:ext uri="{FF2B5EF4-FFF2-40B4-BE49-F238E27FC236}">
                <a16:creationId xmlns:a16="http://schemas.microsoft.com/office/drawing/2014/main" id="{4A941E96-3185-7C92-0781-73BF8654A43B}"/>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4332288" y="914400"/>
            <a:ext cx="1543050" cy="2209800"/>
          </a:xfrm>
          <a:prstGeom prst="rect">
            <a:avLst/>
          </a:prstGeom>
          <a:solidFill>
            <a:srgbClr val="FFCC00"/>
          </a:solidFill>
          <a:ln w="9525">
            <a:solidFill>
              <a:schemeClr val="tx1"/>
            </a:solidFill>
            <a:miter lim="800000"/>
            <a:headEnd/>
            <a:tailEnd/>
          </a:ln>
        </p:spPr>
      </p:pic>
      <p:pic>
        <p:nvPicPr>
          <p:cNvPr id="273412" name="Picture 4">
            <a:extLst>
              <a:ext uri="{FF2B5EF4-FFF2-40B4-BE49-F238E27FC236}">
                <a16:creationId xmlns:a16="http://schemas.microsoft.com/office/drawing/2014/main" id="{8F714962-7ED4-95E1-C78C-C06C1D6A2B85}"/>
              </a:ext>
            </a:extLst>
          </p:cNvPr>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5973763" y="3429000"/>
            <a:ext cx="2852737" cy="2120900"/>
          </a:xfrm>
          <a:prstGeom prst="rect">
            <a:avLst/>
          </a:prstGeom>
          <a:solidFill>
            <a:srgbClr val="FFCC00"/>
          </a:solidFill>
          <a:ln w="9525">
            <a:solidFill>
              <a:schemeClr val="tx1"/>
            </a:solidFill>
            <a:miter lim="800000"/>
            <a:headEnd/>
            <a:tailEnd/>
          </a:ln>
        </p:spPr>
      </p:pic>
      <p:sp>
        <p:nvSpPr>
          <p:cNvPr id="273413" name="Rectangle 5">
            <a:extLst>
              <a:ext uri="{FF2B5EF4-FFF2-40B4-BE49-F238E27FC236}">
                <a16:creationId xmlns:a16="http://schemas.microsoft.com/office/drawing/2014/main" id="{1DF94F3E-B8F0-849B-B19C-76D822211F9C}"/>
              </a:ext>
            </a:extLst>
          </p:cNvPr>
          <p:cNvSpPr>
            <a:spLocks noChangeArrowheads="1"/>
          </p:cNvSpPr>
          <p:nvPr/>
        </p:nvSpPr>
        <p:spPr bwMode="auto">
          <a:xfrm>
            <a:off x="330200" y="762000"/>
            <a:ext cx="3860800" cy="2987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While working in the mud/sack/chemical room on the rig it is important to have someone experienced at driving the forklift.</a:t>
            </a:r>
          </a:p>
          <a:p>
            <a:pPr eaLnBrk="1" hangingPunct="1">
              <a:spcBef>
                <a:spcPct val="50000"/>
              </a:spcBef>
            </a:pPr>
            <a:r>
              <a:rPr lang="en-US" altLang="en-US" sz="1000" b="1"/>
              <a:t>The photo below shows the Forklift Operator moving some chemical products in the sack room.</a:t>
            </a:r>
          </a:p>
          <a:p>
            <a:pPr eaLnBrk="1" hangingPunct="1">
              <a:spcBef>
                <a:spcPct val="50000"/>
              </a:spcBef>
            </a:pPr>
            <a:r>
              <a:rPr lang="en-US" altLang="en-US" sz="1000" b="1"/>
              <a:t>No one is allowed to drive the forklift without having proper training on its use and maintenance.</a:t>
            </a:r>
          </a:p>
          <a:p>
            <a:pPr eaLnBrk="1" hangingPunct="1">
              <a:spcBef>
                <a:spcPct val="50000"/>
              </a:spcBef>
            </a:pPr>
            <a:r>
              <a:rPr lang="en-US" altLang="en-US" sz="1000" b="1"/>
              <a:t>Because the mud room space is limited, the forklift is driven slowly and carefully.</a:t>
            </a:r>
          </a:p>
          <a:p>
            <a:pPr eaLnBrk="1" hangingPunct="1"/>
            <a:endParaRPr lang="en-US" altLang="en-US" sz="1000" b="1"/>
          </a:p>
          <a:p>
            <a:pPr eaLnBrk="1" hangingPunct="1"/>
            <a:r>
              <a:rPr lang="en-US" altLang="en-US" sz="1000" b="1"/>
              <a:t>When mixing chemicals, the Roustabout will know what chemical is being mixed.  All chemicals will be labeled and marked appropriately with proper packaging and warnings if a volatile product.  </a:t>
            </a:r>
          </a:p>
          <a:p>
            <a:pPr eaLnBrk="1" hangingPunct="1">
              <a:spcBef>
                <a:spcPct val="50000"/>
              </a:spcBef>
            </a:pPr>
            <a:r>
              <a:rPr lang="en-US" altLang="en-US" sz="1000" b="1"/>
              <a:t>If any chemical gets in the worker’s eyes or on their skin, an eye wash station and shower will be near by as shown in the photo.</a:t>
            </a:r>
          </a:p>
        </p:txBody>
      </p:sp>
      <p:sp>
        <p:nvSpPr>
          <p:cNvPr id="273414" name="Text Box 6">
            <a:extLst>
              <a:ext uri="{FF2B5EF4-FFF2-40B4-BE49-F238E27FC236}">
                <a16:creationId xmlns:a16="http://schemas.microsoft.com/office/drawing/2014/main" id="{9849A786-D3C6-AFBC-C95E-D2A31CBB728F}"/>
              </a:ext>
            </a:extLst>
          </p:cNvPr>
          <p:cNvSpPr txBox="1">
            <a:spLocks noChangeArrowheads="1"/>
          </p:cNvSpPr>
          <p:nvPr/>
        </p:nvSpPr>
        <p:spPr bwMode="auto">
          <a:xfrm>
            <a:off x="6005513" y="5549900"/>
            <a:ext cx="2806700" cy="59055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SPILLS FROM SACK OR BULK CHEMICALS ARE TO BE CLEANED UP AS SOON AS IT IS PRACTICAL AFTER MIXING OPERATIONS AS IT CAN BECOME SLIPPERY.</a:t>
            </a:r>
          </a:p>
        </p:txBody>
      </p:sp>
      <p:sp>
        <p:nvSpPr>
          <p:cNvPr id="273415" name="Text Box 7">
            <a:extLst>
              <a:ext uri="{FF2B5EF4-FFF2-40B4-BE49-F238E27FC236}">
                <a16:creationId xmlns:a16="http://schemas.microsoft.com/office/drawing/2014/main" id="{CD84951C-CE34-BE48-4D9F-6214244B1A7B}"/>
              </a:ext>
            </a:extLst>
          </p:cNvPr>
          <p:cNvSpPr txBox="1">
            <a:spLocks noChangeArrowheads="1"/>
          </p:cNvSpPr>
          <p:nvPr/>
        </p:nvSpPr>
        <p:spPr bwMode="auto">
          <a:xfrm>
            <a:off x="4341813" y="3235325"/>
            <a:ext cx="15240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EYE WASH STATION </a:t>
            </a:r>
            <a:br>
              <a:rPr lang="en-US" altLang="en-US" sz="800" b="1"/>
            </a:br>
            <a:r>
              <a:rPr lang="en-US" altLang="en-US" sz="800" b="1"/>
              <a:t>WITH SHOWER</a:t>
            </a:r>
          </a:p>
        </p:txBody>
      </p:sp>
      <p:sp>
        <p:nvSpPr>
          <p:cNvPr id="273416" name="Text Box 8">
            <a:extLst>
              <a:ext uri="{FF2B5EF4-FFF2-40B4-BE49-F238E27FC236}">
                <a16:creationId xmlns:a16="http://schemas.microsoft.com/office/drawing/2014/main" id="{480401EA-CE98-B686-87FF-104D9BCE98C8}"/>
              </a:ext>
            </a:extLst>
          </p:cNvPr>
          <p:cNvSpPr txBox="1">
            <a:spLocks noChangeArrowheads="1"/>
          </p:cNvSpPr>
          <p:nvPr/>
        </p:nvSpPr>
        <p:spPr bwMode="auto">
          <a:xfrm>
            <a:off x="6567488" y="2819400"/>
            <a:ext cx="1752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CHEMICAL IDENTIFIER BOARD</a:t>
            </a:r>
          </a:p>
        </p:txBody>
      </p:sp>
      <p:pic>
        <p:nvPicPr>
          <p:cNvPr id="273417" name="Picture 9">
            <a:extLst>
              <a:ext uri="{FF2B5EF4-FFF2-40B4-BE49-F238E27FC236}">
                <a16:creationId xmlns:a16="http://schemas.microsoft.com/office/drawing/2014/main" id="{E9D73B49-5258-32C7-977A-1B3AA64092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3979863"/>
            <a:ext cx="2209800" cy="1450975"/>
          </a:xfrm>
          <a:prstGeom prst="rect">
            <a:avLst/>
          </a:prstGeom>
          <a:solidFill>
            <a:srgbClr val="FFCC00"/>
          </a:solidFill>
          <a:ln w="9525">
            <a:solidFill>
              <a:schemeClr val="tx1"/>
            </a:solidFill>
            <a:miter lim="800000"/>
            <a:headEnd/>
            <a:tailEnd/>
          </a:ln>
        </p:spPr>
      </p:pic>
      <p:sp>
        <p:nvSpPr>
          <p:cNvPr id="273418" name="Text Box 10">
            <a:extLst>
              <a:ext uri="{FF2B5EF4-FFF2-40B4-BE49-F238E27FC236}">
                <a16:creationId xmlns:a16="http://schemas.microsoft.com/office/drawing/2014/main" id="{0B9E0AD0-2A9B-0116-B11A-6C7CF6D5F154}"/>
              </a:ext>
            </a:extLst>
          </p:cNvPr>
          <p:cNvSpPr txBox="1">
            <a:spLocks noChangeArrowheads="1"/>
          </p:cNvSpPr>
          <p:nvPr/>
        </p:nvSpPr>
        <p:spPr bwMode="auto">
          <a:xfrm>
            <a:off x="4114800" y="5597525"/>
            <a:ext cx="12192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NOT LABELED PROPERLY</a:t>
            </a:r>
          </a:p>
        </p:txBody>
      </p:sp>
      <p:pic>
        <p:nvPicPr>
          <p:cNvPr id="273419" name="Picture 11">
            <a:extLst>
              <a:ext uri="{FF2B5EF4-FFF2-40B4-BE49-F238E27FC236}">
                <a16:creationId xmlns:a16="http://schemas.microsoft.com/office/drawing/2014/main" id="{4ED62BAA-332A-A843-E488-39E4AC8825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810000"/>
            <a:ext cx="3048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3420" name="Text Box 12">
            <a:extLst>
              <a:ext uri="{FF2B5EF4-FFF2-40B4-BE49-F238E27FC236}">
                <a16:creationId xmlns:a16="http://schemas.microsoft.com/office/drawing/2014/main" id="{49792242-B49C-D8AA-601A-E7F8C6849994}"/>
              </a:ext>
            </a:extLst>
          </p:cNvPr>
          <p:cNvSpPr txBox="1">
            <a:spLocks noChangeArrowheads="1"/>
          </p:cNvSpPr>
          <p:nvPr/>
        </p:nvSpPr>
        <p:spPr bwMode="auto">
          <a:xfrm>
            <a:off x="631825" y="6019800"/>
            <a:ext cx="25146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FORKLIFT MOVING CHEMICALS </a:t>
            </a:r>
            <a:br>
              <a:rPr lang="en-US" altLang="en-US" sz="800" b="1"/>
            </a:br>
            <a:r>
              <a:rPr lang="en-US" altLang="en-US" sz="800" b="1"/>
              <a:t>IN CHEMICAL ROOM</a:t>
            </a:r>
          </a:p>
        </p:txBody>
      </p:sp>
      <p:sp>
        <p:nvSpPr>
          <p:cNvPr id="273421" name="Text Box 13">
            <a:extLst>
              <a:ext uri="{FF2B5EF4-FFF2-40B4-BE49-F238E27FC236}">
                <a16:creationId xmlns:a16="http://schemas.microsoft.com/office/drawing/2014/main" id="{3D1FE60A-A2B6-E992-D461-B955A22B0CDB}"/>
              </a:ext>
            </a:extLst>
          </p:cNvPr>
          <p:cNvSpPr txBox="1">
            <a:spLocks noChangeArrowheads="1"/>
          </p:cNvSpPr>
          <p:nvPr/>
        </p:nvSpPr>
        <p:spPr bwMode="auto">
          <a:xfrm>
            <a:off x="0" y="136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MUD SYSTEM</a:t>
            </a:r>
            <a:r>
              <a:rPr lang="en-US" altLang="en-US" b="1"/>
              <a:t> </a:t>
            </a:r>
          </a:p>
        </p:txBody>
      </p:sp>
      <p:pic>
        <p:nvPicPr>
          <p:cNvPr id="2" name="Picture 1">
            <a:extLst>
              <a:ext uri="{FF2B5EF4-FFF2-40B4-BE49-F238E27FC236}">
                <a16:creationId xmlns:a16="http://schemas.microsoft.com/office/drawing/2014/main" id="{D8B4F309-D55C-8667-8CF9-302A82F5F3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ext Box 2">
            <a:extLst>
              <a:ext uri="{FF2B5EF4-FFF2-40B4-BE49-F238E27FC236}">
                <a16:creationId xmlns:a16="http://schemas.microsoft.com/office/drawing/2014/main" id="{451F9244-D28C-A0A9-1B92-03581CD7DE8B}"/>
              </a:ext>
            </a:extLst>
          </p:cNvPr>
          <p:cNvSpPr txBox="1">
            <a:spLocks noChangeArrowheads="1"/>
          </p:cNvSpPr>
          <p:nvPr/>
        </p:nvSpPr>
        <p:spPr bwMode="auto">
          <a:xfrm>
            <a:off x="3048000" y="1066800"/>
            <a:ext cx="3505200" cy="2301875"/>
          </a:xfrm>
          <a:prstGeom prst="rect">
            <a:avLst/>
          </a:prstGeom>
          <a:noFill/>
          <a:ln>
            <a:noFill/>
          </a:ln>
          <a:effectLst/>
          <a:extLst>
            <a:ext uri="{909E8E84-426E-40DD-AFC4-6F175D3DCCD1}">
              <a14:hiddenFill xmlns:a14="http://schemas.microsoft.com/office/drawing/2010/main">
                <a:solidFill>
                  <a:srgbClr val="FFCC00">
                    <a:alpha val="61176"/>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Large P-tanks or pneumatic tanks are filled with chemicals such as barite, clay, bentonite or cement to be able to quickly deliver efficient volumes to the mud pit systems used in the drilling process.  </a:t>
            </a:r>
          </a:p>
          <a:p>
            <a:pPr eaLnBrk="1" hangingPunct="1">
              <a:spcBef>
                <a:spcPct val="50000"/>
              </a:spcBef>
            </a:pPr>
            <a:r>
              <a:rPr lang="en-US" altLang="en-US" sz="1000" b="1"/>
              <a:t>Drilling mud is used for cleaning the bottom of the well, cooling the bit, transporting cuttings to the surface, supporting the walls of the well, and preventing entry of formation fluids into the well.  Chemicals are added to the drilling mud in different quantities to obtain the effect needed in the wellbore.  These mud additives are stored on the rig in dry bulk in the pressurized P-tanks or in dry sacks.  These additives are added to the mud pits through mixing hoppers.</a:t>
            </a:r>
          </a:p>
        </p:txBody>
      </p:sp>
      <p:sp>
        <p:nvSpPr>
          <p:cNvPr id="275459" name="Text Box 3">
            <a:extLst>
              <a:ext uri="{FF2B5EF4-FFF2-40B4-BE49-F238E27FC236}">
                <a16:creationId xmlns:a16="http://schemas.microsoft.com/office/drawing/2014/main" id="{3402A389-99E1-F160-8B53-6AB3F42D57E4}"/>
              </a:ext>
            </a:extLst>
          </p:cNvPr>
          <p:cNvSpPr txBox="1">
            <a:spLocks noChangeArrowheads="1"/>
          </p:cNvSpPr>
          <p:nvPr/>
        </p:nvSpPr>
        <p:spPr bwMode="auto">
          <a:xfrm>
            <a:off x="533400" y="3205163"/>
            <a:ext cx="18796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LINING UP THE TANKS</a:t>
            </a:r>
          </a:p>
        </p:txBody>
      </p:sp>
      <p:pic>
        <p:nvPicPr>
          <p:cNvPr id="275460" name="Picture 4">
            <a:extLst>
              <a:ext uri="{FF2B5EF4-FFF2-40B4-BE49-F238E27FC236}">
                <a16:creationId xmlns:a16="http://schemas.microsoft.com/office/drawing/2014/main" id="{C90AD70B-1518-256C-D6F5-E351F96FA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838200"/>
            <a:ext cx="2382838" cy="495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5461" name="Picture 5">
            <a:extLst>
              <a:ext uri="{FF2B5EF4-FFF2-40B4-BE49-F238E27FC236}">
                <a16:creationId xmlns:a16="http://schemas.microsoft.com/office/drawing/2014/main" id="{7C44AE10-DBE6-4A29-D494-E68C3F1B9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24384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2" name="Picture 6">
            <a:extLst>
              <a:ext uri="{FF2B5EF4-FFF2-40B4-BE49-F238E27FC236}">
                <a16:creationId xmlns:a16="http://schemas.microsoft.com/office/drawing/2014/main" id="{74322EDF-1D1A-8FD4-C726-E7F4EF7B1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657600"/>
            <a:ext cx="1981200" cy="177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5463" name="Picture 7">
            <a:extLst>
              <a:ext uri="{FF2B5EF4-FFF2-40B4-BE49-F238E27FC236}">
                <a16:creationId xmlns:a16="http://schemas.microsoft.com/office/drawing/2014/main" id="{6EE37474-93B4-68FA-AD53-27614794D6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657600"/>
            <a:ext cx="3581400" cy="2686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5464" name="Text Box 8">
            <a:extLst>
              <a:ext uri="{FF2B5EF4-FFF2-40B4-BE49-F238E27FC236}">
                <a16:creationId xmlns:a16="http://schemas.microsoft.com/office/drawing/2014/main" id="{3FE5EA06-2B7A-BA6F-F4BD-1B890CF703DA}"/>
              </a:ext>
            </a:extLst>
          </p:cNvPr>
          <p:cNvSpPr txBox="1">
            <a:spLocks noChangeArrowheads="1"/>
          </p:cNvSpPr>
          <p:nvPr/>
        </p:nvSpPr>
        <p:spPr bwMode="auto">
          <a:xfrm>
            <a:off x="0" y="136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MUD SYSTEM</a:t>
            </a:r>
            <a:r>
              <a:rPr lang="en-US" altLang="en-US" b="1"/>
              <a:t> </a:t>
            </a:r>
          </a:p>
        </p:txBody>
      </p:sp>
      <p:pic>
        <p:nvPicPr>
          <p:cNvPr id="2" name="Picture 1">
            <a:extLst>
              <a:ext uri="{FF2B5EF4-FFF2-40B4-BE49-F238E27FC236}">
                <a16:creationId xmlns:a16="http://schemas.microsoft.com/office/drawing/2014/main" id="{D934E4B8-DE40-A6F0-681D-47714BFCEA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DD03F7-B92C-8B51-A8ED-A59CDC2F5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76482" name="Rectangle 2">
            <a:extLst>
              <a:ext uri="{FF2B5EF4-FFF2-40B4-BE49-F238E27FC236}">
                <a16:creationId xmlns:a16="http://schemas.microsoft.com/office/drawing/2014/main" id="{7741CBED-540F-8C06-D3B5-3DB1316BD1F5}"/>
              </a:ext>
            </a:extLst>
          </p:cNvPr>
          <p:cNvSpPr>
            <a:spLocks noChangeArrowheads="1"/>
          </p:cNvSpPr>
          <p:nvPr/>
        </p:nvSpPr>
        <p:spPr bwMode="auto">
          <a:xfrm>
            <a:off x="304800" y="3657600"/>
            <a:ext cx="4191000" cy="2768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Roustabouts will have to mix mud materials on a regular basis.  They have to take the proper safety precautions when mixing mud.  While working in the sack/chemical room on the rig it is important to have someone experienced at driving the forklift.  No one is allowed to drive the forklift without having proper training on its use and maintenance.</a:t>
            </a:r>
          </a:p>
          <a:p>
            <a:pPr eaLnBrk="1" hangingPunct="1">
              <a:spcBef>
                <a:spcPct val="50000"/>
              </a:spcBef>
            </a:pPr>
            <a:r>
              <a:rPr lang="en-US" altLang="en-US" sz="1000" b="1"/>
              <a:t>Forklift operators have to be aware of what they are handling and appropriate precautions must be take when handling chemicals.  Drums have to be moved safely and have to be rigged properly with strap chains and proper forklift adjustment.</a:t>
            </a:r>
          </a:p>
          <a:p>
            <a:pPr eaLnBrk="1" hangingPunct="1">
              <a:spcBef>
                <a:spcPct val="50000"/>
              </a:spcBef>
            </a:pPr>
            <a:r>
              <a:rPr lang="en-US" altLang="en-US" sz="1000" b="1"/>
              <a:t>When performing maintenance, the engine must not be running. Brakes should be set and proper lifting gear used when doing maintenance.  The forklift battery and its charger have to be maintained on a regular maintenance schedule. </a:t>
            </a:r>
          </a:p>
          <a:p>
            <a:pPr eaLnBrk="1" hangingPunct="1">
              <a:spcBef>
                <a:spcPct val="50000"/>
              </a:spcBef>
            </a:pPr>
            <a:r>
              <a:rPr lang="en-US" altLang="en-US" sz="1000" b="1"/>
              <a:t>Never leave the forklift with the engine running. Ventilation must be such that exhaust fumes do not accumulate.  </a:t>
            </a:r>
          </a:p>
        </p:txBody>
      </p:sp>
      <p:sp>
        <p:nvSpPr>
          <p:cNvPr id="276483" name="Rectangle 3">
            <a:extLst>
              <a:ext uri="{FF2B5EF4-FFF2-40B4-BE49-F238E27FC236}">
                <a16:creationId xmlns:a16="http://schemas.microsoft.com/office/drawing/2014/main" id="{1281A9FB-FEC9-BCDA-1BAA-9C85A553C7FE}"/>
              </a:ext>
            </a:extLst>
          </p:cNvPr>
          <p:cNvSpPr>
            <a:spLocks noChangeArrowheads="1"/>
          </p:cNvSpPr>
          <p:nvPr/>
        </p:nvSpPr>
        <p:spPr bwMode="auto">
          <a:xfrm>
            <a:off x="4800600" y="3946525"/>
            <a:ext cx="3962400" cy="2387600"/>
          </a:xfrm>
          <a:prstGeom prst="rect">
            <a:avLst/>
          </a:prstGeom>
          <a:solidFill>
            <a:srgbClr val="FFCC00">
              <a:alpha val="4901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Operating a forklift according to the manufacturer’s instructions, Wearing a seat belt, and maintaining it are the key to having successful and safe lifting operations.</a:t>
            </a:r>
          </a:p>
          <a:p>
            <a:pPr eaLnBrk="1" hangingPunct="1">
              <a:spcBef>
                <a:spcPct val="50000"/>
              </a:spcBef>
            </a:pPr>
            <a:r>
              <a:rPr lang="en-US" altLang="en-US" sz="1000" b="1"/>
              <a:t>If a load is too high or wide so as to obstruct the view of the driver, either break the load into smaller units or get an assistant to give signals and help direct the load.</a:t>
            </a:r>
          </a:p>
          <a:p>
            <a:pPr eaLnBrk="1" hangingPunct="1">
              <a:spcBef>
                <a:spcPct val="50000"/>
              </a:spcBef>
            </a:pPr>
            <a:r>
              <a:rPr lang="en-US" altLang="en-US" sz="1000" b="1"/>
              <a:t>Because the mud room space is limited, the forklift is driven slowly and carefully.  Forklift operators have to be aware of the rated load of the forklift and be sure to pick up the loads balanced and even.  Loads should be moved slowly and carefully and sharp turns are to be avoided as the forklift can tip over easily.  When moving a load backwards, the forklift must have a backup alarm signal.  Forklifts should not be used to lift personnel.  </a:t>
            </a:r>
          </a:p>
        </p:txBody>
      </p:sp>
      <p:sp>
        <p:nvSpPr>
          <p:cNvPr id="276484" name="Text Box 4">
            <a:extLst>
              <a:ext uri="{FF2B5EF4-FFF2-40B4-BE49-F238E27FC236}">
                <a16:creationId xmlns:a16="http://schemas.microsoft.com/office/drawing/2014/main" id="{BF1E865F-B744-F35C-8140-D6FCECBBC32B}"/>
              </a:ext>
            </a:extLst>
          </p:cNvPr>
          <p:cNvSpPr txBox="1">
            <a:spLocks noChangeArrowheads="1"/>
          </p:cNvSpPr>
          <p:nvPr/>
        </p:nvSpPr>
        <p:spPr bwMode="auto">
          <a:xfrm>
            <a:off x="4851400" y="3662363"/>
            <a:ext cx="3733800" cy="223837"/>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MOVING EQUIPMENT WITH THE FORKLIFT SAFELY</a:t>
            </a:r>
          </a:p>
        </p:txBody>
      </p:sp>
      <p:sp>
        <p:nvSpPr>
          <p:cNvPr id="276485" name="Text Box 5">
            <a:extLst>
              <a:ext uri="{FF2B5EF4-FFF2-40B4-BE49-F238E27FC236}">
                <a16:creationId xmlns:a16="http://schemas.microsoft.com/office/drawing/2014/main" id="{A628F988-5DDE-A902-C087-D1A81E906237}"/>
              </a:ext>
            </a:extLst>
          </p:cNvPr>
          <p:cNvSpPr txBox="1">
            <a:spLocks noChangeArrowheads="1"/>
          </p:cNvSpPr>
          <p:nvPr/>
        </p:nvSpPr>
        <p:spPr bwMode="auto">
          <a:xfrm>
            <a:off x="685800" y="3357563"/>
            <a:ext cx="3657600" cy="223837"/>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OPERATING THE FORKLIFT</a:t>
            </a:r>
          </a:p>
        </p:txBody>
      </p:sp>
      <p:pic>
        <p:nvPicPr>
          <p:cNvPr id="276486" name="Picture 6">
            <a:extLst>
              <a:ext uri="{FF2B5EF4-FFF2-40B4-BE49-F238E27FC236}">
                <a16:creationId xmlns:a16="http://schemas.microsoft.com/office/drawing/2014/main" id="{EF9A858D-36DB-47C1-B7AD-AC2ACC7F0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762000"/>
            <a:ext cx="3733800" cy="2800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487" name="Picture 7">
            <a:extLst>
              <a:ext uri="{FF2B5EF4-FFF2-40B4-BE49-F238E27FC236}">
                <a16:creationId xmlns:a16="http://schemas.microsoft.com/office/drawing/2014/main" id="{832C1D05-2890-BD71-5E55-2D5A88078D16}"/>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914400" y="762000"/>
            <a:ext cx="33528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488" name="Text Box 8">
            <a:extLst>
              <a:ext uri="{FF2B5EF4-FFF2-40B4-BE49-F238E27FC236}">
                <a16:creationId xmlns:a16="http://schemas.microsoft.com/office/drawing/2014/main" id="{17D090BA-7312-BB57-F43A-CEE6B2818962}"/>
              </a:ext>
            </a:extLst>
          </p:cNvPr>
          <p:cNvSpPr txBox="1">
            <a:spLocks noChangeArrowheads="1"/>
          </p:cNvSpPr>
          <p:nvPr/>
        </p:nvSpPr>
        <p:spPr bwMode="auto">
          <a:xfrm>
            <a:off x="0" y="136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MUD SYSTEM</a:t>
            </a:r>
            <a:r>
              <a:rPr lang="en-US" altLang="en-US" b="1"/>
              <a:t> </a:t>
            </a: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701260-53BF-1E92-65F3-8DBC12D86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77506" name="Text Box 2">
            <a:extLst>
              <a:ext uri="{FF2B5EF4-FFF2-40B4-BE49-F238E27FC236}">
                <a16:creationId xmlns:a16="http://schemas.microsoft.com/office/drawing/2014/main" id="{6533AB91-9359-52B9-3AFE-CABF94F1D83D}"/>
              </a:ext>
            </a:extLst>
          </p:cNvPr>
          <p:cNvSpPr txBox="1">
            <a:spLocks noChangeArrowheads="1"/>
          </p:cNvSpPr>
          <p:nvPr/>
        </p:nvSpPr>
        <p:spPr bwMode="auto">
          <a:xfrm>
            <a:off x="1143000" y="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b="1"/>
          </a:p>
        </p:txBody>
      </p:sp>
      <p:pic>
        <p:nvPicPr>
          <p:cNvPr id="277507" name="Picture 3">
            <a:extLst>
              <a:ext uri="{FF2B5EF4-FFF2-40B4-BE49-F238E27FC236}">
                <a16:creationId xmlns:a16="http://schemas.microsoft.com/office/drawing/2014/main" id="{373291EF-C665-287D-EE85-B725148A6E6A}"/>
              </a:ext>
            </a:extLst>
          </p:cNvPr>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1524000" y="741363"/>
            <a:ext cx="6324600" cy="3525837"/>
          </a:xfrm>
          <a:prstGeom prst="rect">
            <a:avLst/>
          </a:prstGeom>
          <a:solidFill>
            <a:srgbClr val="FFCC00"/>
          </a:solidFill>
          <a:ln w="9525">
            <a:solidFill>
              <a:schemeClr val="tx1"/>
            </a:solidFill>
            <a:miter lim="800000"/>
            <a:headEnd/>
            <a:tailEnd/>
          </a:ln>
        </p:spPr>
      </p:pic>
      <p:sp>
        <p:nvSpPr>
          <p:cNvPr id="277508" name="Text Box 4">
            <a:extLst>
              <a:ext uri="{FF2B5EF4-FFF2-40B4-BE49-F238E27FC236}">
                <a16:creationId xmlns:a16="http://schemas.microsoft.com/office/drawing/2014/main" id="{EA764949-317A-2DB2-3553-125D9637DCB8}"/>
              </a:ext>
            </a:extLst>
          </p:cNvPr>
          <p:cNvSpPr txBox="1">
            <a:spLocks noChangeArrowheads="1"/>
          </p:cNvSpPr>
          <p:nvPr/>
        </p:nvSpPr>
        <p:spPr bwMode="auto">
          <a:xfrm>
            <a:off x="7848600" y="3484563"/>
            <a:ext cx="1066800" cy="2841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CARRIAGE</a:t>
            </a:r>
          </a:p>
        </p:txBody>
      </p:sp>
      <p:sp>
        <p:nvSpPr>
          <p:cNvPr id="277509" name="Text Box 5">
            <a:extLst>
              <a:ext uri="{FF2B5EF4-FFF2-40B4-BE49-F238E27FC236}">
                <a16:creationId xmlns:a16="http://schemas.microsoft.com/office/drawing/2014/main" id="{F89D3A68-7CEA-1FDA-FA2C-DF9BD0EBA6F4}"/>
              </a:ext>
            </a:extLst>
          </p:cNvPr>
          <p:cNvSpPr txBox="1">
            <a:spLocks noChangeArrowheads="1"/>
          </p:cNvSpPr>
          <p:nvPr/>
        </p:nvSpPr>
        <p:spPr bwMode="auto">
          <a:xfrm>
            <a:off x="152400" y="3810000"/>
            <a:ext cx="1828800" cy="28416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COUNTERWEIGHT</a:t>
            </a:r>
          </a:p>
        </p:txBody>
      </p:sp>
      <p:sp>
        <p:nvSpPr>
          <p:cNvPr id="277510" name="Text Box 6">
            <a:extLst>
              <a:ext uri="{FF2B5EF4-FFF2-40B4-BE49-F238E27FC236}">
                <a16:creationId xmlns:a16="http://schemas.microsoft.com/office/drawing/2014/main" id="{CC45E3DA-8F30-9D16-8414-E1888C7258D3}"/>
              </a:ext>
            </a:extLst>
          </p:cNvPr>
          <p:cNvSpPr txBox="1">
            <a:spLocks noChangeArrowheads="1"/>
          </p:cNvSpPr>
          <p:nvPr/>
        </p:nvSpPr>
        <p:spPr bwMode="auto">
          <a:xfrm>
            <a:off x="6096000" y="3733800"/>
            <a:ext cx="1066800" cy="4667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FORKLIFT FORKS</a:t>
            </a:r>
          </a:p>
        </p:txBody>
      </p:sp>
      <p:sp>
        <p:nvSpPr>
          <p:cNvPr id="277511" name="Text Box 7">
            <a:extLst>
              <a:ext uri="{FF2B5EF4-FFF2-40B4-BE49-F238E27FC236}">
                <a16:creationId xmlns:a16="http://schemas.microsoft.com/office/drawing/2014/main" id="{A917181B-6EE8-C320-9A53-3397DC3F7CFC}"/>
              </a:ext>
            </a:extLst>
          </p:cNvPr>
          <p:cNvSpPr txBox="1">
            <a:spLocks noChangeArrowheads="1"/>
          </p:cNvSpPr>
          <p:nvPr/>
        </p:nvSpPr>
        <p:spPr bwMode="auto">
          <a:xfrm>
            <a:off x="228600" y="1090613"/>
            <a:ext cx="1066800" cy="4667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OVERHEAD GUARD</a:t>
            </a:r>
          </a:p>
        </p:txBody>
      </p:sp>
      <p:sp>
        <p:nvSpPr>
          <p:cNvPr id="277512" name="Text Box 8">
            <a:extLst>
              <a:ext uri="{FF2B5EF4-FFF2-40B4-BE49-F238E27FC236}">
                <a16:creationId xmlns:a16="http://schemas.microsoft.com/office/drawing/2014/main" id="{33D1BE4F-849E-C1A8-7849-7D8B4AD0362C}"/>
              </a:ext>
            </a:extLst>
          </p:cNvPr>
          <p:cNvSpPr txBox="1">
            <a:spLocks noChangeArrowheads="1"/>
          </p:cNvSpPr>
          <p:nvPr/>
        </p:nvSpPr>
        <p:spPr bwMode="auto">
          <a:xfrm>
            <a:off x="381000" y="2133600"/>
            <a:ext cx="1143000" cy="4667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STEERING  AXLE</a:t>
            </a:r>
          </a:p>
        </p:txBody>
      </p:sp>
      <p:sp>
        <p:nvSpPr>
          <p:cNvPr id="277513" name="Line 9">
            <a:extLst>
              <a:ext uri="{FF2B5EF4-FFF2-40B4-BE49-F238E27FC236}">
                <a16:creationId xmlns:a16="http://schemas.microsoft.com/office/drawing/2014/main" id="{676CBC42-D047-01FC-B68E-3663E562802D}"/>
              </a:ext>
            </a:extLst>
          </p:cNvPr>
          <p:cNvSpPr>
            <a:spLocks noChangeShapeType="1"/>
          </p:cNvSpPr>
          <p:nvPr/>
        </p:nvSpPr>
        <p:spPr bwMode="auto">
          <a:xfrm>
            <a:off x="1295400" y="1274763"/>
            <a:ext cx="685800"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277514" name="Line 10">
            <a:extLst>
              <a:ext uri="{FF2B5EF4-FFF2-40B4-BE49-F238E27FC236}">
                <a16:creationId xmlns:a16="http://schemas.microsoft.com/office/drawing/2014/main" id="{9E73728D-010E-5DEA-30F2-E4F37AA35912}"/>
              </a:ext>
            </a:extLst>
          </p:cNvPr>
          <p:cNvSpPr>
            <a:spLocks noChangeShapeType="1"/>
          </p:cNvSpPr>
          <p:nvPr/>
        </p:nvSpPr>
        <p:spPr bwMode="auto">
          <a:xfrm flipV="1">
            <a:off x="1524000" y="2570163"/>
            <a:ext cx="304800" cy="3048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277515" name="Line 11">
            <a:extLst>
              <a:ext uri="{FF2B5EF4-FFF2-40B4-BE49-F238E27FC236}">
                <a16:creationId xmlns:a16="http://schemas.microsoft.com/office/drawing/2014/main" id="{7CE3179E-2B17-BE21-46DA-6FC252694234}"/>
              </a:ext>
            </a:extLst>
          </p:cNvPr>
          <p:cNvSpPr>
            <a:spLocks noChangeShapeType="1"/>
          </p:cNvSpPr>
          <p:nvPr/>
        </p:nvSpPr>
        <p:spPr bwMode="auto">
          <a:xfrm flipH="1" flipV="1">
            <a:off x="5486400" y="3560763"/>
            <a:ext cx="2362200"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277516" name="Line 12">
            <a:extLst>
              <a:ext uri="{FF2B5EF4-FFF2-40B4-BE49-F238E27FC236}">
                <a16:creationId xmlns:a16="http://schemas.microsoft.com/office/drawing/2014/main" id="{11FB5250-2F30-3A2D-B660-09D84A689086}"/>
              </a:ext>
            </a:extLst>
          </p:cNvPr>
          <p:cNvSpPr>
            <a:spLocks noChangeShapeType="1"/>
          </p:cNvSpPr>
          <p:nvPr/>
        </p:nvSpPr>
        <p:spPr bwMode="auto">
          <a:xfrm flipH="1">
            <a:off x="5562600" y="2417763"/>
            <a:ext cx="2286000"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277517" name="Line 13">
            <a:extLst>
              <a:ext uri="{FF2B5EF4-FFF2-40B4-BE49-F238E27FC236}">
                <a16:creationId xmlns:a16="http://schemas.microsoft.com/office/drawing/2014/main" id="{928241E8-67CC-FD26-5F41-A641B0EFB838}"/>
              </a:ext>
            </a:extLst>
          </p:cNvPr>
          <p:cNvSpPr>
            <a:spLocks noChangeShapeType="1"/>
          </p:cNvSpPr>
          <p:nvPr/>
        </p:nvSpPr>
        <p:spPr bwMode="auto">
          <a:xfrm>
            <a:off x="4800600" y="741363"/>
            <a:ext cx="228600" cy="6096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277518" name="Line 14">
            <a:extLst>
              <a:ext uri="{FF2B5EF4-FFF2-40B4-BE49-F238E27FC236}">
                <a16:creationId xmlns:a16="http://schemas.microsoft.com/office/drawing/2014/main" id="{AEAFB6E5-03ED-76D4-B9A0-8F6B4C05FB5C}"/>
              </a:ext>
            </a:extLst>
          </p:cNvPr>
          <p:cNvSpPr>
            <a:spLocks noChangeShapeType="1"/>
          </p:cNvSpPr>
          <p:nvPr/>
        </p:nvSpPr>
        <p:spPr bwMode="auto">
          <a:xfrm flipV="1">
            <a:off x="4191000" y="3733800"/>
            <a:ext cx="533400" cy="47783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277519" name="Line 15">
            <a:extLst>
              <a:ext uri="{FF2B5EF4-FFF2-40B4-BE49-F238E27FC236}">
                <a16:creationId xmlns:a16="http://schemas.microsoft.com/office/drawing/2014/main" id="{7D5D712F-EC1C-C040-6C5F-81295A094163}"/>
              </a:ext>
            </a:extLst>
          </p:cNvPr>
          <p:cNvSpPr>
            <a:spLocks noChangeShapeType="1"/>
          </p:cNvSpPr>
          <p:nvPr/>
        </p:nvSpPr>
        <p:spPr bwMode="auto">
          <a:xfrm>
            <a:off x="1219200" y="2514600"/>
            <a:ext cx="914400" cy="1274763"/>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277520" name="Line 16">
            <a:extLst>
              <a:ext uri="{FF2B5EF4-FFF2-40B4-BE49-F238E27FC236}">
                <a16:creationId xmlns:a16="http://schemas.microsoft.com/office/drawing/2014/main" id="{4550688B-8380-31D3-59CF-79C743339B75}"/>
              </a:ext>
            </a:extLst>
          </p:cNvPr>
          <p:cNvSpPr>
            <a:spLocks noChangeShapeType="1"/>
          </p:cNvSpPr>
          <p:nvPr/>
        </p:nvSpPr>
        <p:spPr bwMode="auto">
          <a:xfrm>
            <a:off x="1295400" y="1274763"/>
            <a:ext cx="457200" cy="20637"/>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277521" name="Line 17">
            <a:extLst>
              <a:ext uri="{FF2B5EF4-FFF2-40B4-BE49-F238E27FC236}">
                <a16:creationId xmlns:a16="http://schemas.microsoft.com/office/drawing/2014/main" id="{39345043-7085-9369-9293-8A359EA2D75E}"/>
              </a:ext>
            </a:extLst>
          </p:cNvPr>
          <p:cNvSpPr>
            <a:spLocks noChangeShapeType="1"/>
          </p:cNvSpPr>
          <p:nvPr/>
        </p:nvSpPr>
        <p:spPr bwMode="auto">
          <a:xfrm flipH="1" flipV="1">
            <a:off x="5486400" y="3560763"/>
            <a:ext cx="2362200"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277522" name="Line 18">
            <a:extLst>
              <a:ext uri="{FF2B5EF4-FFF2-40B4-BE49-F238E27FC236}">
                <a16:creationId xmlns:a16="http://schemas.microsoft.com/office/drawing/2014/main" id="{D3004228-10A4-5A40-A344-40D304A0F3A6}"/>
              </a:ext>
            </a:extLst>
          </p:cNvPr>
          <p:cNvSpPr>
            <a:spLocks noChangeShapeType="1"/>
          </p:cNvSpPr>
          <p:nvPr/>
        </p:nvSpPr>
        <p:spPr bwMode="auto">
          <a:xfrm flipH="1">
            <a:off x="5562600" y="2417763"/>
            <a:ext cx="2286000"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pic>
        <p:nvPicPr>
          <p:cNvPr id="277523" name="Picture 19">
            <a:extLst>
              <a:ext uri="{FF2B5EF4-FFF2-40B4-BE49-F238E27FC236}">
                <a16:creationId xmlns:a16="http://schemas.microsoft.com/office/drawing/2014/main" id="{E1153A77-213A-4ED5-5391-12A5B66438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150" y="4343400"/>
            <a:ext cx="3429000" cy="2068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7524" name="Text Box 20">
            <a:extLst>
              <a:ext uri="{FF2B5EF4-FFF2-40B4-BE49-F238E27FC236}">
                <a16:creationId xmlns:a16="http://schemas.microsoft.com/office/drawing/2014/main" id="{EEEF0A44-566D-125A-AB96-8595CB1096F6}"/>
              </a:ext>
            </a:extLst>
          </p:cNvPr>
          <p:cNvSpPr txBox="1">
            <a:spLocks noChangeArrowheads="1"/>
          </p:cNvSpPr>
          <p:nvPr/>
        </p:nvSpPr>
        <p:spPr bwMode="auto">
          <a:xfrm>
            <a:off x="5257800" y="762000"/>
            <a:ext cx="914400" cy="28416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MAST</a:t>
            </a:r>
          </a:p>
        </p:txBody>
      </p:sp>
      <p:sp>
        <p:nvSpPr>
          <p:cNvPr id="277525" name="Text Box 21">
            <a:extLst>
              <a:ext uri="{FF2B5EF4-FFF2-40B4-BE49-F238E27FC236}">
                <a16:creationId xmlns:a16="http://schemas.microsoft.com/office/drawing/2014/main" id="{A3CF401E-DFEA-E90B-E53A-90BCB71A2AE8}"/>
              </a:ext>
            </a:extLst>
          </p:cNvPr>
          <p:cNvSpPr txBox="1">
            <a:spLocks noChangeArrowheads="1"/>
          </p:cNvSpPr>
          <p:nvPr/>
        </p:nvSpPr>
        <p:spPr bwMode="auto">
          <a:xfrm>
            <a:off x="2286000" y="3962400"/>
            <a:ext cx="2133600" cy="28416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FORKLIFT DRIVE AXLE</a:t>
            </a:r>
          </a:p>
        </p:txBody>
      </p:sp>
      <p:sp>
        <p:nvSpPr>
          <p:cNvPr id="277526" name="Line 22">
            <a:extLst>
              <a:ext uri="{FF2B5EF4-FFF2-40B4-BE49-F238E27FC236}">
                <a16:creationId xmlns:a16="http://schemas.microsoft.com/office/drawing/2014/main" id="{D467F55D-C72A-1210-C7EB-5CFE084FDB4E}"/>
              </a:ext>
            </a:extLst>
          </p:cNvPr>
          <p:cNvSpPr>
            <a:spLocks noChangeShapeType="1"/>
          </p:cNvSpPr>
          <p:nvPr/>
        </p:nvSpPr>
        <p:spPr bwMode="auto">
          <a:xfrm flipH="1">
            <a:off x="5791200" y="4191000"/>
            <a:ext cx="990600" cy="1524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77527" name="Line 23">
            <a:extLst>
              <a:ext uri="{FF2B5EF4-FFF2-40B4-BE49-F238E27FC236}">
                <a16:creationId xmlns:a16="http://schemas.microsoft.com/office/drawing/2014/main" id="{C7ADCCEE-BF82-ABF6-CC32-34F5F09EA3EA}"/>
              </a:ext>
            </a:extLst>
          </p:cNvPr>
          <p:cNvSpPr>
            <a:spLocks noChangeShapeType="1"/>
          </p:cNvSpPr>
          <p:nvPr/>
        </p:nvSpPr>
        <p:spPr bwMode="auto">
          <a:xfrm flipV="1">
            <a:off x="1371600" y="3352800"/>
            <a:ext cx="228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77528" name="Line 24">
            <a:extLst>
              <a:ext uri="{FF2B5EF4-FFF2-40B4-BE49-F238E27FC236}">
                <a16:creationId xmlns:a16="http://schemas.microsoft.com/office/drawing/2014/main" id="{B1D55D71-D74E-4EA0-14FD-734C7BFB10B2}"/>
              </a:ext>
            </a:extLst>
          </p:cNvPr>
          <p:cNvSpPr>
            <a:spLocks noChangeShapeType="1"/>
          </p:cNvSpPr>
          <p:nvPr/>
        </p:nvSpPr>
        <p:spPr bwMode="auto">
          <a:xfrm>
            <a:off x="1981200" y="4038600"/>
            <a:ext cx="7620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77529" name="Picture 25">
            <a:extLst>
              <a:ext uri="{FF2B5EF4-FFF2-40B4-BE49-F238E27FC236}">
                <a16:creationId xmlns:a16="http://schemas.microsoft.com/office/drawing/2014/main" id="{CCE707DD-2930-CCE8-F90A-6A6095778A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63" y="4343400"/>
            <a:ext cx="144145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7530" name="Picture 26">
            <a:extLst>
              <a:ext uri="{FF2B5EF4-FFF2-40B4-BE49-F238E27FC236}">
                <a16:creationId xmlns:a16="http://schemas.microsoft.com/office/drawing/2014/main" id="{D3B117EF-1A92-D5A1-9918-9738641CEB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4495800"/>
            <a:ext cx="1441450"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7531" name="Line 27">
            <a:extLst>
              <a:ext uri="{FF2B5EF4-FFF2-40B4-BE49-F238E27FC236}">
                <a16:creationId xmlns:a16="http://schemas.microsoft.com/office/drawing/2014/main" id="{65250C52-0DB8-DDAD-73ED-3752A4461FA2}"/>
              </a:ext>
            </a:extLst>
          </p:cNvPr>
          <p:cNvSpPr>
            <a:spLocks noChangeShapeType="1"/>
          </p:cNvSpPr>
          <p:nvPr/>
        </p:nvSpPr>
        <p:spPr bwMode="auto">
          <a:xfrm>
            <a:off x="6705600" y="4191000"/>
            <a:ext cx="533400" cy="1752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77532" name="Line 28">
            <a:extLst>
              <a:ext uri="{FF2B5EF4-FFF2-40B4-BE49-F238E27FC236}">
                <a16:creationId xmlns:a16="http://schemas.microsoft.com/office/drawing/2014/main" id="{B4CC174D-661C-CE28-3C78-35AE68B9C6FF}"/>
              </a:ext>
            </a:extLst>
          </p:cNvPr>
          <p:cNvSpPr>
            <a:spLocks noChangeShapeType="1"/>
          </p:cNvSpPr>
          <p:nvPr/>
        </p:nvSpPr>
        <p:spPr bwMode="auto">
          <a:xfrm flipH="1">
            <a:off x="7620000" y="3810000"/>
            <a:ext cx="5334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77533" name="Text Box 29">
            <a:extLst>
              <a:ext uri="{FF2B5EF4-FFF2-40B4-BE49-F238E27FC236}">
                <a16:creationId xmlns:a16="http://schemas.microsoft.com/office/drawing/2014/main" id="{C2D498CF-D4CE-4E00-AAE3-7FA636F09239}"/>
              </a:ext>
            </a:extLst>
          </p:cNvPr>
          <p:cNvSpPr txBox="1">
            <a:spLocks noChangeArrowheads="1"/>
          </p:cNvSpPr>
          <p:nvPr/>
        </p:nvSpPr>
        <p:spPr bwMode="auto">
          <a:xfrm>
            <a:off x="7467600" y="2189163"/>
            <a:ext cx="1295400" cy="649287"/>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LOAD BACKREST EXTENSION</a:t>
            </a:r>
          </a:p>
        </p:txBody>
      </p:sp>
      <p:sp>
        <p:nvSpPr>
          <p:cNvPr id="277534" name="Text Box 30">
            <a:extLst>
              <a:ext uri="{FF2B5EF4-FFF2-40B4-BE49-F238E27FC236}">
                <a16:creationId xmlns:a16="http://schemas.microsoft.com/office/drawing/2014/main" id="{5B163675-2E99-4437-274B-DC6D5D3F6820}"/>
              </a:ext>
            </a:extLst>
          </p:cNvPr>
          <p:cNvSpPr txBox="1">
            <a:spLocks noChangeArrowheads="1"/>
          </p:cNvSpPr>
          <p:nvPr/>
        </p:nvSpPr>
        <p:spPr bwMode="auto">
          <a:xfrm>
            <a:off x="0" y="136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MUD SYSTEM</a:t>
            </a:r>
            <a:r>
              <a:rPr lang="en-US" altLang="en-US" b="1"/>
              <a:t> </a:t>
            </a: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194601-6D85-B0F4-4DD9-82D1711F0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78530" name="Text Box 2">
            <a:extLst>
              <a:ext uri="{FF2B5EF4-FFF2-40B4-BE49-F238E27FC236}">
                <a16:creationId xmlns:a16="http://schemas.microsoft.com/office/drawing/2014/main" id="{6A2ABFDD-3DA3-8309-F133-9ECCB5FE54DF}"/>
              </a:ext>
            </a:extLst>
          </p:cNvPr>
          <p:cNvSpPr txBox="1">
            <a:spLocks noChangeArrowheads="1"/>
          </p:cNvSpPr>
          <p:nvPr/>
        </p:nvSpPr>
        <p:spPr bwMode="auto">
          <a:xfrm>
            <a:off x="442913" y="762000"/>
            <a:ext cx="4800600" cy="5599113"/>
          </a:xfrm>
          <a:prstGeom prst="rect">
            <a:avLst/>
          </a:prstGeom>
          <a:noFill/>
          <a:ln w="38100">
            <a:solidFill>
              <a:srgbClr val="333399"/>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977900" indent="-457200">
              <a:defRPr>
                <a:solidFill>
                  <a:schemeClr val="tx1"/>
                </a:solidFill>
                <a:latin typeface="Arial" panose="020B0604020202020204" pitchFamily="34" charset="0"/>
              </a:defRPr>
            </a:lvl2pPr>
            <a:lvl3pPr marL="1549400" indent="-457200">
              <a:defRPr>
                <a:solidFill>
                  <a:schemeClr val="tx1"/>
                </a:solidFill>
                <a:latin typeface="Arial" panose="020B0604020202020204" pitchFamily="34" charset="0"/>
              </a:defRPr>
            </a:lvl3pPr>
            <a:lvl4pPr marL="2120900" indent="-457200">
              <a:defRPr>
                <a:solidFill>
                  <a:schemeClr val="tx1"/>
                </a:solidFill>
                <a:latin typeface="Arial" panose="020B0604020202020204" pitchFamily="34" charset="0"/>
              </a:defRPr>
            </a:lvl4pPr>
            <a:lvl5pPr marL="2692400" indent="-457200">
              <a:defRPr>
                <a:solidFill>
                  <a:schemeClr val="tx1"/>
                </a:solidFill>
                <a:latin typeface="Arial" panose="020B0604020202020204" pitchFamily="34" charset="0"/>
              </a:defRPr>
            </a:lvl5pPr>
            <a:lvl6pPr marL="3149600" indent="-457200" eaLnBrk="0" fontAlgn="base" hangingPunct="0">
              <a:spcBef>
                <a:spcPct val="0"/>
              </a:spcBef>
              <a:spcAft>
                <a:spcPct val="0"/>
              </a:spcAft>
              <a:defRPr>
                <a:solidFill>
                  <a:schemeClr val="tx1"/>
                </a:solidFill>
                <a:latin typeface="Arial" panose="020B0604020202020204" pitchFamily="34" charset="0"/>
              </a:defRPr>
            </a:lvl6pPr>
            <a:lvl7pPr marL="3606800" indent="-457200" eaLnBrk="0" fontAlgn="base" hangingPunct="0">
              <a:spcBef>
                <a:spcPct val="0"/>
              </a:spcBef>
              <a:spcAft>
                <a:spcPct val="0"/>
              </a:spcAft>
              <a:defRPr>
                <a:solidFill>
                  <a:schemeClr val="tx1"/>
                </a:solidFill>
                <a:latin typeface="Arial" panose="020B0604020202020204" pitchFamily="34" charset="0"/>
              </a:defRPr>
            </a:lvl7pPr>
            <a:lvl8pPr marL="4064000" indent="-457200" eaLnBrk="0" fontAlgn="base" hangingPunct="0">
              <a:spcBef>
                <a:spcPct val="0"/>
              </a:spcBef>
              <a:spcAft>
                <a:spcPct val="0"/>
              </a:spcAft>
              <a:defRPr>
                <a:solidFill>
                  <a:schemeClr val="tx1"/>
                </a:solidFill>
                <a:latin typeface="Arial" panose="020B0604020202020204" pitchFamily="34" charset="0"/>
              </a:defRPr>
            </a:lvl8pPr>
            <a:lvl9pPr marL="4521200" indent="-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AutoNum type="arabicPeriod"/>
            </a:pPr>
            <a:r>
              <a:rPr lang="en-US" altLang="en-US" sz="1100" b="1"/>
              <a:t>Carry loads slowly around corners.  Going too fast can cause the forklift to overturn.</a:t>
            </a:r>
          </a:p>
          <a:p>
            <a:pPr eaLnBrk="1" hangingPunct="1">
              <a:spcBef>
                <a:spcPct val="50000"/>
              </a:spcBef>
              <a:buFontTx/>
              <a:buAutoNum type="arabicPeriod"/>
            </a:pPr>
            <a:r>
              <a:rPr lang="en-US" altLang="en-US" sz="1100" b="1"/>
              <a:t>Carry loads no higher than 6 inches.</a:t>
            </a:r>
          </a:p>
          <a:p>
            <a:pPr eaLnBrk="1" hangingPunct="1">
              <a:spcBef>
                <a:spcPct val="50000"/>
              </a:spcBef>
              <a:buFontTx/>
              <a:buAutoNum type="arabicPeriod"/>
            </a:pPr>
            <a:r>
              <a:rPr lang="en-US" altLang="en-US" sz="1100" b="1"/>
              <a:t>Do not overload the forklift.</a:t>
            </a:r>
          </a:p>
          <a:p>
            <a:pPr eaLnBrk="1" hangingPunct="1">
              <a:spcBef>
                <a:spcPct val="50000"/>
              </a:spcBef>
              <a:buFontTx/>
              <a:buAutoNum type="arabicPeriod"/>
            </a:pPr>
            <a:r>
              <a:rPr lang="en-US" altLang="en-US" sz="1100" b="1"/>
              <a:t>Load must be tilted back when elevating.</a:t>
            </a:r>
          </a:p>
          <a:p>
            <a:pPr eaLnBrk="1" hangingPunct="1">
              <a:spcBef>
                <a:spcPct val="50000"/>
              </a:spcBef>
              <a:buFontTx/>
              <a:buAutoNum type="arabicPeriod"/>
            </a:pPr>
            <a:r>
              <a:rPr lang="en-US" altLang="en-US" sz="1100" b="1"/>
              <a:t>Do not make sudden stops with a load.</a:t>
            </a:r>
          </a:p>
          <a:p>
            <a:pPr eaLnBrk="1" hangingPunct="1">
              <a:spcBef>
                <a:spcPct val="50000"/>
              </a:spcBef>
              <a:buFontTx/>
              <a:buAutoNum type="arabicPeriod"/>
            </a:pPr>
            <a:r>
              <a:rPr lang="en-US" altLang="en-US" sz="1100" b="1"/>
              <a:t>Always wear the seatbelt.</a:t>
            </a:r>
          </a:p>
          <a:p>
            <a:pPr eaLnBrk="1" hangingPunct="1">
              <a:spcBef>
                <a:spcPct val="50000"/>
              </a:spcBef>
              <a:buFontTx/>
              <a:buAutoNum type="arabicPeriod"/>
            </a:pPr>
            <a:r>
              <a:rPr lang="en-US" altLang="en-US" sz="1100" b="1"/>
              <a:t>Watch out for overhead obstructions.</a:t>
            </a:r>
          </a:p>
          <a:p>
            <a:pPr eaLnBrk="1" hangingPunct="1">
              <a:spcBef>
                <a:spcPct val="50000"/>
              </a:spcBef>
              <a:buFontTx/>
              <a:buAutoNum type="arabicPeriod"/>
            </a:pPr>
            <a:r>
              <a:rPr lang="en-US" altLang="en-US" sz="1100" b="1"/>
              <a:t>Keep the load in front of the operator.</a:t>
            </a:r>
          </a:p>
          <a:p>
            <a:pPr eaLnBrk="1" hangingPunct="1">
              <a:spcBef>
                <a:spcPct val="50000"/>
              </a:spcBef>
              <a:buFontTx/>
              <a:buAutoNum type="arabicPeriod"/>
            </a:pPr>
            <a:r>
              <a:rPr lang="en-US" altLang="en-US" sz="1100" b="1"/>
              <a:t>Never leave the forklift running without the gear shift in neutral, parking brake on, and the forks flat on the floor.</a:t>
            </a:r>
          </a:p>
          <a:p>
            <a:pPr eaLnBrk="1" hangingPunct="1">
              <a:spcBef>
                <a:spcPct val="50000"/>
              </a:spcBef>
              <a:buFontTx/>
              <a:buAutoNum type="arabicPeriod"/>
            </a:pPr>
            <a:r>
              <a:rPr lang="en-US" altLang="en-US" sz="1100" b="1"/>
              <a:t>Keep brake pedal pressed when depositing a load.</a:t>
            </a:r>
          </a:p>
          <a:p>
            <a:pPr eaLnBrk="1" hangingPunct="1">
              <a:spcBef>
                <a:spcPct val="50000"/>
              </a:spcBef>
              <a:buFontTx/>
              <a:buAutoNum type="arabicPeriod"/>
            </a:pPr>
            <a:r>
              <a:rPr lang="en-US" altLang="en-US" sz="1100" b="1"/>
              <a:t>If a tipover occurs, the driver should not jump from the forklift.  Driver is to stay with the forklift, hold on tight, brace your feet, lean forward and away from the fall.  If the forklift falls into water, then the operator should escape the forklift.</a:t>
            </a:r>
          </a:p>
          <a:p>
            <a:pPr eaLnBrk="1" hangingPunct="1">
              <a:spcBef>
                <a:spcPct val="50000"/>
              </a:spcBef>
              <a:buFontTx/>
              <a:buAutoNum type="arabicPeriod"/>
            </a:pPr>
            <a:r>
              <a:rPr lang="en-US" altLang="en-US" sz="1100" b="1"/>
              <a:t>The battery charger should be kept clean and maintained by the Electrician.</a:t>
            </a:r>
          </a:p>
          <a:p>
            <a:pPr eaLnBrk="1" hangingPunct="1">
              <a:spcBef>
                <a:spcPct val="50000"/>
              </a:spcBef>
              <a:buFontTx/>
              <a:buAutoNum type="arabicPeriod"/>
            </a:pPr>
            <a:r>
              <a:rPr lang="en-US" altLang="en-US" sz="1100" b="1"/>
              <a:t>When charging the battery, make sure the connection is tight, remember to remove the battery covers, and remove all battery caps so the battery can breathe.  Check the fluid level and refill with distilled water.</a:t>
            </a:r>
          </a:p>
          <a:p>
            <a:pPr eaLnBrk="1" hangingPunct="1">
              <a:spcBef>
                <a:spcPct val="50000"/>
              </a:spcBef>
              <a:buFontTx/>
              <a:buAutoNum type="arabicPeriod"/>
            </a:pPr>
            <a:r>
              <a:rPr lang="en-US" altLang="en-US" sz="1100" b="1"/>
              <a:t>Use goggles when checking or refilling the battery.</a:t>
            </a:r>
          </a:p>
          <a:p>
            <a:pPr eaLnBrk="1" hangingPunct="1">
              <a:spcBef>
                <a:spcPct val="50000"/>
              </a:spcBef>
              <a:buFontTx/>
              <a:buAutoNum type="arabicPeriod"/>
            </a:pPr>
            <a:r>
              <a:rPr lang="en-US" altLang="en-US" sz="1100" b="1"/>
              <a:t>Never put metal tools on top of the battery.</a:t>
            </a:r>
          </a:p>
          <a:p>
            <a:pPr eaLnBrk="1" hangingPunct="1">
              <a:spcBef>
                <a:spcPct val="50000"/>
              </a:spcBef>
              <a:buFontTx/>
              <a:buAutoNum type="arabicPeriod"/>
            </a:pPr>
            <a:r>
              <a:rPr lang="en-US" altLang="en-US" sz="1100" b="1"/>
              <a:t>Do not overcharge or undercharge battery.</a:t>
            </a:r>
          </a:p>
        </p:txBody>
      </p:sp>
      <p:pic>
        <p:nvPicPr>
          <p:cNvPr id="278531" name="Picture 3">
            <a:extLst>
              <a:ext uri="{FF2B5EF4-FFF2-40B4-BE49-F238E27FC236}">
                <a16:creationId xmlns:a16="http://schemas.microsoft.com/office/drawing/2014/main" id="{BD3B4E23-2CE7-0EAD-7343-A26905E9A4BE}"/>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5472113" y="762000"/>
            <a:ext cx="3200400" cy="2954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8532" name="Picture 4">
            <a:extLst>
              <a:ext uri="{FF2B5EF4-FFF2-40B4-BE49-F238E27FC236}">
                <a16:creationId xmlns:a16="http://schemas.microsoft.com/office/drawing/2014/main" id="{83513699-04B2-8ECB-D218-C2B504BB3C4A}"/>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5472113" y="3810000"/>
            <a:ext cx="3200400" cy="2462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8533" name="Text Box 5">
            <a:extLst>
              <a:ext uri="{FF2B5EF4-FFF2-40B4-BE49-F238E27FC236}">
                <a16:creationId xmlns:a16="http://schemas.microsoft.com/office/drawing/2014/main" id="{2FEBD2C1-1322-5333-48BD-E018127221C8}"/>
              </a:ext>
            </a:extLst>
          </p:cNvPr>
          <p:cNvSpPr txBox="1">
            <a:spLocks noChangeArrowheads="1"/>
          </p:cNvSpPr>
          <p:nvPr/>
        </p:nvSpPr>
        <p:spPr bwMode="auto">
          <a:xfrm>
            <a:off x="0" y="136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MUD SYSTEM</a:t>
            </a:r>
            <a:r>
              <a:rPr lang="en-US" altLang="en-US" b="1"/>
              <a:t> </a:t>
            </a: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477BE1-532F-B13E-89DE-EE7FFA070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79554" name="Text Box 2">
            <a:extLst>
              <a:ext uri="{FF2B5EF4-FFF2-40B4-BE49-F238E27FC236}">
                <a16:creationId xmlns:a16="http://schemas.microsoft.com/office/drawing/2014/main" id="{D5307E2E-E80B-D780-BA93-190F0D73DC11}"/>
              </a:ext>
            </a:extLst>
          </p:cNvPr>
          <p:cNvSpPr txBox="1">
            <a:spLocks noChangeArrowheads="1"/>
          </p:cNvSpPr>
          <p:nvPr/>
        </p:nvSpPr>
        <p:spPr bwMode="auto">
          <a:xfrm>
            <a:off x="533400" y="762000"/>
            <a:ext cx="4724400" cy="971550"/>
          </a:xfrm>
          <a:prstGeom prst="rect">
            <a:avLst/>
          </a:prstGeom>
          <a:noFill/>
          <a:ln w="38100">
            <a:solidFill>
              <a:srgbClr val="333399"/>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977900" indent="-457200">
              <a:defRPr>
                <a:solidFill>
                  <a:schemeClr val="tx1"/>
                </a:solidFill>
                <a:latin typeface="Arial" panose="020B0604020202020204" pitchFamily="34" charset="0"/>
              </a:defRPr>
            </a:lvl2pPr>
            <a:lvl3pPr marL="1549400" indent="-457200">
              <a:defRPr>
                <a:solidFill>
                  <a:schemeClr val="tx1"/>
                </a:solidFill>
                <a:latin typeface="Arial" panose="020B0604020202020204" pitchFamily="34" charset="0"/>
              </a:defRPr>
            </a:lvl3pPr>
            <a:lvl4pPr marL="2120900" indent="-457200">
              <a:defRPr>
                <a:solidFill>
                  <a:schemeClr val="tx1"/>
                </a:solidFill>
                <a:latin typeface="Arial" panose="020B0604020202020204" pitchFamily="34" charset="0"/>
              </a:defRPr>
            </a:lvl4pPr>
            <a:lvl5pPr marL="2692400" indent="-457200">
              <a:defRPr>
                <a:solidFill>
                  <a:schemeClr val="tx1"/>
                </a:solidFill>
                <a:latin typeface="Arial" panose="020B0604020202020204" pitchFamily="34" charset="0"/>
              </a:defRPr>
            </a:lvl5pPr>
            <a:lvl6pPr marL="3149600" indent="-457200" eaLnBrk="0" fontAlgn="base" hangingPunct="0">
              <a:spcBef>
                <a:spcPct val="0"/>
              </a:spcBef>
              <a:spcAft>
                <a:spcPct val="0"/>
              </a:spcAft>
              <a:defRPr>
                <a:solidFill>
                  <a:schemeClr val="tx1"/>
                </a:solidFill>
                <a:latin typeface="Arial" panose="020B0604020202020204" pitchFamily="34" charset="0"/>
              </a:defRPr>
            </a:lvl6pPr>
            <a:lvl7pPr marL="3606800" indent="-457200" eaLnBrk="0" fontAlgn="base" hangingPunct="0">
              <a:spcBef>
                <a:spcPct val="0"/>
              </a:spcBef>
              <a:spcAft>
                <a:spcPct val="0"/>
              </a:spcAft>
              <a:defRPr>
                <a:solidFill>
                  <a:schemeClr val="tx1"/>
                </a:solidFill>
                <a:latin typeface="Arial" panose="020B0604020202020204" pitchFamily="34" charset="0"/>
              </a:defRPr>
            </a:lvl7pPr>
            <a:lvl8pPr marL="4064000" indent="-457200" eaLnBrk="0" fontAlgn="base" hangingPunct="0">
              <a:spcBef>
                <a:spcPct val="0"/>
              </a:spcBef>
              <a:spcAft>
                <a:spcPct val="0"/>
              </a:spcAft>
              <a:defRPr>
                <a:solidFill>
                  <a:schemeClr val="tx1"/>
                </a:solidFill>
                <a:latin typeface="Arial" panose="020B0604020202020204" pitchFamily="34" charset="0"/>
              </a:defRPr>
            </a:lvl8pPr>
            <a:lvl9pPr marL="4521200" indent="-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100" b="1"/>
              <a:t>17.	Clean battery and spills with baking soda.</a:t>
            </a:r>
          </a:p>
          <a:p>
            <a:pPr eaLnBrk="1" hangingPunct="1">
              <a:spcBef>
                <a:spcPct val="50000"/>
              </a:spcBef>
            </a:pPr>
            <a:r>
              <a:rPr lang="en-US" altLang="en-US" sz="1100" b="1"/>
              <a:t>18.	Check with the Electrician about charging the battery.</a:t>
            </a:r>
          </a:p>
          <a:p>
            <a:pPr eaLnBrk="1" hangingPunct="1">
              <a:spcBef>
                <a:spcPct val="50000"/>
              </a:spcBef>
            </a:pPr>
            <a:r>
              <a:rPr lang="en-US" altLang="en-US" sz="1100" b="1"/>
              <a:t>19.	Before a lift is made, look at work instructions, hazard analysis, job safety analysis, and have a pre-job meeting.</a:t>
            </a:r>
          </a:p>
        </p:txBody>
      </p:sp>
      <p:sp>
        <p:nvSpPr>
          <p:cNvPr id="279555" name="Text Box 3">
            <a:extLst>
              <a:ext uri="{FF2B5EF4-FFF2-40B4-BE49-F238E27FC236}">
                <a16:creationId xmlns:a16="http://schemas.microsoft.com/office/drawing/2014/main" id="{438EBDC9-FBEF-61BA-BE28-D62DE0358534}"/>
              </a:ext>
            </a:extLst>
          </p:cNvPr>
          <p:cNvSpPr txBox="1">
            <a:spLocks noChangeArrowheads="1"/>
          </p:cNvSpPr>
          <p:nvPr/>
        </p:nvSpPr>
        <p:spPr bwMode="auto">
          <a:xfrm>
            <a:off x="0" y="136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MUD SYSTEM</a:t>
            </a:r>
            <a:r>
              <a:rPr lang="en-US" altLang="en-US" b="1"/>
              <a:t> </a:t>
            </a:r>
          </a:p>
        </p:txBody>
      </p:sp>
      <p:pic>
        <p:nvPicPr>
          <p:cNvPr id="279556" name="Picture 4">
            <a:extLst>
              <a:ext uri="{FF2B5EF4-FFF2-40B4-BE49-F238E27FC236}">
                <a16:creationId xmlns:a16="http://schemas.microsoft.com/office/drawing/2014/main" id="{FB3068B4-8599-6113-7449-4294A49CC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2438400" cy="200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9557" name="Picture 5">
            <a:extLst>
              <a:ext uri="{FF2B5EF4-FFF2-40B4-BE49-F238E27FC236}">
                <a16:creationId xmlns:a16="http://schemas.microsoft.com/office/drawing/2014/main" id="{DBF7C582-828B-5590-C959-54647B788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828800"/>
            <a:ext cx="2743200" cy="1985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9558" name="Picture 6">
            <a:extLst>
              <a:ext uri="{FF2B5EF4-FFF2-40B4-BE49-F238E27FC236}">
                <a16:creationId xmlns:a16="http://schemas.microsoft.com/office/drawing/2014/main" id="{33F8930A-C6D3-C745-A2EA-10978AAC0E08}"/>
              </a:ext>
            </a:extLst>
          </p:cNvPr>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685800" y="4038600"/>
            <a:ext cx="4191000" cy="2416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9559" name="Picture 7">
            <a:extLst>
              <a:ext uri="{FF2B5EF4-FFF2-40B4-BE49-F238E27FC236}">
                <a16:creationId xmlns:a16="http://schemas.microsoft.com/office/drawing/2014/main" id="{85B1DD4B-0CA5-55AD-901A-3C0673A2C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838200"/>
            <a:ext cx="2887663" cy="556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4165B70E-B342-B79B-B5AC-113D5B7D4482}"/>
              </a:ext>
            </a:extLst>
          </p:cNvPr>
          <p:cNvSpPr>
            <a:spLocks noChangeArrowheads="1"/>
          </p:cNvSpPr>
          <p:nvPr/>
        </p:nvSpPr>
        <p:spPr bwMode="auto">
          <a:xfrm>
            <a:off x="0" y="76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t>ROUSTABOUT OJT HANDBOOK</a:t>
            </a:r>
          </a:p>
        </p:txBody>
      </p:sp>
      <p:sp>
        <p:nvSpPr>
          <p:cNvPr id="280579" name="Rectangle 3">
            <a:extLst>
              <a:ext uri="{FF2B5EF4-FFF2-40B4-BE49-F238E27FC236}">
                <a16:creationId xmlns:a16="http://schemas.microsoft.com/office/drawing/2014/main" id="{625B6301-99E7-08A3-CCDC-28996456902B}"/>
              </a:ext>
            </a:extLst>
          </p:cNvPr>
          <p:cNvSpPr>
            <a:spLocks noChangeArrowheads="1"/>
          </p:cNvSpPr>
          <p:nvPr/>
        </p:nvSpPr>
        <p:spPr bwMode="auto">
          <a:xfrm>
            <a:off x="2295525" y="833438"/>
            <a:ext cx="4495800" cy="1219200"/>
          </a:xfrm>
          <a:prstGeom prst="rect">
            <a:avLst/>
          </a:prstGeom>
          <a:noFill/>
          <a:ln w="38100">
            <a:solidFill>
              <a:srgbClr val="333399"/>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rgbClr val="333399"/>
                </a:solidFill>
              </a:rPr>
              <a:t>MODULE 15</a:t>
            </a:r>
            <a:r>
              <a:rPr lang="en-US" altLang="en-US" sz="2400" b="1">
                <a:solidFill>
                  <a:srgbClr val="FF0000"/>
                </a:solidFill>
              </a:rPr>
              <a:t> </a:t>
            </a:r>
            <a:br>
              <a:rPr lang="en-US" altLang="en-US" sz="2400" b="1">
                <a:solidFill>
                  <a:srgbClr val="FF0000"/>
                </a:solidFill>
              </a:rPr>
            </a:br>
            <a:r>
              <a:rPr lang="en-US" altLang="en-US" sz="2400" b="1"/>
              <a:t>RELIEVING ON THE </a:t>
            </a:r>
            <a:br>
              <a:rPr lang="en-US" altLang="en-US" sz="2400" b="1"/>
            </a:br>
            <a:r>
              <a:rPr lang="en-US" altLang="en-US" sz="2400" b="1"/>
              <a:t>DRILL FLOOR</a:t>
            </a:r>
            <a:endParaRPr lang="en-US" altLang="en-US" sz="2400" b="1" i="1"/>
          </a:p>
        </p:txBody>
      </p:sp>
      <p:sp>
        <p:nvSpPr>
          <p:cNvPr id="280580" name="Text Box 4">
            <a:extLst>
              <a:ext uri="{FF2B5EF4-FFF2-40B4-BE49-F238E27FC236}">
                <a16:creationId xmlns:a16="http://schemas.microsoft.com/office/drawing/2014/main" id="{346A4E64-6244-1732-661C-AACA726B9E59}"/>
              </a:ext>
            </a:extLst>
          </p:cNvPr>
          <p:cNvSpPr txBox="1">
            <a:spLocks noChangeArrowheads="1"/>
          </p:cNvSpPr>
          <p:nvPr/>
        </p:nvSpPr>
        <p:spPr bwMode="auto">
          <a:xfrm>
            <a:off x="466725" y="4638675"/>
            <a:ext cx="8382000" cy="1474788"/>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When the Roustabouts gain enough experience working safely on a rig,  the driller and the floorhands will have them relieve a floorhand on the drill floor for short periods of time.  This provides an opportunity for the Roustabouts to learn about working on the floor and getting involved in the drilling operations.  There is a lot to learn about working on the floor.</a:t>
            </a:r>
          </a:p>
        </p:txBody>
      </p:sp>
      <p:pic>
        <p:nvPicPr>
          <p:cNvPr id="280581" name="Picture 5">
            <a:extLst>
              <a:ext uri="{FF2B5EF4-FFF2-40B4-BE49-F238E27FC236}">
                <a16:creationId xmlns:a16="http://schemas.microsoft.com/office/drawing/2014/main" id="{2D287626-9282-9843-1690-53A31C97A4E6}"/>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6867525" y="2428875"/>
            <a:ext cx="2057400" cy="2047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0582" name="Picture 6">
            <a:extLst>
              <a:ext uri="{FF2B5EF4-FFF2-40B4-BE49-F238E27FC236}">
                <a16:creationId xmlns:a16="http://schemas.microsoft.com/office/drawing/2014/main" id="{43621AF0-1571-3D23-19FD-81940E29C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2428875"/>
            <a:ext cx="2743200"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0583" name="Picture 7">
            <a:extLst>
              <a:ext uri="{FF2B5EF4-FFF2-40B4-BE49-F238E27FC236}">
                <a16:creationId xmlns:a16="http://schemas.microsoft.com/office/drawing/2014/main" id="{72CFD24F-74C3-E8D6-5E7B-8704F2DCB17F}"/>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2828925" y="2428875"/>
            <a:ext cx="4038600" cy="2052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CABC34F-B04E-34F6-C642-BA18E13FC2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spd="med" advClick="0"/>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7097EB-9948-1310-1CD0-F0EB9B16C9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81602" name="Text Box 2">
            <a:extLst>
              <a:ext uri="{FF2B5EF4-FFF2-40B4-BE49-F238E27FC236}">
                <a16:creationId xmlns:a16="http://schemas.microsoft.com/office/drawing/2014/main" id="{A6817B09-EEB4-4382-9652-8CE631E21E6F}"/>
              </a:ext>
            </a:extLst>
          </p:cNvPr>
          <p:cNvSpPr txBox="1">
            <a:spLocks noChangeArrowheads="1"/>
          </p:cNvSpPr>
          <p:nvPr/>
        </p:nvSpPr>
        <p:spPr bwMode="auto">
          <a:xfrm>
            <a:off x="76200" y="825500"/>
            <a:ext cx="8915400" cy="649288"/>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THERE ARE SEVERAL WAYS A ROUSTABOUT CAN HELP THE DRILL CREW ON THE RIG FLOOR.   HERE ARE A FEW PICTURES OF THE JOBS TO LEARN AS EXPERIENCED IS GAINED.  REMEMBER TO REVIEW JSA’S FOR HAZARDS AND SAFETY PROCEDURES FOR EACH JOB.</a:t>
            </a:r>
          </a:p>
        </p:txBody>
      </p:sp>
      <p:sp>
        <p:nvSpPr>
          <p:cNvPr id="281603" name="Text Box 3">
            <a:extLst>
              <a:ext uri="{FF2B5EF4-FFF2-40B4-BE49-F238E27FC236}">
                <a16:creationId xmlns:a16="http://schemas.microsoft.com/office/drawing/2014/main" id="{DE52BEE2-9617-E055-D2C2-66DFF6F0098B}"/>
              </a:ext>
            </a:extLst>
          </p:cNvPr>
          <p:cNvSpPr txBox="1">
            <a:spLocks noChangeArrowheads="1"/>
          </p:cNvSpPr>
          <p:nvPr/>
        </p:nvSpPr>
        <p:spPr bwMode="auto">
          <a:xfrm>
            <a:off x="228600" y="3251200"/>
            <a:ext cx="1871663"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MAKE  CONNECTIONS</a:t>
            </a:r>
          </a:p>
        </p:txBody>
      </p:sp>
      <p:sp>
        <p:nvSpPr>
          <p:cNvPr id="281604" name="Text Box 4">
            <a:extLst>
              <a:ext uri="{FF2B5EF4-FFF2-40B4-BE49-F238E27FC236}">
                <a16:creationId xmlns:a16="http://schemas.microsoft.com/office/drawing/2014/main" id="{A9A95861-B1EF-11E9-098F-40177A1A3727}"/>
              </a:ext>
            </a:extLst>
          </p:cNvPr>
          <p:cNvSpPr txBox="1">
            <a:spLocks noChangeArrowheads="1"/>
          </p:cNvSpPr>
          <p:nvPr/>
        </p:nvSpPr>
        <p:spPr bwMode="auto">
          <a:xfrm>
            <a:off x="309563" y="5867400"/>
            <a:ext cx="2514600"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GREASING THE DRAW WORKS</a:t>
            </a:r>
          </a:p>
        </p:txBody>
      </p:sp>
      <p:sp>
        <p:nvSpPr>
          <p:cNvPr id="281605" name="Text Box 5">
            <a:extLst>
              <a:ext uri="{FF2B5EF4-FFF2-40B4-BE49-F238E27FC236}">
                <a16:creationId xmlns:a16="http://schemas.microsoft.com/office/drawing/2014/main" id="{90370727-0013-EF20-AABB-C0E76BF97697}"/>
              </a:ext>
            </a:extLst>
          </p:cNvPr>
          <p:cNvSpPr txBox="1">
            <a:spLocks noChangeArrowheads="1"/>
          </p:cNvSpPr>
          <p:nvPr/>
        </p:nvSpPr>
        <p:spPr bwMode="auto">
          <a:xfrm>
            <a:off x="4800600" y="3124200"/>
            <a:ext cx="1871663"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RIG MAINTENANCE</a:t>
            </a:r>
          </a:p>
        </p:txBody>
      </p:sp>
      <p:sp>
        <p:nvSpPr>
          <p:cNvPr id="281606" name="Text Box 6">
            <a:extLst>
              <a:ext uri="{FF2B5EF4-FFF2-40B4-BE49-F238E27FC236}">
                <a16:creationId xmlns:a16="http://schemas.microsoft.com/office/drawing/2014/main" id="{4D0AD1A4-F491-6242-2243-616378F58308}"/>
              </a:ext>
            </a:extLst>
          </p:cNvPr>
          <p:cNvSpPr txBox="1">
            <a:spLocks noChangeArrowheads="1"/>
          </p:cNvSpPr>
          <p:nvPr/>
        </p:nvSpPr>
        <p:spPr bwMode="auto">
          <a:xfrm>
            <a:off x="6858000" y="3221038"/>
            <a:ext cx="20574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WORKING WITH TONGS</a:t>
            </a:r>
          </a:p>
        </p:txBody>
      </p:sp>
      <p:sp>
        <p:nvSpPr>
          <p:cNvPr id="281607" name="Text Box 7">
            <a:extLst>
              <a:ext uri="{FF2B5EF4-FFF2-40B4-BE49-F238E27FC236}">
                <a16:creationId xmlns:a16="http://schemas.microsoft.com/office/drawing/2014/main" id="{B4F2DD04-BE4A-1F5D-A605-DCFF50B84FA6}"/>
              </a:ext>
            </a:extLst>
          </p:cNvPr>
          <p:cNvSpPr txBox="1">
            <a:spLocks noChangeArrowheads="1"/>
          </p:cNvSpPr>
          <p:nvPr/>
        </p:nvSpPr>
        <p:spPr bwMode="auto">
          <a:xfrm>
            <a:off x="5491163" y="5461000"/>
            <a:ext cx="1447800" cy="466725"/>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WORKING ON PUMPS</a:t>
            </a:r>
          </a:p>
        </p:txBody>
      </p:sp>
      <p:pic>
        <p:nvPicPr>
          <p:cNvPr id="281608" name="Picture 8">
            <a:extLst>
              <a:ext uri="{FF2B5EF4-FFF2-40B4-BE49-F238E27FC236}">
                <a16:creationId xmlns:a16="http://schemas.microsoft.com/office/drawing/2014/main" id="{FEF1240C-A949-96E4-D7A4-3936F49BE7C0}"/>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81000" y="1524000"/>
            <a:ext cx="161925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1609" name="Picture 9">
            <a:extLst>
              <a:ext uri="{FF2B5EF4-FFF2-40B4-BE49-F238E27FC236}">
                <a16:creationId xmlns:a16="http://schemas.microsoft.com/office/drawing/2014/main" id="{90E1A547-AA5D-595A-0F71-1486A32F0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524000"/>
            <a:ext cx="2362200" cy="2027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1610" name="Text Box 10">
            <a:extLst>
              <a:ext uri="{FF2B5EF4-FFF2-40B4-BE49-F238E27FC236}">
                <a16:creationId xmlns:a16="http://schemas.microsoft.com/office/drawing/2014/main" id="{AB6A5E6A-AEA5-8F50-50C9-7E69EAD01E68}"/>
              </a:ext>
            </a:extLst>
          </p:cNvPr>
          <p:cNvSpPr txBox="1">
            <a:spLocks noChangeArrowheads="1"/>
          </p:cNvSpPr>
          <p:nvPr/>
        </p:nvSpPr>
        <p:spPr bwMode="auto">
          <a:xfrm>
            <a:off x="2743200" y="3200400"/>
            <a:ext cx="1447800"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TRIPPING PIPE</a:t>
            </a:r>
          </a:p>
        </p:txBody>
      </p:sp>
      <p:pic>
        <p:nvPicPr>
          <p:cNvPr id="281611" name="Picture 11">
            <a:extLst>
              <a:ext uri="{FF2B5EF4-FFF2-40B4-BE49-F238E27FC236}">
                <a16:creationId xmlns:a16="http://schemas.microsoft.com/office/drawing/2014/main" id="{AA549E86-1E84-806D-C296-8FEB69FDC7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676400"/>
            <a:ext cx="2209800" cy="1416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1612" name="Picture 12">
            <a:extLst>
              <a:ext uri="{FF2B5EF4-FFF2-40B4-BE49-F238E27FC236}">
                <a16:creationId xmlns:a16="http://schemas.microsoft.com/office/drawing/2014/main" id="{B4B5818C-5214-BC06-1C7B-74973C847501}"/>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2960688" y="3657600"/>
            <a:ext cx="1997075"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1613" name="Text Box 13">
            <a:extLst>
              <a:ext uri="{FF2B5EF4-FFF2-40B4-BE49-F238E27FC236}">
                <a16:creationId xmlns:a16="http://schemas.microsoft.com/office/drawing/2014/main" id="{B5117F97-9B3F-02EC-835A-CB1D9482A00B}"/>
              </a:ext>
            </a:extLst>
          </p:cNvPr>
          <p:cNvSpPr txBox="1">
            <a:spLocks noChangeArrowheads="1"/>
          </p:cNvSpPr>
          <p:nvPr/>
        </p:nvSpPr>
        <p:spPr bwMode="auto">
          <a:xfrm>
            <a:off x="3052763" y="5943600"/>
            <a:ext cx="1828800"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TRIPPING PIPE</a:t>
            </a:r>
          </a:p>
        </p:txBody>
      </p:sp>
      <p:pic>
        <p:nvPicPr>
          <p:cNvPr id="281614" name="Picture 14">
            <a:extLst>
              <a:ext uri="{FF2B5EF4-FFF2-40B4-BE49-F238E27FC236}">
                <a16:creationId xmlns:a16="http://schemas.microsoft.com/office/drawing/2014/main" id="{8CF2D953-5D7A-2E60-B4DF-B94A70F981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6363" y="3657600"/>
            <a:ext cx="3678237" cy="2370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1615" name="Text Box 15">
            <a:extLst>
              <a:ext uri="{FF2B5EF4-FFF2-40B4-BE49-F238E27FC236}">
                <a16:creationId xmlns:a16="http://schemas.microsoft.com/office/drawing/2014/main" id="{06BD5409-BFF9-7C27-6DEF-DADC4811C813}"/>
              </a:ext>
            </a:extLst>
          </p:cNvPr>
          <p:cNvSpPr txBox="1">
            <a:spLocks noChangeArrowheads="1"/>
          </p:cNvSpPr>
          <p:nvPr/>
        </p:nvSpPr>
        <p:spPr bwMode="auto">
          <a:xfrm>
            <a:off x="5872163" y="6116638"/>
            <a:ext cx="22098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WORKING WITH DRILLER </a:t>
            </a:r>
          </a:p>
        </p:txBody>
      </p:sp>
      <p:pic>
        <p:nvPicPr>
          <p:cNvPr id="281616" name="Picture 16">
            <a:extLst>
              <a:ext uri="{FF2B5EF4-FFF2-40B4-BE49-F238E27FC236}">
                <a16:creationId xmlns:a16="http://schemas.microsoft.com/office/drawing/2014/main" id="{1A7A5187-59D5-E0C3-7BD2-1FE6FCA8A329}"/>
              </a:ext>
            </a:extLst>
          </p:cNvPr>
          <p:cNvPicPr>
            <a:picLocks noChangeAspect="1" noChangeArrowheads="1"/>
          </p:cNvPicPr>
          <p:nvPr/>
        </p:nvPicPr>
        <p:blipFill>
          <a:blip r:embed="rId8">
            <a:lum bright="12000"/>
            <a:extLst>
              <a:ext uri="{28A0092B-C50C-407E-A947-70E740481C1C}">
                <a14:useLocalDpi xmlns:a14="http://schemas.microsoft.com/office/drawing/2010/main" val="0"/>
              </a:ext>
            </a:extLst>
          </a:blip>
          <a:srcRect/>
          <a:stretch>
            <a:fillRect/>
          </a:stretch>
        </p:blipFill>
        <p:spPr bwMode="auto">
          <a:xfrm>
            <a:off x="7086600" y="1549400"/>
            <a:ext cx="1828800" cy="157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1617" name="Picture 17">
            <a:extLst>
              <a:ext uri="{FF2B5EF4-FFF2-40B4-BE49-F238E27FC236}">
                <a16:creationId xmlns:a16="http://schemas.microsoft.com/office/drawing/2014/main" id="{8903CCEB-E907-CE9E-CC53-398E0D4EBA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363" y="3790950"/>
            <a:ext cx="2667000" cy="200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1618" name="Text Box 18">
            <a:extLst>
              <a:ext uri="{FF2B5EF4-FFF2-40B4-BE49-F238E27FC236}">
                <a16:creationId xmlns:a16="http://schemas.microsoft.com/office/drawing/2014/main" id="{43DBE890-E94E-CEED-E124-A88E8161BF71}"/>
              </a:ext>
            </a:extLst>
          </p:cNvPr>
          <p:cNvSpPr txBox="1">
            <a:spLocks noChangeArrowheads="1"/>
          </p:cNvSpPr>
          <p:nvPr/>
        </p:nvSpPr>
        <p:spPr bwMode="auto">
          <a:xfrm>
            <a:off x="0" y="114300"/>
            <a:ext cx="9144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RELIEVING ON THE DRILL FLOOR</a:t>
            </a:r>
          </a:p>
          <a:p>
            <a:pPr algn="ctr" eaLnBrk="1" hangingPunct="1"/>
            <a:r>
              <a:rPr lang="en-US" altLang="en-US" b="1"/>
              <a:t> </a:t>
            </a:r>
          </a:p>
        </p:txBody>
      </p:sp>
    </p:spTree>
  </p:cSld>
  <p:clrMapOvr>
    <a:masterClrMapping/>
  </p:clrMapOvr>
  <p:transition spd="med"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A1C736-F91C-D963-F9DF-318C2F60F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7650" name="Rectangle 2">
            <a:extLst>
              <a:ext uri="{FF2B5EF4-FFF2-40B4-BE49-F238E27FC236}">
                <a16:creationId xmlns:a16="http://schemas.microsoft.com/office/drawing/2014/main" id="{4DC265B5-4296-DE6D-52BE-CD8B8621DDA4}"/>
              </a:ext>
            </a:extLst>
          </p:cNvPr>
          <p:cNvSpPr>
            <a:spLocks noGrp="1" noChangeArrowheads="1"/>
          </p:cNvSpPr>
          <p:nvPr>
            <p:ph type="title"/>
          </p:nvPr>
        </p:nvSpPr>
        <p:spPr bwMode="auto">
          <a:xfrm>
            <a:off x="685800" y="-222250"/>
            <a:ext cx="7772400" cy="8223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br>
              <a:rPr lang="en-US" altLang="en-US" sz="2400" b="1">
                <a:solidFill>
                  <a:schemeClr val="tx1"/>
                </a:solidFill>
              </a:rPr>
            </a:br>
            <a:r>
              <a:rPr lang="en-US" altLang="en-US" sz="2400" b="1">
                <a:solidFill>
                  <a:schemeClr val="tx1"/>
                </a:solidFill>
              </a:rPr>
              <a:t>EMERGENCY SITUATIONS</a:t>
            </a:r>
          </a:p>
        </p:txBody>
      </p:sp>
      <p:sp>
        <p:nvSpPr>
          <p:cNvPr id="27651" name="Text Box 3">
            <a:extLst>
              <a:ext uri="{FF2B5EF4-FFF2-40B4-BE49-F238E27FC236}">
                <a16:creationId xmlns:a16="http://schemas.microsoft.com/office/drawing/2014/main" id="{E275FAF2-FE2E-5EF7-BE6C-0BB32417FBBE}"/>
              </a:ext>
            </a:extLst>
          </p:cNvPr>
          <p:cNvSpPr txBox="1">
            <a:spLocks noChangeArrowheads="1"/>
          </p:cNvSpPr>
          <p:nvPr/>
        </p:nvSpPr>
        <p:spPr bwMode="auto">
          <a:xfrm>
            <a:off x="330200" y="762000"/>
            <a:ext cx="5003800" cy="2854325"/>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dirty="0"/>
              <a:t>All drilling rigs are subject to emergency situations and all of the rigs have an emergency system to handle these conditions.  All ZENVORA rigs have an emergency signaling system.  Station Bills are posted throughout the living quarters, which provide specific instructions on where each person is to go and what they are to do in the event of a fire, man overboard or abandonment.   Everyone is to know the Station Bill and the duties in case of emergency.</a:t>
            </a:r>
          </a:p>
          <a:p>
            <a:pPr eaLnBrk="1" hangingPunct="1">
              <a:spcBef>
                <a:spcPct val="50000"/>
              </a:spcBef>
            </a:pPr>
            <a:r>
              <a:rPr lang="en-US" altLang="en-US" sz="1000" b="1" dirty="0"/>
              <a:t>Immediately report an emergency situation to the Supervisor, i.e., fire, gas, oil spill, man overboard, etc. (An unplanned discharge could be drilling fluid, diesel, gasoline, or oil and needs to be reported as quickly as possible.)</a:t>
            </a:r>
          </a:p>
          <a:p>
            <a:pPr eaLnBrk="1" hangingPunct="1">
              <a:spcBef>
                <a:spcPct val="50000"/>
              </a:spcBef>
            </a:pPr>
            <a:r>
              <a:rPr lang="en-US" altLang="en-US" sz="1000" b="1" dirty="0"/>
              <a:t>Emergency signals are sounded by ringing of the general alarm bells on the rig.  Everyone will be briefed on the signals for their particular rig during the orientation on the rig and in weekly safety meetings.  Also, different types of drills will be held to let everyone onboard get familiar with the emergencies that can occur.  Types of signals would include boat stations, fire and gas, man overboard, and all clear.  All personnel are to participate in the drills and become familiar with the different signals, alarms, and procedures for emergencies for the rig they are working on.</a:t>
            </a:r>
          </a:p>
        </p:txBody>
      </p:sp>
      <p:pic>
        <p:nvPicPr>
          <p:cNvPr id="27652" name="Picture 4">
            <a:extLst>
              <a:ext uri="{FF2B5EF4-FFF2-40B4-BE49-F238E27FC236}">
                <a16:creationId xmlns:a16="http://schemas.microsoft.com/office/drawing/2014/main" id="{B64BC844-310F-6C52-2E93-1F4B8E6C9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0825" y="4165600"/>
            <a:ext cx="112077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a:extLst>
              <a:ext uri="{FF2B5EF4-FFF2-40B4-BE49-F238E27FC236}">
                <a16:creationId xmlns:a16="http://schemas.microsoft.com/office/drawing/2014/main" id="{2E217495-82B6-332F-1F3E-4199395BF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2775" y="927100"/>
            <a:ext cx="1792288"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6">
            <a:extLst>
              <a:ext uri="{FF2B5EF4-FFF2-40B4-BE49-F238E27FC236}">
                <a16:creationId xmlns:a16="http://schemas.microsoft.com/office/drawing/2014/main" id="{A318EFA7-3A7A-6783-B98B-833D9795FA3D}"/>
              </a:ext>
            </a:extLst>
          </p:cNvPr>
          <p:cNvSpPr txBox="1">
            <a:spLocks noChangeArrowheads="1"/>
          </p:cNvSpPr>
          <p:nvPr/>
        </p:nvSpPr>
        <p:spPr bwMode="auto">
          <a:xfrm>
            <a:off x="4419600" y="4343400"/>
            <a:ext cx="1447800" cy="15621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RIG STATION BILL GIVE SPECIFIC INSTRUCTIONS ON HOW TO REACT TO EMERGENCY SITUATIONS..</a:t>
            </a:r>
          </a:p>
        </p:txBody>
      </p:sp>
      <p:sp>
        <p:nvSpPr>
          <p:cNvPr id="27655" name="Text Box 7">
            <a:extLst>
              <a:ext uri="{FF2B5EF4-FFF2-40B4-BE49-F238E27FC236}">
                <a16:creationId xmlns:a16="http://schemas.microsoft.com/office/drawing/2014/main" id="{FA82CACB-23B4-81C3-267A-F8BFE0175E26}"/>
              </a:ext>
            </a:extLst>
          </p:cNvPr>
          <p:cNvSpPr txBox="1">
            <a:spLocks noChangeArrowheads="1"/>
          </p:cNvSpPr>
          <p:nvPr/>
        </p:nvSpPr>
        <p:spPr bwMode="auto">
          <a:xfrm>
            <a:off x="6961188" y="2293938"/>
            <a:ext cx="1792287" cy="214312"/>
          </a:xfrm>
          <a:prstGeom prst="rect">
            <a:avLst/>
          </a:prstGeom>
          <a:solidFill>
            <a:srgbClr val="FFC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FIRE ALARM</a:t>
            </a:r>
          </a:p>
        </p:txBody>
      </p:sp>
      <p:pic>
        <p:nvPicPr>
          <p:cNvPr id="27656" name="Picture 8">
            <a:extLst>
              <a:ext uri="{FF2B5EF4-FFF2-40B4-BE49-F238E27FC236}">
                <a16:creationId xmlns:a16="http://schemas.microsoft.com/office/drawing/2014/main" id="{0E2A0910-EA50-3444-048E-8EDCA2201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001"/>
          <a:stretch>
            <a:fillRect/>
          </a:stretch>
        </p:blipFill>
        <p:spPr bwMode="auto">
          <a:xfrm>
            <a:off x="5903913" y="2581275"/>
            <a:ext cx="1868487"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a:extLst>
              <a:ext uri="{FF2B5EF4-FFF2-40B4-BE49-F238E27FC236}">
                <a16:creationId xmlns:a16="http://schemas.microsoft.com/office/drawing/2014/main" id="{FB55D69C-2E52-DF83-7B7D-B84040F088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0675" y="927100"/>
            <a:ext cx="147637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0">
            <a:extLst>
              <a:ext uri="{FF2B5EF4-FFF2-40B4-BE49-F238E27FC236}">
                <a16:creationId xmlns:a16="http://schemas.microsoft.com/office/drawing/2014/main" id="{B13BFA0F-AAE1-2BCE-72B9-940D1DFFBF1D}"/>
              </a:ext>
            </a:extLst>
          </p:cNvPr>
          <p:cNvSpPr txBox="1">
            <a:spLocks noChangeArrowheads="1"/>
          </p:cNvSpPr>
          <p:nvPr/>
        </p:nvSpPr>
        <p:spPr bwMode="auto">
          <a:xfrm>
            <a:off x="5399088" y="2295525"/>
            <a:ext cx="1481137" cy="214313"/>
          </a:xfrm>
          <a:prstGeom prst="rect">
            <a:avLst/>
          </a:prstGeom>
          <a:solidFill>
            <a:srgbClr val="FFC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EMERGENCY LIGHTING</a:t>
            </a:r>
          </a:p>
        </p:txBody>
      </p:sp>
      <p:sp>
        <p:nvSpPr>
          <p:cNvPr id="27659" name="Text Box 11">
            <a:extLst>
              <a:ext uri="{FF2B5EF4-FFF2-40B4-BE49-F238E27FC236}">
                <a16:creationId xmlns:a16="http://schemas.microsoft.com/office/drawing/2014/main" id="{E7301AE6-A052-74C9-0B36-A2B893A0138B}"/>
              </a:ext>
            </a:extLst>
          </p:cNvPr>
          <p:cNvSpPr txBox="1">
            <a:spLocks noChangeArrowheads="1"/>
          </p:cNvSpPr>
          <p:nvPr/>
        </p:nvSpPr>
        <p:spPr bwMode="auto">
          <a:xfrm>
            <a:off x="5903913" y="5346700"/>
            <a:ext cx="1868487" cy="214313"/>
          </a:xfrm>
          <a:prstGeom prst="rect">
            <a:avLst/>
          </a:prstGeom>
          <a:solidFill>
            <a:srgbClr val="FFC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ESCAPE ROUTE</a:t>
            </a:r>
          </a:p>
        </p:txBody>
      </p:sp>
      <p:sp>
        <p:nvSpPr>
          <p:cNvPr id="27660" name="Text Box 12">
            <a:extLst>
              <a:ext uri="{FF2B5EF4-FFF2-40B4-BE49-F238E27FC236}">
                <a16:creationId xmlns:a16="http://schemas.microsoft.com/office/drawing/2014/main" id="{C2E9C1EF-63DF-BED9-ACE9-C842D14E0747}"/>
              </a:ext>
            </a:extLst>
          </p:cNvPr>
          <p:cNvSpPr txBox="1">
            <a:spLocks noChangeArrowheads="1"/>
          </p:cNvSpPr>
          <p:nvPr/>
        </p:nvSpPr>
        <p:spPr bwMode="auto">
          <a:xfrm>
            <a:off x="7937500" y="5076825"/>
            <a:ext cx="1130300" cy="214313"/>
          </a:xfrm>
          <a:prstGeom prst="rect">
            <a:avLst/>
          </a:prstGeom>
          <a:solidFill>
            <a:srgbClr val="FFC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EMERGENCY SIGN</a:t>
            </a:r>
          </a:p>
        </p:txBody>
      </p:sp>
      <p:pic>
        <p:nvPicPr>
          <p:cNvPr id="27661" name="Picture 13">
            <a:extLst>
              <a:ext uri="{FF2B5EF4-FFF2-40B4-BE49-F238E27FC236}">
                <a16:creationId xmlns:a16="http://schemas.microsoft.com/office/drawing/2014/main" id="{24970307-F958-E1C0-0DCF-F6D6EE489D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7650" y="2571750"/>
            <a:ext cx="11239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Text Box 14">
            <a:extLst>
              <a:ext uri="{FF2B5EF4-FFF2-40B4-BE49-F238E27FC236}">
                <a16:creationId xmlns:a16="http://schemas.microsoft.com/office/drawing/2014/main" id="{A36EBB8F-8F78-49FA-31DC-DBC3C75A596C}"/>
              </a:ext>
            </a:extLst>
          </p:cNvPr>
          <p:cNvSpPr txBox="1">
            <a:spLocks noChangeArrowheads="1"/>
          </p:cNvSpPr>
          <p:nvPr/>
        </p:nvSpPr>
        <p:spPr bwMode="auto">
          <a:xfrm>
            <a:off x="7870825" y="3878263"/>
            <a:ext cx="1120775" cy="214312"/>
          </a:xfrm>
          <a:prstGeom prst="rect">
            <a:avLst/>
          </a:prstGeom>
          <a:solidFill>
            <a:srgbClr val="FFC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GENERAL ALARM</a:t>
            </a:r>
          </a:p>
        </p:txBody>
      </p:sp>
      <p:sp>
        <p:nvSpPr>
          <p:cNvPr id="27663" name="Text Box 15">
            <a:extLst>
              <a:ext uri="{FF2B5EF4-FFF2-40B4-BE49-F238E27FC236}">
                <a16:creationId xmlns:a16="http://schemas.microsoft.com/office/drawing/2014/main" id="{3842575F-1A61-4910-2E2F-70F23967F82D}"/>
              </a:ext>
            </a:extLst>
          </p:cNvPr>
          <p:cNvSpPr txBox="1">
            <a:spLocks noChangeArrowheads="1"/>
          </p:cNvSpPr>
          <p:nvPr/>
        </p:nvSpPr>
        <p:spPr bwMode="auto">
          <a:xfrm>
            <a:off x="5951538" y="5573713"/>
            <a:ext cx="30400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0"/>
              </a:spcBef>
            </a:pPr>
            <a:r>
              <a:rPr lang="en-US" altLang="en-US" sz="1000" b="1"/>
              <a:t>All persons must know the alarm signals, their emergency stations and their duties at the station.</a:t>
            </a:r>
          </a:p>
        </p:txBody>
      </p:sp>
      <p:sp>
        <p:nvSpPr>
          <p:cNvPr id="27664" name="Line 22">
            <a:extLst>
              <a:ext uri="{FF2B5EF4-FFF2-40B4-BE49-F238E27FC236}">
                <a16:creationId xmlns:a16="http://schemas.microsoft.com/office/drawing/2014/main" id="{83F63669-68A4-8A04-CECD-F99AA8CCF51C}"/>
              </a:ext>
            </a:extLst>
          </p:cNvPr>
          <p:cNvSpPr>
            <a:spLocks noChangeShapeType="1"/>
          </p:cNvSpPr>
          <p:nvPr/>
        </p:nvSpPr>
        <p:spPr bwMode="auto">
          <a:xfrm flipH="1">
            <a:off x="4114800" y="49530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7665" name="Picture 23">
            <a:extLst>
              <a:ext uri="{FF2B5EF4-FFF2-40B4-BE49-F238E27FC236}">
                <a16:creationId xmlns:a16="http://schemas.microsoft.com/office/drawing/2014/main" id="{DD23A62E-2359-406D-A32F-9AB769FFD3A3}"/>
              </a:ext>
            </a:extLst>
          </p:cNvPr>
          <p:cNvPicPr>
            <a:picLocks noChangeAspect="1" noChangeArrowheads="1"/>
          </p:cNvPicPr>
          <p:nvPr/>
        </p:nvPicPr>
        <p:blipFill>
          <a:blip r:embed="rId8">
            <a:lum bright="12000"/>
            <a:extLst>
              <a:ext uri="{28A0092B-C50C-407E-A947-70E740481C1C}">
                <a14:useLocalDpi xmlns:a14="http://schemas.microsoft.com/office/drawing/2010/main" val="0"/>
              </a:ext>
            </a:extLst>
          </a:blip>
          <a:srcRect t="10101"/>
          <a:stretch>
            <a:fillRect/>
          </a:stretch>
        </p:blipFill>
        <p:spPr bwMode="auto">
          <a:xfrm>
            <a:off x="228600" y="3789363"/>
            <a:ext cx="38862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4866EF-4C66-6452-2DC6-755A04964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82626" name="Rectangle 2">
            <a:extLst>
              <a:ext uri="{FF2B5EF4-FFF2-40B4-BE49-F238E27FC236}">
                <a16:creationId xmlns:a16="http://schemas.microsoft.com/office/drawing/2014/main" id="{09B8F969-383A-FD78-7CEF-FAEE79901256}"/>
              </a:ext>
            </a:extLst>
          </p:cNvPr>
          <p:cNvSpPr>
            <a:spLocks noGrp="1" noChangeArrowheads="1"/>
          </p:cNvSpPr>
          <p:nvPr>
            <p:ph type="body" sz="half" idx="1"/>
          </p:nvPr>
        </p:nvSpPr>
        <p:spPr bwMode="auto">
          <a:xfrm>
            <a:off x="152400" y="769938"/>
            <a:ext cx="5257800" cy="2887662"/>
          </a:xfrm>
          <a:noFill/>
          <a:ln w="19050" algn="ctr">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100" b="1"/>
              <a:t>As the Roustabouts get experience, they will go to the rig floor to help the Driller and his crew with rig floor operations, usually to relieve the crew members for lunch or breaks.  As drilling progresses, the Driller drills the hole deeper and the Floorhands have to help connect a stand (3 joints of pipe) to the drilling assembly on the rig floor.  This is called “making a connection.”  </a:t>
            </a:r>
          </a:p>
          <a:p>
            <a:pPr marL="0" indent="0" eaLnBrk="1" hangingPunct="1">
              <a:spcBef>
                <a:spcPct val="50000"/>
              </a:spcBef>
              <a:buFontTx/>
              <a:buNone/>
            </a:pPr>
            <a:r>
              <a:rPr lang="en-US" altLang="en-US" sz="1100" b="1"/>
              <a:t>Using the rig floor equipment, the Floorhands are shown in the below photos making a connection.  The Driller and Assistant Driller works the controls to pick up stands of pipe and bring them to the rotary table.   The Floorhands have the responsibility to manage the tongs, slips, iron roughneck, pipe racking systems or air tuggers, elevators, and drillstring components.  When working on the floor, it is very important to stay alert at all times and stay focused on the task at hand.  Inattention or day-dreaming can lead to an injury.  Always work continuously, follow the Driller’s orders and if something is not understood, call time out and ask questions to gain understanding.</a:t>
            </a:r>
          </a:p>
        </p:txBody>
      </p:sp>
      <p:sp>
        <p:nvSpPr>
          <p:cNvPr id="282627" name="Text Box 3">
            <a:extLst>
              <a:ext uri="{FF2B5EF4-FFF2-40B4-BE49-F238E27FC236}">
                <a16:creationId xmlns:a16="http://schemas.microsoft.com/office/drawing/2014/main" id="{B8938B2B-B29B-59A2-D0D9-D6790ABA098D}"/>
              </a:ext>
            </a:extLst>
          </p:cNvPr>
          <p:cNvSpPr txBox="1">
            <a:spLocks noChangeArrowheads="1"/>
          </p:cNvSpPr>
          <p:nvPr/>
        </p:nvSpPr>
        <p:spPr bwMode="auto">
          <a:xfrm>
            <a:off x="152400" y="6172200"/>
            <a:ext cx="5334000"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  FLOORHAND USING THE BIT BREAKER TO BREAK OUT A BIT</a:t>
            </a:r>
          </a:p>
        </p:txBody>
      </p:sp>
      <p:sp>
        <p:nvSpPr>
          <p:cNvPr id="282628" name="Text Box 4">
            <a:extLst>
              <a:ext uri="{FF2B5EF4-FFF2-40B4-BE49-F238E27FC236}">
                <a16:creationId xmlns:a16="http://schemas.microsoft.com/office/drawing/2014/main" id="{230F282B-C954-E2B9-439C-0ED1629E0699}"/>
              </a:ext>
            </a:extLst>
          </p:cNvPr>
          <p:cNvSpPr txBox="1">
            <a:spLocks noChangeArrowheads="1"/>
          </p:cNvSpPr>
          <p:nvPr/>
        </p:nvSpPr>
        <p:spPr bwMode="auto">
          <a:xfrm>
            <a:off x="0" y="114300"/>
            <a:ext cx="9144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RELIEVING ON THE DRILL FLOOR</a:t>
            </a:r>
          </a:p>
          <a:p>
            <a:pPr algn="ctr" eaLnBrk="1" hangingPunct="1"/>
            <a:r>
              <a:rPr lang="en-US" altLang="en-US" b="1"/>
              <a:t> </a:t>
            </a:r>
          </a:p>
        </p:txBody>
      </p:sp>
      <p:pic>
        <p:nvPicPr>
          <p:cNvPr id="282629" name="Picture 5">
            <a:extLst>
              <a:ext uri="{FF2B5EF4-FFF2-40B4-BE49-F238E27FC236}">
                <a16:creationId xmlns:a16="http://schemas.microsoft.com/office/drawing/2014/main" id="{0C75E013-3234-C04D-420B-8BB93339D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238500"/>
            <a:ext cx="3221038" cy="2416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2630" name="Picture 6">
            <a:extLst>
              <a:ext uri="{FF2B5EF4-FFF2-40B4-BE49-F238E27FC236}">
                <a16:creationId xmlns:a16="http://schemas.microsoft.com/office/drawing/2014/main" id="{81691FDF-5C45-EDF3-9A7E-0E0240726B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733800"/>
            <a:ext cx="177165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2631" name="Text Box 7">
            <a:extLst>
              <a:ext uri="{FF2B5EF4-FFF2-40B4-BE49-F238E27FC236}">
                <a16:creationId xmlns:a16="http://schemas.microsoft.com/office/drawing/2014/main" id="{5BAC493D-43D2-285F-0C24-DDFE721EDAAA}"/>
              </a:ext>
            </a:extLst>
          </p:cNvPr>
          <p:cNvSpPr txBox="1">
            <a:spLocks noChangeArrowheads="1"/>
          </p:cNvSpPr>
          <p:nvPr/>
        </p:nvSpPr>
        <p:spPr bwMode="auto">
          <a:xfrm>
            <a:off x="5791200" y="5791200"/>
            <a:ext cx="3276600" cy="606425"/>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100" b="1"/>
              <a:t>THIS SHOWS A BIT BREAKER PLATE BEING LOWERED INTO THE ROTARY TABLE ON THE RIG FLOOR.</a:t>
            </a:r>
          </a:p>
        </p:txBody>
      </p:sp>
      <p:pic>
        <p:nvPicPr>
          <p:cNvPr id="282632" name="Picture 8">
            <a:extLst>
              <a:ext uri="{FF2B5EF4-FFF2-40B4-BE49-F238E27FC236}">
                <a16:creationId xmlns:a16="http://schemas.microsoft.com/office/drawing/2014/main" id="{7067D88B-5AAF-A467-7340-94D9789723C3}"/>
              </a:ext>
            </a:extLst>
          </p:cNvPr>
          <p:cNvPicPr>
            <a:picLocks noChangeAspect="1" noChangeArrowheads="1"/>
          </p:cNvPicPr>
          <p:nvPr/>
        </p:nvPicPr>
        <p:blipFill>
          <a:blip r:embed="rId6">
            <a:lum bright="12000"/>
            <a:extLst>
              <a:ext uri="{28A0092B-C50C-407E-A947-70E740481C1C}">
                <a14:useLocalDpi xmlns:a14="http://schemas.microsoft.com/office/drawing/2010/main" val="0"/>
              </a:ext>
            </a:extLst>
          </a:blip>
          <a:srcRect/>
          <a:stretch>
            <a:fillRect/>
          </a:stretch>
        </p:blipFill>
        <p:spPr bwMode="auto">
          <a:xfrm>
            <a:off x="2133600" y="3733800"/>
            <a:ext cx="1539875"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2633" name="Picture 9">
            <a:extLst>
              <a:ext uri="{FF2B5EF4-FFF2-40B4-BE49-F238E27FC236}">
                <a16:creationId xmlns:a16="http://schemas.microsoft.com/office/drawing/2014/main" id="{2D58C68B-31D5-35B7-6614-347B0BB8BB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3733800"/>
            <a:ext cx="1997075"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2634" name="Text Box 10">
            <a:extLst>
              <a:ext uri="{FF2B5EF4-FFF2-40B4-BE49-F238E27FC236}">
                <a16:creationId xmlns:a16="http://schemas.microsoft.com/office/drawing/2014/main" id="{336BD310-E15C-C073-2A99-50E9B978770D}"/>
              </a:ext>
            </a:extLst>
          </p:cNvPr>
          <p:cNvSpPr txBox="1">
            <a:spLocks noChangeArrowheads="1"/>
          </p:cNvSpPr>
          <p:nvPr/>
        </p:nvSpPr>
        <p:spPr bwMode="auto">
          <a:xfrm>
            <a:off x="5562600" y="838200"/>
            <a:ext cx="1828800" cy="2120900"/>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100" b="1"/>
              <a:t>Tripping out pipe for a bit change, the roustabout would help remove the drill string including drill pipe, drill collars, and the drill bit.  The old bit is removed and the new bit is made up in the rotary with a bit breaker and returned to the bottom of the well to drill new hole.</a:t>
            </a:r>
          </a:p>
        </p:txBody>
      </p:sp>
      <p:pic>
        <p:nvPicPr>
          <p:cNvPr id="282635" name="Picture 11">
            <a:extLst>
              <a:ext uri="{FF2B5EF4-FFF2-40B4-BE49-F238E27FC236}">
                <a16:creationId xmlns:a16="http://schemas.microsoft.com/office/drawing/2014/main" id="{A1B19AF8-3FB8-02B5-4D30-7DBAA78590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914400"/>
            <a:ext cx="154305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2636" name="Text Box 12">
            <a:extLst>
              <a:ext uri="{FF2B5EF4-FFF2-40B4-BE49-F238E27FC236}">
                <a16:creationId xmlns:a16="http://schemas.microsoft.com/office/drawing/2014/main" id="{B4D8CC78-E35E-DE39-367F-AE2951B16AC0}"/>
              </a:ext>
            </a:extLst>
          </p:cNvPr>
          <p:cNvSpPr txBox="1">
            <a:spLocks noChangeArrowheads="1"/>
          </p:cNvSpPr>
          <p:nvPr/>
        </p:nvSpPr>
        <p:spPr bwMode="auto">
          <a:xfrm>
            <a:off x="7881938" y="2840038"/>
            <a:ext cx="881062"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NEW  BIT</a:t>
            </a:r>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DFAD18-A9FB-826A-A6E4-EE620DD7FB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284674" name="Picture 2">
            <a:extLst>
              <a:ext uri="{FF2B5EF4-FFF2-40B4-BE49-F238E27FC236}">
                <a16:creationId xmlns:a16="http://schemas.microsoft.com/office/drawing/2014/main" id="{6E8F6763-7BD2-13AE-1ADC-3FB225568DD7}"/>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228600" y="2282825"/>
            <a:ext cx="5029200" cy="3771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4675" name="Text Box 3">
            <a:extLst>
              <a:ext uri="{FF2B5EF4-FFF2-40B4-BE49-F238E27FC236}">
                <a16:creationId xmlns:a16="http://schemas.microsoft.com/office/drawing/2014/main" id="{7680B8D3-4282-8C9B-6FC2-F56A8BCFD0BA}"/>
              </a:ext>
            </a:extLst>
          </p:cNvPr>
          <p:cNvSpPr txBox="1">
            <a:spLocks noChangeArrowheads="1"/>
          </p:cNvSpPr>
          <p:nvPr/>
        </p:nvSpPr>
        <p:spPr bwMode="auto">
          <a:xfrm>
            <a:off x="76200" y="838200"/>
            <a:ext cx="5334000" cy="132397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a:t>Jobs to be learned are when tripping pipe:  pulling slips, setting slips, opening and closing elevators, doping pipe, stabbing pipe, racking pipe, numbering pipe, lifting up a stand of pipe, and cleaning the floor are a few of the jobs to be learned. </a:t>
            </a:r>
          </a:p>
        </p:txBody>
      </p:sp>
      <p:pic>
        <p:nvPicPr>
          <p:cNvPr id="284676" name="Picture 4">
            <a:extLst>
              <a:ext uri="{FF2B5EF4-FFF2-40B4-BE49-F238E27FC236}">
                <a16:creationId xmlns:a16="http://schemas.microsoft.com/office/drawing/2014/main" id="{8BC04109-377D-59B1-048D-18CF6EA80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762000"/>
            <a:ext cx="3352800" cy="28051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84677" name="Text Box 5">
            <a:extLst>
              <a:ext uri="{FF2B5EF4-FFF2-40B4-BE49-F238E27FC236}">
                <a16:creationId xmlns:a16="http://schemas.microsoft.com/office/drawing/2014/main" id="{DDF014CC-DB3C-F8CC-BA6C-9AE46277E6E8}"/>
              </a:ext>
            </a:extLst>
          </p:cNvPr>
          <p:cNvSpPr txBox="1">
            <a:spLocks noChangeArrowheads="1"/>
          </p:cNvSpPr>
          <p:nvPr/>
        </p:nvSpPr>
        <p:spPr bwMode="auto">
          <a:xfrm>
            <a:off x="5562600" y="3602038"/>
            <a:ext cx="32766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STABBING PIPE SMOOTHLY TOGETHER</a:t>
            </a:r>
          </a:p>
        </p:txBody>
      </p:sp>
      <p:sp>
        <p:nvSpPr>
          <p:cNvPr id="284678" name="Text Box 6">
            <a:extLst>
              <a:ext uri="{FF2B5EF4-FFF2-40B4-BE49-F238E27FC236}">
                <a16:creationId xmlns:a16="http://schemas.microsoft.com/office/drawing/2014/main" id="{8AA65A22-B2F3-7653-CF8E-2953EFB68BDE}"/>
              </a:ext>
            </a:extLst>
          </p:cNvPr>
          <p:cNvSpPr txBox="1">
            <a:spLocks noChangeArrowheads="1"/>
          </p:cNvSpPr>
          <p:nvPr/>
        </p:nvSpPr>
        <p:spPr bwMode="auto">
          <a:xfrm>
            <a:off x="1557338" y="6096000"/>
            <a:ext cx="1871662"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SETTING SLIPS</a:t>
            </a:r>
          </a:p>
        </p:txBody>
      </p:sp>
      <p:sp>
        <p:nvSpPr>
          <p:cNvPr id="284679" name="Text Box 7">
            <a:extLst>
              <a:ext uri="{FF2B5EF4-FFF2-40B4-BE49-F238E27FC236}">
                <a16:creationId xmlns:a16="http://schemas.microsoft.com/office/drawing/2014/main" id="{4F2BDA2E-6B8C-B3D6-4877-7807F8301534}"/>
              </a:ext>
            </a:extLst>
          </p:cNvPr>
          <p:cNvSpPr txBox="1">
            <a:spLocks noChangeArrowheads="1"/>
          </p:cNvSpPr>
          <p:nvPr/>
        </p:nvSpPr>
        <p:spPr bwMode="auto">
          <a:xfrm>
            <a:off x="0" y="114300"/>
            <a:ext cx="9144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RELIEVING ON THE DRILL FLOOR</a:t>
            </a:r>
          </a:p>
          <a:p>
            <a:pPr algn="ctr" eaLnBrk="1" hangingPunct="1"/>
            <a:r>
              <a:rPr lang="en-US" altLang="en-US" b="1"/>
              <a:t> </a:t>
            </a:r>
          </a:p>
        </p:txBody>
      </p:sp>
      <p:pic>
        <p:nvPicPr>
          <p:cNvPr id="284680" name="Picture 8">
            <a:extLst>
              <a:ext uri="{FF2B5EF4-FFF2-40B4-BE49-F238E27FC236}">
                <a16:creationId xmlns:a16="http://schemas.microsoft.com/office/drawing/2014/main" id="{92378F31-35ED-BF23-B855-ED5F8D9B81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1963" y="3962400"/>
            <a:ext cx="3297237" cy="2473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advClick="0"/>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58CDE1-9C80-644E-7D91-B92EC780D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285698" name="Picture 2">
            <a:extLst>
              <a:ext uri="{FF2B5EF4-FFF2-40B4-BE49-F238E27FC236}">
                <a16:creationId xmlns:a16="http://schemas.microsoft.com/office/drawing/2014/main" id="{C8538996-86D3-E733-876F-EAC176D862DA}"/>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6096000" y="2209800"/>
            <a:ext cx="2724150" cy="411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5699" name="Picture 3">
            <a:extLst>
              <a:ext uri="{FF2B5EF4-FFF2-40B4-BE49-F238E27FC236}">
                <a16:creationId xmlns:a16="http://schemas.microsoft.com/office/drawing/2014/main" id="{1D9AC362-1A28-B66E-489E-E9FD4B04C8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692650"/>
            <a:ext cx="2374900" cy="1784350"/>
          </a:xfrm>
          <a:prstGeom prst="rect">
            <a:avLst/>
          </a:prstGeom>
          <a:solidFill>
            <a:srgbClr val="FFCC00"/>
          </a:solidFill>
          <a:ln w="222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5700" name="Text Box 4">
            <a:extLst>
              <a:ext uri="{FF2B5EF4-FFF2-40B4-BE49-F238E27FC236}">
                <a16:creationId xmlns:a16="http://schemas.microsoft.com/office/drawing/2014/main" id="{5D820582-B4D7-31DE-128C-25F2DCED0EB5}"/>
              </a:ext>
            </a:extLst>
          </p:cNvPr>
          <p:cNvSpPr txBox="1">
            <a:spLocks noChangeArrowheads="1"/>
          </p:cNvSpPr>
          <p:nvPr/>
        </p:nvSpPr>
        <p:spPr bwMode="auto">
          <a:xfrm>
            <a:off x="1517650" y="4727575"/>
            <a:ext cx="1090613" cy="606425"/>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100" b="1"/>
              <a:t>DRILL COLLAR STAND</a:t>
            </a:r>
          </a:p>
        </p:txBody>
      </p:sp>
      <p:sp>
        <p:nvSpPr>
          <p:cNvPr id="285701" name="Line 5">
            <a:extLst>
              <a:ext uri="{FF2B5EF4-FFF2-40B4-BE49-F238E27FC236}">
                <a16:creationId xmlns:a16="http://schemas.microsoft.com/office/drawing/2014/main" id="{F988740B-DD9B-22DE-B97C-B31DB9D3B8BD}"/>
              </a:ext>
            </a:extLst>
          </p:cNvPr>
          <p:cNvSpPr>
            <a:spLocks noChangeShapeType="1"/>
          </p:cNvSpPr>
          <p:nvPr/>
        </p:nvSpPr>
        <p:spPr bwMode="auto">
          <a:xfrm flipH="1">
            <a:off x="911225" y="4616450"/>
            <a:ext cx="666750" cy="877888"/>
          </a:xfrm>
          <a:prstGeom prst="line">
            <a:avLst/>
          </a:prstGeom>
          <a:noFill/>
          <a:ln w="222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5702" name="Text Box 6">
            <a:extLst>
              <a:ext uri="{FF2B5EF4-FFF2-40B4-BE49-F238E27FC236}">
                <a16:creationId xmlns:a16="http://schemas.microsoft.com/office/drawing/2014/main" id="{DF2AAEF9-B26A-6BB4-7ABF-76DD6E1FB25C}"/>
              </a:ext>
            </a:extLst>
          </p:cNvPr>
          <p:cNvSpPr txBox="1">
            <a:spLocks noChangeArrowheads="1"/>
          </p:cNvSpPr>
          <p:nvPr/>
        </p:nvSpPr>
        <p:spPr bwMode="auto">
          <a:xfrm>
            <a:off x="1093788" y="5962650"/>
            <a:ext cx="1069975" cy="438150"/>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100" b="1"/>
              <a:t>DRILLPIPE STANDS</a:t>
            </a:r>
          </a:p>
        </p:txBody>
      </p:sp>
      <p:sp>
        <p:nvSpPr>
          <p:cNvPr id="285703" name="Line 7">
            <a:extLst>
              <a:ext uri="{FF2B5EF4-FFF2-40B4-BE49-F238E27FC236}">
                <a16:creationId xmlns:a16="http://schemas.microsoft.com/office/drawing/2014/main" id="{396824B4-17CC-9488-2BEB-AE394647F04A}"/>
              </a:ext>
            </a:extLst>
          </p:cNvPr>
          <p:cNvSpPr>
            <a:spLocks noChangeShapeType="1"/>
          </p:cNvSpPr>
          <p:nvPr/>
        </p:nvSpPr>
        <p:spPr bwMode="auto">
          <a:xfrm flipV="1">
            <a:off x="2124075" y="5494338"/>
            <a:ext cx="120650" cy="703262"/>
          </a:xfrm>
          <a:prstGeom prst="line">
            <a:avLst/>
          </a:prstGeom>
          <a:noFill/>
          <a:ln w="222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5704" name="Rectangle 8">
            <a:extLst>
              <a:ext uri="{FF2B5EF4-FFF2-40B4-BE49-F238E27FC236}">
                <a16:creationId xmlns:a16="http://schemas.microsoft.com/office/drawing/2014/main" id="{645A0148-3386-23D8-E17E-7910CB8C4AF0}"/>
              </a:ext>
            </a:extLst>
          </p:cNvPr>
          <p:cNvSpPr>
            <a:spLocks noChangeArrowheads="1"/>
          </p:cNvSpPr>
          <p:nvPr/>
        </p:nvSpPr>
        <p:spPr bwMode="auto">
          <a:xfrm>
            <a:off x="152400" y="769938"/>
            <a:ext cx="8839200" cy="13636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100" b="1"/>
              <a:t>It takes a tremendous TEAM effort to work safely on the rig floor.  Knowing the basic rig floor parts, the functions of the drill floor equipment, how to use the rig floor equipment and how to react to rig floor emergencies are all part of becoming a good Floorhand.  Some of the typical emergencies that can happen on the floor concern well control, stuck pipe, lost circulation, or equipment problems. </a:t>
            </a:r>
          </a:p>
          <a:p>
            <a:pPr eaLnBrk="1" hangingPunct="1">
              <a:spcBef>
                <a:spcPct val="50000"/>
              </a:spcBef>
            </a:pPr>
            <a:r>
              <a:rPr lang="en-US" altLang="en-US" sz="1100" b="1"/>
              <a:t>The photo below left shows the drill collars stacked in the derrick on the left and the stands of drillpipe stacked on the right hand side.  Each stand is about 90 feet long.  The drill collars are run into the hole first, just above the bit, and the drillpipe is run on top of the drill collars.  The picture on the right shows tongs in use. These are a back up if the “Iron Roughneck” is not working.</a:t>
            </a:r>
          </a:p>
        </p:txBody>
      </p:sp>
      <p:sp>
        <p:nvSpPr>
          <p:cNvPr id="285705" name="Text Box 9">
            <a:extLst>
              <a:ext uri="{FF2B5EF4-FFF2-40B4-BE49-F238E27FC236}">
                <a16:creationId xmlns:a16="http://schemas.microsoft.com/office/drawing/2014/main" id="{CDAE6615-D8A5-76F3-8417-DBE668903E71}"/>
              </a:ext>
            </a:extLst>
          </p:cNvPr>
          <p:cNvSpPr txBox="1">
            <a:spLocks noChangeArrowheads="1"/>
          </p:cNvSpPr>
          <p:nvPr/>
        </p:nvSpPr>
        <p:spPr bwMode="auto">
          <a:xfrm>
            <a:off x="0" y="114300"/>
            <a:ext cx="9144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RELIEVING ON THE DRILL FLOOR</a:t>
            </a:r>
          </a:p>
          <a:p>
            <a:pPr algn="ctr" eaLnBrk="1" hangingPunct="1"/>
            <a:r>
              <a:rPr lang="en-US" altLang="en-US" b="1"/>
              <a:t> </a:t>
            </a:r>
          </a:p>
        </p:txBody>
      </p:sp>
      <p:sp>
        <p:nvSpPr>
          <p:cNvPr id="285706" name="Text Box 10">
            <a:extLst>
              <a:ext uri="{FF2B5EF4-FFF2-40B4-BE49-F238E27FC236}">
                <a16:creationId xmlns:a16="http://schemas.microsoft.com/office/drawing/2014/main" id="{EBC71461-7547-070D-4FB2-A2CA88D18EE3}"/>
              </a:ext>
            </a:extLst>
          </p:cNvPr>
          <p:cNvSpPr txBox="1">
            <a:spLocks noChangeArrowheads="1"/>
          </p:cNvSpPr>
          <p:nvPr/>
        </p:nvSpPr>
        <p:spPr bwMode="auto">
          <a:xfrm>
            <a:off x="6400800" y="5080000"/>
            <a:ext cx="1981200" cy="1016000"/>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When tripping pipe, the floorhand/roustabout will keep up with the number of stands pulled from the well. NUMBERED PIPE IS DONE WITH CHALK.</a:t>
            </a:r>
          </a:p>
        </p:txBody>
      </p:sp>
      <p:pic>
        <p:nvPicPr>
          <p:cNvPr id="285707" name="Picture 11">
            <a:extLst>
              <a:ext uri="{FF2B5EF4-FFF2-40B4-BE49-F238E27FC236}">
                <a16:creationId xmlns:a16="http://schemas.microsoft.com/office/drawing/2014/main" id="{C466679F-CEF1-0AD5-1F3D-6F5CFA6D0CBF}"/>
              </a:ext>
            </a:extLst>
          </p:cNvPr>
          <p:cNvPicPr>
            <a:picLocks noChangeAspect="1" noChangeArrowheads="1"/>
          </p:cNvPicPr>
          <p:nvPr/>
        </p:nvPicPr>
        <p:blipFill>
          <a:blip r:embed="rId6">
            <a:lum bright="24000"/>
            <a:extLst>
              <a:ext uri="{28A0092B-C50C-407E-A947-70E740481C1C}">
                <a14:useLocalDpi xmlns:a14="http://schemas.microsoft.com/office/drawing/2010/main" val="0"/>
              </a:ext>
            </a:extLst>
          </a:blip>
          <a:srcRect/>
          <a:stretch>
            <a:fillRect/>
          </a:stretch>
        </p:blipFill>
        <p:spPr bwMode="auto">
          <a:xfrm>
            <a:off x="2727325" y="2286000"/>
            <a:ext cx="3292475"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5708" name="Text Box 12">
            <a:extLst>
              <a:ext uri="{FF2B5EF4-FFF2-40B4-BE49-F238E27FC236}">
                <a16:creationId xmlns:a16="http://schemas.microsoft.com/office/drawing/2014/main" id="{3A875A18-E3C1-1873-FCE3-586B0066CBE5}"/>
              </a:ext>
            </a:extLst>
          </p:cNvPr>
          <p:cNvSpPr txBox="1">
            <a:spLocks noChangeArrowheads="1"/>
          </p:cNvSpPr>
          <p:nvPr/>
        </p:nvSpPr>
        <p:spPr bwMode="auto">
          <a:xfrm>
            <a:off x="3378200" y="6130925"/>
            <a:ext cx="2032000" cy="269875"/>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100" b="1"/>
              <a:t>RACKING A STAND BACK</a:t>
            </a:r>
          </a:p>
        </p:txBody>
      </p:sp>
      <p:pic>
        <p:nvPicPr>
          <p:cNvPr id="285709" name="Picture 13">
            <a:extLst>
              <a:ext uri="{FF2B5EF4-FFF2-40B4-BE49-F238E27FC236}">
                <a16:creationId xmlns:a16="http://schemas.microsoft.com/office/drawing/2014/main" id="{13380B2E-795E-C063-426C-E362DC8CE6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8" y="2209800"/>
            <a:ext cx="21971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5710" name="Text Box 14">
            <a:extLst>
              <a:ext uri="{FF2B5EF4-FFF2-40B4-BE49-F238E27FC236}">
                <a16:creationId xmlns:a16="http://schemas.microsoft.com/office/drawing/2014/main" id="{D0025186-6EEB-CEB3-C8B8-BDD360F5D673}"/>
              </a:ext>
            </a:extLst>
          </p:cNvPr>
          <p:cNvSpPr txBox="1">
            <a:spLocks noChangeArrowheads="1"/>
          </p:cNvSpPr>
          <p:nvPr/>
        </p:nvSpPr>
        <p:spPr bwMode="auto">
          <a:xfrm>
            <a:off x="228600" y="4267200"/>
            <a:ext cx="2209800" cy="269875"/>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100" b="1"/>
              <a:t>  BREAKING A CONNECTION</a:t>
            </a: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a:extLst>
              <a:ext uri="{FF2B5EF4-FFF2-40B4-BE49-F238E27FC236}">
                <a16:creationId xmlns:a16="http://schemas.microsoft.com/office/drawing/2014/main" id="{7A200ADD-A244-0628-5BF5-D99116DEE532}"/>
              </a:ext>
            </a:extLst>
          </p:cNvPr>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1600200" y="835025"/>
            <a:ext cx="6019800" cy="4514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7747" name="Text Box 3">
            <a:extLst>
              <a:ext uri="{FF2B5EF4-FFF2-40B4-BE49-F238E27FC236}">
                <a16:creationId xmlns:a16="http://schemas.microsoft.com/office/drawing/2014/main" id="{E7EA7764-8082-6528-F9AC-CD28E3FE5E5C}"/>
              </a:ext>
            </a:extLst>
          </p:cNvPr>
          <p:cNvSpPr txBox="1">
            <a:spLocks noChangeArrowheads="1"/>
          </p:cNvSpPr>
          <p:nvPr/>
        </p:nvSpPr>
        <p:spPr bwMode="auto">
          <a:xfrm>
            <a:off x="292100" y="4495800"/>
            <a:ext cx="10033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ANTI-SLIP MATTING</a:t>
            </a:r>
          </a:p>
        </p:txBody>
      </p:sp>
      <p:sp>
        <p:nvSpPr>
          <p:cNvPr id="287748" name="Line 4">
            <a:extLst>
              <a:ext uri="{FF2B5EF4-FFF2-40B4-BE49-F238E27FC236}">
                <a16:creationId xmlns:a16="http://schemas.microsoft.com/office/drawing/2014/main" id="{46090178-A67B-4A69-9499-F89D17699499}"/>
              </a:ext>
            </a:extLst>
          </p:cNvPr>
          <p:cNvSpPr>
            <a:spLocks noChangeShapeType="1"/>
          </p:cNvSpPr>
          <p:nvPr/>
        </p:nvSpPr>
        <p:spPr bwMode="auto">
          <a:xfrm>
            <a:off x="1295400" y="4724400"/>
            <a:ext cx="1905000" cy="381000"/>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7749" name="Text Box 5">
            <a:extLst>
              <a:ext uri="{FF2B5EF4-FFF2-40B4-BE49-F238E27FC236}">
                <a16:creationId xmlns:a16="http://schemas.microsoft.com/office/drawing/2014/main" id="{71C81B95-8482-12B9-9ECF-66B48736DC84}"/>
              </a:ext>
            </a:extLst>
          </p:cNvPr>
          <p:cNvSpPr txBox="1">
            <a:spLocks noChangeArrowheads="1"/>
          </p:cNvSpPr>
          <p:nvPr/>
        </p:nvSpPr>
        <p:spPr bwMode="auto">
          <a:xfrm>
            <a:off x="7772400" y="4738688"/>
            <a:ext cx="10668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MOUSE HOLE</a:t>
            </a:r>
          </a:p>
        </p:txBody>
      </p:sp>
      <p:sp>
        <p:nvSpPr>
          <p:cNvPr id="287750" name="Line 6">
            <a:extLst>
              <a:ext uri="{FF2B5EF4-FFF2-40B4-BE49-F238E27FC236}">
                <a16:creationId xmlns:a16="http://schemas.microsoft.com/office/drawing/2014/main" id="{1256E209-3366-59AF-0E02-58285C414D9D}"/>
              </a:ext>
            </a:extLst>
          </p:cNvPr>
          <p:cNvSpPr>
            <a:spLocks noChangeShapeType="1"/>
          </p:cNvSpPr>
          <p:nvPr/>
        </p:nvSpPr>
        <p:spPr bwMode="auto">
          <a:xfrm flipH="1" flipV="1">
            <a:off x="6705600" y="4114800"/>
            <a:ext cx="1219200" cy="685800"/>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7751" name="Text Box 7">
            <a:extLst>
              <a:ext uri="{FF2B5EF4-FFF2-40B4-BE49-F238E27FC236}">
                <a16:creationId xmlns:a16="http://schemas.microsoft.com/office/drawing/2014/main" id="{D193FDA2-4664-7D6F-0633-1859B2E47107}"/>
              </a:ext>
            </a:extLst>
          </p:cNvPr>
          <p:cNvSpPr txBox="1">
            <a:spLocks noChangeArrowheads="1"/>
          </p:cNvSpPr>
          <p:nvPr/>
        </p:nvSpPr>
        <p:spPr bwMode="auto">
          <a:xfrm>
            <a:off x="4495800" y="5049838"/>
            <a:ext cx="17526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DRILL PIPE SLIPS</a:t>
            </a:r>
          </a:p>
        </p:txBody>
      </p:sp>
      <p:sp>
        <p:nvSpPr>
          <p:cNvPr id="287752" name="Line 8">
            <a:extLst>
              <a:ext uri="{FF2B5EF4-FFF2-40B4-BE49-F238E27FC236}">
                <a16:creationId xmlns:a16="http://schemas.microsoft.com/office/drawing/2014/main" id="{79F2DBCF-1083-29A1-66DA-AF915CF71FC5}"/>
              </a:ext>
            </a:extLst>
          </p:cNvPr>
          <p:cNvSpPr>
            <a:spLocks noChangeShapeType="1"/>
          </p:cNvSpPr>
          <p:nvPr/>
        </p:nvSpPr>
        <p:spPr bwMode="auto">
          <a:xfrm flipH="1" flipV="1">
            <a:off x="4267200" y="4343400"/>
            <a:ext cx="1066800" cy="609600"/>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7753" name="Text Box 9">
            <a:extLst>
              <a:ext uri="{FF2B5EF4-FFF2-40B4-BE49-F238E27FC236}">
                <a16:creationId xmlns:a16="http://schemas.microsoft.com/office/drawing/2014/main" id="{3D0C9007-EEFE-9C8A-2EE0-1DA400E6FDF0}"/>
              </a:ext>
            </a:extLst>
          </p:cNvPr>
          <p:cNvSpPr txBox="1">
            <a:spLocks noChangeArrowheads="1"/>
          </p:cNvSpPr>
          <p:nvPr/>
        </p:nvSpPr>
        <p:spPr bwMode="auto">
          <a:xfrm>
            <a:off x="7772400" y="3078163"/>
            <a:ext cx="10668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STD 80</a:t>
            </a:r>
          </a:p>
        </p:txBody>
      </p:sp>
      <p:sp>
        <p:nvSpPr>
          <p:cNvPr id="287754" name="Line 10">
            <a:extLst>
              <a:ext uri="{FF2B5EF4-FFF2-40B4-BE49-F238E27FC236}">
                <a16:creationId xmlns:a16="http://schemas.microsoft.com/office/drawing/2014/main" id="{47BEB248-4318-35AC-C25B-A99FFDF41FBE}"/>
              </a:ext>
            </a:extLst>
          </p:cNvPr>
          <p:cNvSpPr>
            <a:spLocks noChangeShapeType="1"/>
          </p:cNvSpPr>
          <p:nvPr/>
        </p:nvSpPr>
        <p:spPr bwMode="auto">
          <a:xfrm flipH="1" flipV="1">
            <a:off x="5638800" y="2514600"/>
            <a:ext cx="2133600" cy="609600"/>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7755" name="Text Box 11">
            <a:extLst>
              <a:ext uri="{FF2B5EF4-FFF2-40B4-BE49-F238E27FC236}">
                <a16:creationId xmlns:a16="http://schemas.microsoft.com/office/drawing/2014/main" id="{38F8253E-6E3C-8C75-36AD-E04D567C31B9}"/>
              </a:ext>
            </a:extLst>
          </p:cNvPr>
          <p:cNvSpPr txBox="1">
            <a:spLocks noChangeArrowheads="1"/>
          </p:cNvSpPr>
          <p:nvPr/>
        </p:nvSpPr>
        <p:spPr bwMode="auto">
          <a:xfrm>
            <a:off x="7772400" y="1219200"/>
            <a:ext cx="12192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FLOORHAND</a:t>
            </a:r>
          </a:p>
        </p:txBody>
      </p:sp>
      <p:sp>
        <p:nvSpPr>
          <p:cNvPr id="287756" name="Line 12">
            <a:extLst>
              <a:ext uri="{FF2B5EF4-FFF2-40B4-BE49-F238E27FC236}">
                <a16:creationId xmlns:a16="http://schemas.microsoft.com/office/drawing/2014/main" id="{83CE2C11-BE8F-0001-FB56-35E1B61027A3}"/>
              </a:ext>
            </a:extLst>
          </p:cNvPr>
          <p:cNvSpPr>
            <a:spLocks noChangeShapeType="1"/>
          </p:cNvSpPr>
          <p:nvPr/>
        </p:nvSpPr>
        <p:spPr bwMode="auto">
          <a:xfrm flipH="1">
            <a:off x="7086600" y="1524000"/>
            <a:ext cx="685800" cy="152400"/>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7757" name="Text Box 13">
            <a:extLst>
              <a:ext uri="{FF2B5EF4-FFF2-40B4-BE49-F238E27FC236}">
                <a16:creationId xmlns:a16="http://schemas.microsoft.com/office/drawing/2014/main" id="{A8ED2521-78D8-70B0-5AB0-06C3A2775E42}"/>
              </a:ext>
            </a:extLst>
          </p:cNvPr>
          <p:cNvSpPr txBox="1">
            <a:spLocks noChangeArrowheads="1"/>
          </p:cNvSpPr>
          <p:nvPr/>
        </p:nvSpPr>
        <p:spPr bwMode="auto">
          <a:xfrm>
            <a:off x="152400" y="3124200"/>
            <a:ext cx="12192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ELEVATORS</a:t>
            </a:r>
          </a:p>
        </p:txBody>
      </p:sp>
      <p:sp>
        <p:nvSpPr>
          <p:cNvPr id="287758" name="Line 14">
            <a:extLst>
              <a:ext uri="{FF2B5EF4-FFF2-40B4-BE49-F238E27FC236}">
                <a16:creationId xmlns:a16="http://schemas.microsoft.com/office/drawing/2014/main" id="{E5127574-05C0-5695-B5F7-4CEB97589EF6}"/>
              </a:ext>
            </a:extLst>
          </p:cNvPr>
          <p:cNvSpPr>
            <a:spLocks noChangeShapeType="1"/>
          </p:cNvSpPr>
          <p:nvPr/>
        </p:nvSpPr>
        <p:spPr bwMode="auto">
          <a:xfrm flipV="1">
            <a:off x="1447800" y="3276600"/>
            <a:ext cx="1828800" cy="0"/>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7759" name="Text Box 15">
            <a:extLst>
              <a:ext uri="{FF2B5EF4-FFF2-40B4-BE49-F238E27FC236}">
                <a16:creationId xmlns:a16="http://schemas.microsoft.com/office/drawing/2014/main" id="{A3879FE7-DA5C-82D2-CFE1-A64FF084A589}"/>
              </a:ext>
            </a:extLst>
          </p:cNvPr>
          <p:cNvSpPr txBox="1">
            <a:spLocks noChangeArrowheads="1"/>
          </p:cNvSpPr>
          <p:nvPr/>
        </p:nvSpPr>
        <p:spPr bwMode="auto">
          <a:xfrm>
            <a:off x="7772400" y="5394325"/>
            <a:ext cx="10668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ROTARY TABLE</a:t>
            </a:r>
          </a:p>
        </p:txBody>
      </p:sp>
      <p:sp>
        <p:nvSpPr>
          <p:cNvPr id="287760" name="Line 16">
            <a:extLst>
              <a:ext uri="{FF2B5EF4-FFF2-40B4-BE49-F238E27FC236}">
                <a16:creationId xmlns:a16="http://schemas.microsoft.com/office/drawing/2014/main" id="{ABCBD0AF-34F4-A8C8-75A8-0800F2BDA2E4}"/>
              </a:ext>
            </a:extLst>
          </p:cNvPr>
          <p:cNvSpPr>
            <a:spLocks noChangeShapeType="1"/>
          </p:cNvSpPr>
          <p:nvPr/>
        </p:nvSpPr>
        <p:spPr bwMode="auto">
          <a:xfrm flipH="1" flipV="1">
            <a:off x="5029200" y="4343400"/>
            <a:ext cx="2743200" cy="1143000"/>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7761" name="Text Box 17">
            <a:extLst>
              <a:ext uri="{FF2B5EF4-FFF2-40B4-BE49-F238E27FC236}">
                <a16:creationId xmlns:a16="http://schemas.microsoft.com/office/drawing/2014/main" id="{CC4F15D9-89CD-2F07-FBEC-873D63BF3E81}"/>
              </a:ext>
            </a:extLst>
          </p:cNvPr>
          <p:cNvSpPr txBox="1">
            <a:spLocks noChangeArrowheads="1"/>
          </p:cNvSpPr>
          <p:nvPr/>
        </p:nvSpPr>
        <p:spPr bwMode="auto">
          <a:xfrm>
            <a:off x="7772400" y="3797300"/>
            <a:ext cx="10668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DRILLPIPE</a:t>
            </a:r>
          </a:p>
        </p:txBody>
      </p:sp>
      <p:sp>
        <p:nvSpPr>
          <p:cNvPr id="287762" name="Line 18">
            <a:extLst>
              <a:ext uri="{FF2B5EF4-FFF2-40B4-BE49-F238E27FC236}">
                <a16:creationId xmlns:a16="http://schemas.microsoft.com/office/drawing/2014/main" id="{B2A7AD83-6931-3A74-0438-8CC52F7C9B0D}"/>
              </a:ext>
            </a:extLst>
          </p:cNvPr>
          <p:cNvSpPr>
            <a:spLocks noChangeShapeType="1"/>
          </p:cNvSpPr>
          <p:nvPr/>
        </p:nvSpPr>
        <p:spPr bwMode="auto">
          <a:xfrm flipH="1" flipV="1">
            <a:off x="4038600" y="3810000"/>
            <a:ext cx="3733800" cy="76200"/>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7763" name="Text Box 19">
            <a:extLst>
              <a:ext uri="{FF2B5EF4-FFF2-40B4-BE49-F238E27FC236}">
                <a16:creationId xmlns:a16="http://schemas.microsoft.com/office/drawing/2014/main" id="{9ACF50F9-2A73-048C-C00D-13300BB9EF7E}"/>
              </a:ext>
            </a:extLst>
          </p:cNvPr>
          <p:cNvSpPr txBox="1">
            <a:spLocks noChangeArrowheads="1"/>
          </p:cNvSpPr>
          <p:nvPr/>
        </p:nvSpPr>
        <p:spPr bwMode="auto">
          <a:xfrm>
            <a:off x="228600" y="1752600"/>
            <a:ext cx="10668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ELEVATOR BAIL</a:t>
            </a:r>
          </a:p>
        </p:txBody>
      </p:sp>
      <p:sp>
        <p:nvSpPr>
          <p:cNvPr id="287764" name="Line 20">
            <a:extLst>
              <a:ext uri="{FF2B5EF4-FFF2-40B4-BE49-F238E27FC236}">
                <a16:creationId xmlns:a16="http://schemas.microsoft.com/office/drawing/2014/main" id="{057EC4B6-5FAF-B5CA-1B3D-DB47DD07ABD4}"/>
              </a:ext>
            </a:extLst>
          </p:cNvPr>
          <p:cNvSpPr>
            <a:spLocks noChangeShapeType="1"/>
          </p:cNvSpPr>
          <p:nvPr/>
        </p:nvSpPr>
        <p:spPr bwMode="auto">
          <a:xfrm>
            <a:off x="1219200" y="2057400"/>
            <a:ext cx="1828800" cy="304800"/>
          </a:xfrm>
          <a:prstGeom prst="line">
            <a:avLst/>
          </a:prstGeom>
          <a:noFill/>
          <a:ln w="222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7765" name="Text Box 21">
            <a:extLst>
              <a:ext uri="{FF2B5EF4-FFF2-40B4-BE49-F238E27FC236}">
                <a16:creationId xmlns:a16="http://schemas.microsoft.com/office/drawing/2014/main" id="{68D24184-4A0B-7675-2AB7-B6AB71130C80}"/>
              </a:ext>
            </a:extLst>
          </p:cNvPr>
          <p:cNvSpPr txBox="1">
            <a:spLocks noChangeArrowheads="1"/>
          </p:cNvSpPr>
          <p:nvPr/>
        </p:nvSpPr>
        <p:spPr bwMode="auto">
          <a:xfrm>
            <a:off x="738188" y="5634038"/>
            <a:ext cx="6400800" cy="5270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b="1"/>
              <a:t>ROUSTABOUT MUST BECOME FAMILIAR WITH RIG FLOOR EQUIPMENT AND BE ABLE TO USE THE EQUIPMENT SAFELY AND PROPERLY.</a:t>
            </a:r>
          </a:p>
        </p:txBody>
      </p:sp>
      <p:sp>
        <p:nvSpPr>
          <p:cNvPr id="287766" name="Text Box 22">
            <a:extLst>
              <a:ext uri="{FF2B5EF4-FFF2-40B4-BE49-F238E27FC236}">
                <a16:creationId xmlns:a16="http://schemas.microsoft.com/office/drawing/2014/main" id="{034EAE40-3CB3-1E84-DBB4-5E373A0D6FB3}"/>
              </a:ext>
            </a:extLst>
          </p:cNvPr>
          <p:cNvSpPr txBox="1">
            <a:spLocks noChangeArrowheads="1"/>
          </p:cNvSpPr>
          <p:nvPr/>
        </p:nvSpPr>
        <p:spPr bwMode="auto">
          <a:xfrm>
            <a:off x="0" y="114300"/>
            <a:ext cx="9144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RELIEVING ON THE DRILL FLOOR</a:t>
            </a:r>
          </a:p>
          <a:p>
            <a:pPr algn="ctr" eaLnBrk="1" hangingPunct="1"/>
            <a:r>
              <a:rPr lang="en-US" altLang="en-US" b="1"/>
              <a:t> </a:t>
            </a:r>
          </a:p>
        </p:txBody>
      </p:sp>
      <p:pic>
        <p:nvPicPr>
          <p:cNvPr id="2" name="Picture 1">
            <a:extLst>
              <a:ext uri="{FF2B5EF4-FFF2-40B4-BE49-F238E27FC236}">
                <a16:creationId xmlns:a16="http://schemas.microsoft.com/office/drawing/2014/main" id="{3C0E5E14-BC85-435D-F896-D603F4467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Text Box 2">
            <a:extLst>
              <a:ext uri="{FF2B5EF4-FFF2-40B4-BE49-F238E27FC236}">
                <a16:creationId xmlns:a16="http://schemas.microsoft.com/office/drawing/2014/main" id="{44EA6800-FD51-B690-C949-8EB51E3E11F3}"/>
              </a:ext>
            </a:extLst>
          </p:cNvPr>
          <p:cNvSpPr txBox="1">
            <a:spLocks noChangeArrowheads="1"/>
          </p:cNvSpPr>
          <p:nvPr/>
        </p:nvSpPr>
        <p:spPr bwMode="auto">
          <a:xfrm>
            <a:off x="0" y="114300"/>
            <a:ext cx="9144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RELIEVING ON THE DRILL FLOOR</a:t>
            </a:r>
          </a:p>
          <a:p>
            <a:pPr algn="ctr" eaLnBrk="1" hangingPunct="1"/>
            <a:r>
              <a:rPr lang="en-US" altLang="en-US" b="1"/>
              <a:t> </a:t>
            </a:r>
          </a:p>
        </p:txBody>
      </p:sp>
      <p:pic>
        <p:nvPicPr>
          <p:cNvPr id="288771" name="Picture 3">
            <a:extLst>
              <a:ext uri="{FF2B5EF4-FFF2-40B4-BE49-F238E27FC236}">
                <a16:creationId xmlns:a16="http://schemas.microsoft.com/office/drawing/2014/main" id="{1CB5D517-0F6A-8F9A-8BB7-DDAAB84CB9AA}"/>
              </a:ext>
            </a:extLst>
          </p:cNvPr>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152400" y="838200"/>
            <a:ext cx="7315200" cy="548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8772" name="Text Box 4">
            <a:extLst>
              <a:ext uri="{FF2B5EF4-FFF2-40B4-BE49-F238E27FC236}">
                <a16:creationId xmlns:a16="http://schemas.microsoft.com/office/drawing/2014/main" id="{1AF4E3B9-A16E-5ABE-5720-26C16FC7097B}"/>
              </a:ext>
            </a:extLst>
          </p:cNvPr>
          <p:cNvSpPr txBox="1">
            <a:spLocks noChangeArrowheads="1"/>
          </p:cNvSpPr>
          <p:nvPr/>
        </p:nvSpPr>
        <p:spPr bwMode="auto">
          <a:xfrm>
            <a:off x="1981200" y="5029200"/>
            <a:ext cx="14478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DRILL COLLAR</a:t>
            </a:r>
          </a:p>
        </p:txBody>
      </p:sp>
      <p:sp>
        <p:nvSpPr>
          <p:cNvPr id="288773" name="Text Box 5">
            <a:extLst>
              <a:ext uri="{FF2B5EF4-FFF2-40B4-BE49-F238E27FC236}">
                <a16:creationId xmlns:a16="http://schemas.microsoft.com/office/drawing/2014/main" id="{8D1B1DEF-E49E-AC4E-2B05-FD92F3651CD7}"/>
              </a:ext>
            </a:extLst>
          </p:cNvPr>
          <p:cNvSpPr txBox="1">
            <a:spLocks noChangeArrowheads="1"/>
          </p:cNvSpPr>
          <p:nvPr/>
        </p:nvSpPr>
        <p:spPr bwMode="auto">
          <a:xfrm>
            <a:off x="5334000" y="1676400"/>
            <a:ext cx="12192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 STAND PIPE</a:t>
            </a:r>
          </a:p>
        </p:txBody>
      </p:sp>
      <p:sp>
        <p:nvSpPr>
          <p:cNvPr id="288774" name="Text Box 6">
            <a:extLst>
              <a:ext uri="{FF2B5EF4-FFF2-40B4-BE49-F238E27FC236}">
                <a16:creationId xmlns:a16="http://schemas.microsoft.com/office/drawing/2014/main" id="{F15D06C9-CF48-9ABE-BF69-ACECFA70B8DC}"/>
              </a:ext>
            </a:extLst>
          </p:cNvPr>
          <p:cNvSpPr txBox="1">
            <a:spLocks noChangeArrowheads="1"/>
          </p:cNvSpPr>
          <p:nvPr/>
        </p:nvSpPr>
        <p:spPr bwMode="auto">
          <a:xfrm>
            <a:off x="1600200" y="5943600"/>
            <a:ext cx="19050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DRILL COLLAR CLAMP</a:t>
            </a:r>
          </a:p>
        </p:txBody>
      </p:sp>
      <p:sp>
        <p:nvSpPr>
          <p:cNvPr id="288775" name="Text Box 7">
            <a:extLst>
              <a:ext uri="{FF2B5EF4-FFF2-40B4-BE49-F238E27FC236}">
                <a16:creationId xmlns:a16="http://schemas.microsoft.com/office/drawing/2014/main" id="{D3C95197-37DB-2232-DD76-5C5C79892757}"/>
              </a:ext>
            </a:extLst>
          </p:cNvPr>
          <p:cNvSpPr txBox="1">
            <a:spLocks noChangeArrowheads="1"/>
          </p:cNvSpPr>
          <p:nvPr/>
        </p:nvSpPr>
        <p:spPr bwMode="auto">
          <a:xfrm>
            <a:off x="7620000" y="3657600"/>
            <a:ext cx="9906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LIFT SUBS</a:t>
            </a:r>
          </a:p>
        </p:txBody>
      </p:sp>
      <p:sp>
        <p:nvSpPr>
          <p:cNvPr id="288776" name="Text Box 8">
            <a:extLst>
              <a:ext uri="{FF2B5EF4-FFF2-40B4-BE49-F238E27FC236}">
                <a16:creationId xmlns:a16="http://schemas.microsoft.com/office/drawing/2014/main" id="{E9B14F49-8BF7-EEAF-9327-E0A6D6290379}"/>
              </a:ext>
            </a:extLst>
          </p:cNvPr>
          <p:cNvSpPr txBox="1">
            <a:spLocks noChangeArrowheads="1"/>
          </p:cNvSpPr>
          <p:nvPr/>
        </p:nvSpPr>
        <p:spPr bwMode="auto">
          <a:xfrm>
            <a:off x="7620000" y="4440238"/>
            <a:ext cx="12954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CHAIN TONGS</a:t>
            </a:r>
          </a:p>
        </p:txBody>
      </p:sp>
      <p:sp>
        <p:nvSpPr>
          <p:cNvPr id="288777" name="Text Box 9">
            <a:extLst>
              <a:ext uri="{FF2B5EF4-FFF2-40B4-BE49-F238E27FC236}">
                <a16:creationId xmlns:a16="http://schemas.microsoft.com/office/drawing/2014/main" id="{BE3AB452-2C04-1249-8BF6-0AB1BD3EA183}"/>
              </a:ext>
            </a:extLst>
          </p:cNvPr>
          <p:cNvSpPr txBox="1">
            <a:spLocks noChangeArrowheads="1"/>
          </p:cNvSpPr>
          <p:nvPr/>
        </p:nvSpPr>
        <p:spPr bwMode="auto">
          <a:xfrm>
            <a:off x="1981200" y="2057400"/>
            <a:ext cx="9906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  LIFT SUB</a:t>
            </a:r>
          </a:p>
        </p:txBody>
      </p:sp>
      <p:sp>
        <p:nvSpPr>
          <p:cNvPr id="288778" name="Text Box 10">
            <a:extLst>
              <a:ext uri="{FF2B5EF4-FFF2-40B4-BE49-F238E27FC236}">
                <a16:creationId xmlns:a16="http://schemas.microsoft.com/office/drawing/2014/main" id="{33C9F149-E9EB-694B-02BD-3F2CF347C86A}"/>
              </a:ext>
            </a:extLst>
          </p:cNvPr>
          <p:cNvSpPr txBox="1">
            <a:spLocks noChangeArrowheads="1"/>
          </p:cNvSpPr>
          <p:nvPr/>
        </p:nvSpPr>
        <p:spPr bwMode="auto">
          <a:xfrm>
            <a:off x="7543800" y="5562600"/>
            <a:ext cx="12192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MOUSE HOLE</a:t>
            </a:r>
          </a:p>
        </p:txBody>
      </p:sp>
      <p:sp>
        <p:nvSpPr>
          <p:cNvPr id="288779" name="Text Box 11">
            <a:extLst>
              <a:ext uri="{FF2B5EF4-FFF2-40B4-BE49-F238E27FC236}">
                <a16:creationId xmlns:a16="http://schemas.microsoft.com/office/drawing/2014/main" id="{E61E3096-406E-18BA-651A-3E7F56DFCC97}"/>
              </a:ext>
            </a:extLst>
          </p:cNvPr>
          <p:cNvSpPr txBox="1">
            <a:spLocks noChangeArrowheads="1"/>
          </p:cNvSpPr>
          <p:nvPr/>
        </p:nvSpPr>
        <p:spPr bwMode="auto">
          <a:xfrm>
            <a:off x="457200" y="828675"/>
            <a:ext cx="6781800" cy="4064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FLOORHANDS WORKING WITH HEAVY WEIGHT PIPE</a:t>
            </a:r>
          </a:p>
        </p:txBody>
      </p:sp>
      <p:sp>
        <p:nvSpPr>
          <p:cNvPr id="288780" name="Line 12">
            <a:extLst>
              <a:ext uri="{FF2B5EF4-FFF2-40B4-BE49-F238E27FC236}">
                <a16:creationId xmlns:a16="http://schemas.microsoft.com/office/drawing/2014/main" id="{5A0AD2BC-BB17-8DB7-4439-4CF5B66E353A}"/>
              </a:ext>
            </a:extLst>
          </p:cNvPr>
          <p:cNvSpPr>
            <a:spLocks noChangeShapeType="1"/>
          </p:cNvSpPr>
          <p:nvPr/>
        </p:nvSpPr>
        <p:spPr bwMode="auto">
          <a:xfrm flipV="1">
            <a:off x="3505200" y="5791200"/>
            <a:ext cx="152400" cy="1524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8781" name="Line 13">
            <a:extLst>
              <a:ext uri="{FF2B5EF4-FFF2-40B4-BE49-F238E27FC236}">
                <a16:creationId xmlns:a16="http://schemas.microsoft.com/office/drawing/2014/main" id="{4F4D7181-F862-EFF1-5540-40C565FAB759}"/>
              </a:ext>
            </a:extLst>
          </p:cNvPr>
          <p:cNvSpPr>
            <a:spLocks noChangeShapeType="1"/>
          </p:cNvSpPr>
          <p:nvPr/>
        </p:nvSpPr>
        <p:spPr bwMode="auto">
          <a:xfrm flipH="1">
            <a:off x="4953000" y="1828800"/>
            <a:ext cx="381000" cy="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8782" name="Line 14">
            <a:extLst>
              <a:ext uri="{FF2B5EF4-FFF2-40B4-BE49-F238E27FC236}">
                <a16:creationId xmlns:a16="http://schemas.microsoft.com/office/drawing/2014/main" id="{B553324D-0690-8E06-E33F-6530C51FE69E}"/>
              </a:ext>
            </a:extLst>
          </p:cNvPr>
          <p:cNvSpPr>
            <a:spLocks noChangeShapeType="1"/>
          </p:cNvSpPr>
          <p:nvPr/>
        </p:nvSpPr>
        <p:spPr bwMode="auto">
          <a:xfrm flipH="1">
            <a:off x="7239000" y="3810000"/>
            <a:ext cx="381000" cy="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8783" name="Line 15">
            <a:extLst>
              <a:ext uri="{FF2B5EF4-FFF2-40B4-BE49-F238E27FC236}">
                <a16:creationId xmlns:a16="http://schemas.microsoft.com/office/drawing/2014/main" id="{1DA95A29-3C1F-D3E6-E317-25AEE8C25BC6}"/>
              </a:ext>
            </a:extLst>
          </p:cNvPr>
          <p:cNvSpPr>
            <a:spLocks noChangeShapeType="1"/>
          </p:cNvSpPr>
          <p:nvPr/>
        </p:nvSpPr>
        <p:spPr bwMode="auto">
          <a:xfrm flipH="1" flipV="1">
            <a:off x="5486400" y="4419600"/>
            <a:ext cx="2133600" cy="1524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8784" name="Line 16">
            <a:extLst>
              <a:ext uri="{FF2B5EF4-FFF2-40B4-BE49-F238E27FC236}">
                <a16:creationId xmlns:a16="http://schemas.microsoft.com/office/drawing/2014/main" id="{6B45AE5D-8744-B0C8-8099-DE4DC779E260}"/>
              </a:ext>
            </a:extLst>
          </p:cNvPr>
          <p:cNvSpPr>
            <a:spLocks noChangeShapeType="1"/>
          </p:cNvSpPr>
          <p:nvPr/>
        </p:nvSpPr>
        <p:spPr bwMode="auto">
          <a:xfrm>
            <a:off x="2971800" y="2209800"/>
            <a:ext cx="609600" cy="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8785" name="Line 17">
            <a:extLst>
              <a:ext uri="{FF2B5EF4-FFF2-40B4-BE49-F238E27FC236}">
                <a16:creationId xmlns:a16="http://schemas.microsoft.com/office/drawing/2014/main" id="{EF996D74-942F-33FA-8E88-EC116086F470}"/>
              </a:ext>
            </a:extLst>
          </p:cNvPr>
          <p:cNvSpPr>
            <a:spLocks noChangeShapeType="1"/>
          </p:cNvSpPr>
          <p:nvPr/>
        </p:nvSpPr>
        <p:spPr bwMode="auto">
          <a:xfrm flipV="1">
            <a:off x="3429000" y="5029200"/>
            <a:ext cx="304800" cy="762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8786" name="Line 18">
            <a:extLst>
              <a:ext uri="{FF2B5EF4-FFF2-40B4-BE49-F238E27FC236}">
                <a16:creationId xmlns:a16="http://schemas.microsoft.com/office/drawing/2014/main" id="{D16B173B-77A0-76E2-79D6-A76403420A9B}"/>
              </a:ext>
            </a:extLst>
          </p:cNvPr>
          <p:cNvSpPr>
            <a:spLocks noChangeShapeType="1"/>
          </p:cNvSpPr>
          <p:nvPr/>
        </p:nvSpPr>
        <p:spPr bwMode="auto">
          <a:xfrm flipH="1">
            <a:off x="6781800" y="5715000"/>
            <a:ext cx="762000" cy="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8787" name="Text Box 19">
            <a:extLst>
              <a:ext uri="{FF2B5EF4-FFF2-40B4-BE49-F238E27FC236}">
                <a16:creationId xmlns:a16="http://schemas.microsoft.com/office/drawing/2014/main" id="{F7E84C34-280C-C8C3-0F2A-7CD63ECF6B3E}"/>
              </a:ext>
            </a:extLst>
          </p:cNvPr>
          <p:cNvSpPr txBox="1">
            <a:spLocks noChangeArrowheads="1"/>
          </p:cNvSpPr>
          <p:nvPr/>
        </p:nvSpPr>
        <p:spPr bwMode="auto">
          <a:xfrm>
            <a:off x="7620000" y="2057400"/>
            <a:ext cx="7620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STD 80</a:t>
            </a:r>
          </a:p>
        </p:txBody>
      </p:sp>
      <p:sp>
        <p:nvSpPr>
          <p:cNvPr id="288788" name="Line 20">
            <a:extLst>
              <a:ext uri="{FF2B5EF4-FFF2-40B4-BE49-F238E27FC236}">
                <a16:creationId xmlns:a16="http://schemas.microsoft.com/office/drawing/2014/main" id="{5296BAA0-58AC-81C6-3461-F64BE2359BF8}"/>
              </a:ext>
            </a:extLst>
          </p:cNvPr>
          <p:cNvSpPr>
            <a:spLocks noChangeShapeType="1"/>
          </p:cNvSpPr>
          <p:nvPr/>
        </p:nvSpPr>
        <p:spPr bwMode="auto">
          <a:xfrm flipH="1">
            <a:off x="5791200" y="2209800"/>
            <a:ext cx="1828800" cy="3810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 name="Picture 1">
            <a:extLst>
              <a:ext uri="{FF2B5EF4-FFF2-40B4-BE49-F238E27FC236}">
                <a16:creationId xmlns:a16="http://schemas.microsoft.com/office/drawing/2014/main" id="{6C4EF3B6-C597-30BD-0EA0-5BBBA1816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2B4EBC-AD24-721A-AAA6-8DAB8D1C6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89794" name="Text Box 2">
            <a:extLst>
              <a:ext uri="{FF2B5EF4-FFF2-40B4-BE49-F238E27FC236}">
                <a16:creationId xmlns:a16="http://schemas.microsoft.com/office/drawing/2014/main" id="{C8CEE0E5-9C6E-4699-5EC1-EDD3E21CDACA}"/>
              </a:ext>
            </a:extLst>
          </p:cNvPr>
          <p:cNvSpPr txBox="1">
            <a:spLocks noChangeArrowheads="1"/>
          </p:cNvSpPr>
          <p:nvPr/>
        </p:nvSpPr>
        <p:spPr bwMode="auto">
          <a:xfrm>
            <a:off x="0" y="114300"/>
            <a:ext cx="9144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RELIEVING ON THE DRILL FLOOR</a:t>
            </a:r>
          </a:p>
          <a:p>
            <a:pPr algn="ctr" eaLnBrk="1" hangingPunct="1"/>
            <a:r>
              <a:rPr lang="en-US" altLang="en-US" b="1"/>
              <a:t> </a:t>
            </a:r>
          </a:p>
        </p:txBody>
      </p:sp>
      <p:pic>
        <p:nvPicPr>
          <p:cNvPr id="289795" name="Picture 3">
            <a:extLst>
              <a:ext uri="{FF2B5EF4-FFF2-40B4-BE49-F238E27FC236}">
                <a16:creationId xmlns:a16="http://schemas.microsoft.com/office/drawing/2014/main" id="{252C9C13-0D77-9809-605B-E21110F47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81050"/>
            <a:ext cx="7467600" cy="5600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9796" name="Text Box 4">
            <a:extLst>
              <a:ext uri="{FF2B5EF4-FFF2-40B4-BE49-F238E27FC236}">
                <a16:creationId xmlns:a16="http://schemas.microsoft.com/office/drawing/2014/main" id="{8B486D07-E3B0-C793-6849-FED7007C8B53}"/>
              </a:ext>
            </a:extLst>
          </p:cNvPr>
          <p:cNvSpPr txBox="1">
            <a:spLocks noChangeArrowheads="1"/>
          </p:cNvSpPr>
          <p:nvPr/>
        </p:nvSpPr>
        <p:spPr bwMode="auto">
          <a:xfrm>
            <a:off x="7315200" y="3200400"/>
            <a:ext cx="12192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DRILL PIPE</a:t>
            </a:r>
          </a:p>
        </p:txBody>
      </p:sp>
      <p:sp>
        <p:nvSpPr>
          <p:cNvPr id="289797" name="Text Box 5">
            <a:extLst>
              <a:ext uri="{FF2B5EF4-FFF2-40B4-BE49-F238E27FC236}">
                <a16:creationId xmlns:a16="http://schemas.microsoft.com/office/drawing/2014/main" id="{E75FDA5F-411E-71E5-439C-BBA81C305768}"/>
              </a:ext>
            </a:extLst>
          </p:cNvPr>
          <p:cNvSpPr txBox="1">
            <a:spLocks noChangeArrowheads="1"/>
          </p:cNvSpPr>
          <p:nvPr/>
        </p:nvSpPr>
        <p:spPr bwMode="auto">
          <a:xfrm>
            <a:off x="3505200" y="5867400"/>
            <a:ext cx="12192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FLOORHAND</a:t>
            </a:r>
          </a:p>
        </p:txBody>
      </p:sp>
      <p:sp>
        <p:nvSpPr>
          <p:cNvPr id="289798" name="Text Box 6">
            <a:extLst>
              <a:ext uri="{FF2B5EF4-FFF2-40B4-BE49-F238E27FC236}">
                <a16:creationId xmlns:a16="http://schemas.microsoft.com/office/drawing/2014/main" id="{D47F0176-C9A9-B392-142B-CBE3B073F660}"/>
              </a:ext>
            </a:extLst>
          </p:cNvPr>
          <p:cNvSpPr txBox="1">
            <a:spLocks noChangeArrowheads="1"/>
          </p:cNvSpPr>
          <p:nvPr/>
        </p:nvSpPr>
        <p:spPr bwMode="auto">
          <a:xfrm>
            <a:off x="4953000" y="5562600"/>
            <a:ext cx="12192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HOLE COVER</a:t>
            </a:r>
          </a:p>
        </p:txBody>
      </p:sp>
      <p:sp>
        <p:nvSpPr>
          <p:cNvPr id="289799" name="Text Box 7">
            <a:extLst>
              <a:ext uri="{FF2B5EF4-FFF2-40B4-BE49-F238E27FC236}">
                <a16:creationId xmlns:a16="http://schemas.microsoft.com/office/drawing/2014/main" id="{B20401BA-771C-F702-A641-608BE6F85BED}"/>
              </a:ext>
            </a:extLst>
          </p:cNvPr>
          <p:cNvSpPr txBox="1">
            <a:spLocks noChangeArrowheads="1"/>
          </p:cNvSpPr>
          <p:nvPr/>
        </p:nvSpPr>
        <p:spPr bwMode="auto">
          <a:xfrm>
            <a:off x="5257800" y="1905000"/>
            <a:ext cx="9144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LIFT SUB</a:t>
            </a:r>
          </a:p>
        </p:txBody>
      </p:sp>
      <p:sp>
        <p:nvSpPr>
          <p:cNvPr id="289800" name="Text Box 8">
            <a:extLst>
              <a:ext uri="{FF2B5EF4-FFF2-40B4-BE49-F238E27FC236}">
                <a16:creationId xmlns:a16="http://schemas.microsoft.com/office/drawing/2014/main" id="{CD5C34BF-0451-7BFC-7E2D-6ADF327EE811}"/>
              </a:ext>
            </a:extLst>
          </p:cNvPr>
          <p:cNvSpPr txBox="1">
            <a:spLocks noChangeArrowheads="1"/>
          </p:cNvSpPr>
          <p:nvPr/>
        </p:nvSpPr>
        <p:spPr bwMode="auto">
          <a:xfrm>
            <a:off x="6934200" y="2286000"/>
            <a:ext cx="12954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DRAW WORKS</a:t>
            </a:r>
          </a:p>
        </p:txBody>
      </p:sp>
      <p:sp>
        <p:nvSpPr>
          <p:cNvPr id="289801" name="Text Box 9">
            <a:extLst>
              <a:ext uri="{FF2B5EF4-FFF2-40B4-BE49-F238E27FC236}">
                <a16:creationId xmlns:a16="http://schemas.microsoft.com/office/drawing/2014/main" id="{C669643D-2E10-6A7D-6305-B7A51DE45977}"/>
              </a:ext>
            </a:extLst>
          </p:cNvPr>
          <p:cNvSpPr txBox="1">
            <a:spLocks noChangeArrowheads="1"/>
          </p:cNvSpPr>
          <p:nvPr/>
        </p:nvSpPr>
        <p:spPr bwMode="auto">
          <a:xfrm>
            <a:off x="2133600" y="3886200"/>
            <a:ext cx="9144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DRILLER</a:t>
            </a:r>
          </a:p>
        </p:txBody>
      </p:sp>
      <p:sp>
        <p:nvSpPr>
          <p:cNvPr id="289802" name="Text Box 10">
            <a:extLst>
              <a:ext uri="{FF2B5EF4-FFF2-40B4-BE49-F238E27FC236}">
                <a16:creationId xmlns:a16="http://schemas.microsoft.com/office/drawing/2014/main" id="{DFCFF612-C751-A820-FD13-E9E4A8512998}"/>
              </a:ext>
            </a:extLst>
          </p:cNvPr>
          <p:cNvSpPr txBox="1">
            <a:spLocks noChangeArrowheads="1"/>
          </p:cNvSpPr>
          <p:nvPr/>
        </p:nvSpPr>
        <p:spPr bwMode="auto">
          <a:xfrm>
            <a:off x="6934200" y="4724400"/>
            <a:ext cx="12192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CHAIN TONG</a:t>
            </a:r>
          </a:p>
        </p:txBody>
      </p:sp>
      <p:sp>
        <p:nvSpPr>
          <p:cNvPr id="289803" name="Text Box 11">
            <a:extLst>
              <a:ext uri="{FF2B5EF4-FFF2-40B4-BE49-F238E27FC236}">
                <a16:creationId xmlns:a16="http://schemas.microsoft.com/office/drawing/2014/main" id="{A2D5927A-85FB-6498-1E02-A82BF6D70C40}"/>
              </a:ext>
            </a:extLst>
          </p:cNvPr>
          <p:cNvSpPr txBox="1">
            <a:spLocks noChangeArrowheads="1"/>
          </p:cNvSpPr>
          <p:nvPr/>
        </p:nvSpPr>
        <p:spPr bwMode="auto">
          <a:xfrm>
            <a:off x="76200" y="1371600"/>
            <a:ext cx="838200" cy="64928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DRILL PIPE STANDS</a:t>
            </a:r>
          </a:p>
        </p:txBody>
      </p:sp>
      <p:sp>
        <p:nvSpPr>
          <p:cNvPr id="289804" name="Line 12">
            <a:extLst>
              <a:ext uri="{FF2B5EF4-FFF2-40B4-BE49-F238E27FC236}">
                <a16:creationId xmlns:a16="http://schemas.microsoft.com/office/drawing/2014/main" id="{BD20F401-79DA-9435-AD7F-0F4BC364279C}"/>
              </a:ext>
            </a:extLst>
          </p:cNvPr>
          <p:cNvSpPr>
            <a:spLocks noChangeShapeType="1"/>
          </p:cNvSpPr>
          <p:nvPr/>
        </p:nvSpPr>
        <p:spPr bwMode="auto">
          <a:xfrm>
            <a:off x="914400" y="1828800"/>
            <a:ext cx="381000" cy="1524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9805" name="Line 13">
            <a:extLst>
              <a:ext uri="{FF2B5EF4-FFF2-40B4-BE49-F238E27FC236}">
                <a16:creationId xmlns:a16="http://schemas.microsoft.com/office/drawing/2014/main" id="{D0C67C74-C625-3231-FF38-A16E91C52D39}"/>
              </a:ext>
            </a:extLst>
          </p:cNvPr>
          <p:cNvSpPr>
            <a:spLocks noChangeShapeType="1"/>
          </p:cNvSpPr>
          <p:nvPr/>
        </p:nvSpPr>
        <p:spPr bwMode="auto">
          <a:xfrm flipH="1" flipV="1">
            <a:off x="6248400" y="3886200"/>
            <a:ext cx="762000" cy="7620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9806" name="Line 14">
            <a:extLst>
              <a:ext uri="{FF2B5EF4-FFF2-40B4-BE49-F238E27FC236}">
                <a16:creationId xmlns:a16="http://schemas.microsoft.com/office/drawing/2014/main" id="{E99697AB-F4F4-363E-D85B-C62C906397A6}"/>
              </a:ext>
            </a:extLst>
          </p:cNvPr>
          <p:cNvSpPr>
            <a:spLocks noChangeShapeType="1"/>
          </p:cNvSpPr>
          <p:nvPr/>
        </p:nvSpPr>
        <p:spPr bwMode="auto">
          <a:xfrm flipV="1">
            <a:off x="2667000" y="3505200"/>
            <a:ext cx="304800" cy="3048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9807" name="Line 15">
            <a:extLst>
              <a:ext uri="{FF2B5EF4-FFF2-40B4-BE49-F238E27FC236}">
                <a16:creationId xmlns:a16="http://schemas.microsoft.com/office/drawing/2014/main" id="{145F4760-4706-0553-9E04-04C5F0781A98}"/>
              </a:ext>
            </a:extLst>
          </p:cNvPr>
          <p:cNvSpPr>
            <a:spLocks noChangeShapeType="1"/>
          </p:cNvSpPr>
          <p:nvPr/>
        </p:nvSpPr>
        <p:spPr bwMode="auto">
          <a:xfrm flipH="1">
            <a:off x="7010400" y="2590800"/>
            <a:ext cx="152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9808" name="Line 16">
            <a:extLst>
              <a:ext uri="{FF2B5EF4-FFF2-40B4-BE49-F238E27FC236}">
                <a16:creationId xmlns:a16="http://schemas.microsoft.com/office/drawing/2014/main" id="{037533DA-7D1C-B097-DB98-10F935F2176A}"/>
              </a:ext>
            </a:extLst>
          </p:cNvPr>
          <p:cNvSpPr>
            <a:spLocks noChangeShapeType="1"/>
          </p:cNvSpPr>
          <p:nvPr/>
        </p:nvSpPr>
        <p:spPr bwMode="auto">
          <a:xfrm>
            <a:off x="6019800" y="2209800"/>
            <a:ext cx="381000" cy="1524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9809" name="Line 17">
            <a:extLst>
              <a:ext uri="{FF2B5EF4-FFF2-40B4-BE49-F238E27FC236}">
                <a16:creationId xmlns:a16="http://schemas.microsoft.com/office/drawing/2014/main" id="{A036F443-D9C9-58DF-7795-8355018CB27A}"/>
              </a:ext>
            </a:extLst>
          </p:cNvPr>
          <p:cNvSpPr>
            <a:spLocks noChangeShapeType="1"/>
          </p:cNvSpPr>
          <p:nvPr/>
        </p:nvSpPr>
        <p:spPr bwMode="auto">
          <a:xfrm flipV="1">
            <a:off x="5715000" y="5181600"/>
            <a:ext cx="304800" cy="3810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9810" name="Line 18">
            <a:extLst>
              <a:ext uri="{FF2B5EF4-FFF2-40B4-BE49-F238E27FC236}">
                <a16:creationId xmlns:a16="http://schemas.microsoft.com/office/drawing/2014/main" id="{7ED5DBB6-C113-E5AB-16BB-16126AB100A1}"/>
              </a:ext>
            </a:extLst>
          </p:cNvPr>
          <p:cNvSpPr>
            <a:spLocks noChangeShapeType="1"/>
          </p:cNvSpPr>
          <p:nvPr/>
        </p:nvSpPr>
        <p:spPr bwMode="auto">
          <a:xfrm flipH="1">
            <a:off x="6934200" y="3505200"/>
            <a:ext cx="762000" cy="6096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9811" name="Text Box 19">
            <a:extLst>
              <a:ext uri="{FF2B5EF4-FFF2-40B4-BE49-F238E27FC236}">
                <a16:creationId xmlns:a16="http://schemas.microsoft.com/office/drawing/2014/main" id="{9F9EE322-5D2F-DDEF-36C9-F082DC2F72EC}"/>
              </a:ext>
            </a:extLst>
          </p:cNvPr>
          <p:cNvSpPr txBox="1">
            <a:spLocks noChangeArrowheads="1"/>
          </p:cNvSpPr>
          <p:nvPr/>
        </p:nvSpPr>
        <p:spPr bwMode="auto">
          <a:xfrm>
            <a:off x="3124200" y="1600200"/>
            <a:ext cx="17526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MEASURNG STICK</a:t>
            </a:r>
          </a:p>
        </p:txBody>
      </p:sp>
      <p:sp>
        <p:nvSpPr>
          <p:cNvPr id="289812" name="Line 20">
            <a:extLst>
              <a:ext uri="{FF2B5EF4-FFF2-40B4-BE49-F238E27FC236}">
                <a16:creationId xmlns:a16="http://schemas.microsoft.com/office/drawing/2014/main" id="{D054AAC5-3931-9E11-403C-BA24F3DD0105}"/>
              </a:ext>
            </a:extLst>
          </p:cNvPr>
          <p:cNvSpPr>
            <a:spLocks noChangeShapeType="1"/>
          </p:cNvSpPr>
          <p:nvPr/>
        </p:nvSpPr>
        <p:spPr bwMode="auto">
          <a:xfrm>
            <a:off x="4572000" y="1828800"/>
            <a:ext cx="1143000" cy="15240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9813" name="Line 21">
            <a:extLst>
              <a:ext uri="{FF2B5EF4-FFF2-40B4-BE49-F238E27FC236}">
                <a16:creationId xmlns:a16="http://schemas.microsoft.com/office/drawing/2014/main" id="{DD4AEAE6-2055-CD8C-F1B2-965565C079C4}"/>
              </a:ext>
            </a:extLst>
          </p:cNvPr>
          <p:cNvSpPr>
            <a:spLocks noChangeShapeType="1"/>
          </p:cNvSpPr>
          <p:nvPr/>
        </p:nvSpPr>
        <p:spPr bwMode="auto">
          <a:xfrm flipH="1">
            <a:off x="7315200" y="2590800"/>
            <a:ext cx="76200" cy="2286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9814" name="Text Box 22">
            <a:extLst>
              <a:ext uri="{FF2B5EF4-FFF2-40B4-BE49-F238E27FC236}">
                <a16:creationId xmlns:a16="http://schemas.microsoft.com/office/drawing/2014/main" id="{4AAE1B87-8A45-5690-F989-550AEE6D2A04}"/>
              </a:ext>
            </a:extLst>
          </p:cNvPr>
          <p:cNvSpPr txBox="1">
            <a:spLocks noChangeArrowheads="1"/>
          </p:cNvSpPr>
          <p:nvPr/>
        </p:nvSpPr>
        <p:spPr bwMode="auto">
          <a:xfrm>
            <a:off x="4267200" y="914400"/>
            <a:ext cx="13716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DRILLING LINE</a:t>
            </a:r>
          </a:p>
        </p:txBody>
      </p:sp>
      <p:sp>
        <p:nvSpPr>
          <p:cNvPr id="289815" name="Line 23">
            <a:extLst>
              <a:ext uri="{FF2B5EF4-FFF2-40B4-BE49-F238E27FC236}">
                <a16:creationId xmlns:a16="http://schemas.microsoft.com/office/drawing/2014/main" id="{F4FE348B-E063-6663-27A7-DA5F3880810D}"/>
              </a:ext>
            </a:extLst>
          </p:cNvPr>
          <p:cNvSpPr>
            <a:spLocks noChangeShapeType="1"/>
          </p:cNvSpPr>
          <p:nvPr/>
        </p:nvSpPr>
        <p:spPr bwMode="auto">
          <a:xfrm>
            <a:off x="5334000" y="1143000"/>
            <a:ext cx="457200" cy="2286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6236E1-1189-D478-2A68-88ABE872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90818" name="Text Box 2">
            <a:extLst>
              <a:ext uri="{FF2B5EF4-FFF2-40B4-BE49-F238E27FC236}">
                <a16:creationId xmlns:a16="http://schemas.microsoft.com/office/drawing/2014/main" id="{E7CBE4C1-30BF-63F6-0736-C9C9C78BE43E}"/>
              </a:ext>
            </a:extLst>
          </p:cNvPr>
          <p:cNvSpPr txBox="1">
            <a:spLocks noChangeArrowheads="1"/>
          </p:cNvSpPr>
          <p:nvPr/>
        </p:nvSpPr>
        <p:spPr bwMode="auto">
          <a:xfrm>
            <a:off x="0" y="114300"/>
            <a:ext cx="9144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RELIEVING ON THE DRILL FLOOR</a:t>
            </a:r>
          </a:p>
          <a:p>
            <a:pPr algn="ctr" eaLnBrk="1" hangingPunct="1"/>
            <a:r>
              <a:rPr lang="en-US" altLang="en-US" b="1"/>
              <a:t> </a:t>
            </a:r>
          </a:p>
        </p:txBody>
      </p:sp>
      <p:pic>
        <p:nvPicPr>
          <p:cNvPr id="290819" name="Picture 3">
            <a:extLst>
              <a:ext uri="{FF2B5EF4-FFF2-40B4-BE49-F238E27FC236}">
                <a16:creationId xmlns:a16="http://schemas.microsoft.com/office/drawing/2014/main" id="{709E3DB6-F78F-8472-C7CF-BBB1D09738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1838" y="1600200"/>
            <a:ext cx="4525962" cy="4819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0820" name="Picture 4">
            <a:extLst>
              <a:ext uri="{FF2B5EF4-FFF2-40B4-BE49-F238E27FC236}">
                <a16:creationId xmlns:a16="http://schemas.microsoft.com/office/drawing/2014/main" id="{6781F589-C6C5-8BD1-9621-A2183C857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65175"/>
            <a:ext cx="4211638" cy="2968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0821" name="Picture 5">
            <a:extLst>
              <a:ext uri="{FF2B5EF4-FFF2-40B4-BE49-F238E27FC236}">
                <a16:creationId xmlns:a16="http://schemas.microsoft.com/office/drawing/2014/main" id="{539B4F3C-37E0-50F0-92DD-8325757F6A27}"/>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885825" y="3798888"/>
            <a:ext cx="2743200" cy="2525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0822" name="Text Box 6">
            <a:extLst>
              <a:ext uri="{FF2B5EF4-FFF2-40B4-BE49-F238E27FC236}">
                <a16:creationId xmlns:a16="http://schemas.microsoft.com/office/drawing/2014/main" id="{196968F1-A868-CA04-008E-07DA0B949453}"/>
              </a:ext>
            </a:extLst>
          </p:cNvPr>
          <p:cNvSpPr txBox="1">
            <a:spLocks noChangeArrowheads="1"/>
          </p:cNvSpPr>
          <p:nvPr/>
        </p:nvSpPr>
        <p:spPr bwMode="auto">
          <a:xfrm>
            <a:off x="685800" y="3276600"/>
            <a:ext cx="2006600"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SWACO CHOKE PANEL</a:t>
            </a:r>
          </a:p>
        </p:txBody>
      </p:sp>
      <p:sp>
        <p:nvSpPr>
          <p:cNvPr id="290823" name="Text Box 7">
            <a:extLst>
              <a:ext uri="{FF2B5EF4-FFF2-40B4-BE49-F238E27FC236}">
                <a16:creationId xmlns:a16="http://schemas.microsoft.com/office/drawing/2014/main" id="{43654574-74AF-EC70-63B8-825DEEE9A0B0}"/>
              </a:ext>
            </a:extLst>
          </p:cNvPr>
          <p:cNvSpPr txBox="1">
            <a:spLocks noChangeArrowheads="1"/>
          </p:cNvSpPr>
          <p:nvPr/>
        </p:nvSpPr>
        <p:spPr bwMode="auto">
          <a:xfrm>
            <a:off x="1266825" y="5964238"/>
            <a:ext cx="19812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CHOKE MANIFOLD</a:t>
            </a:r>
          </a:p>
        </p:txBody>
      </p:sp>
      <p:sp>
        <p:nvSpPr>
          <p:cNvPr id="290824" name="Text Box 8">
            <a:extLst>
              <a:ext uri="{FF2B5EF4-FFF2-40B4-BE49-F238E27FC236}">
                <a16:creationId xmlns:a16="http://schemas.microsoft.com/office/drawing/2014/main" id="{33D2812F-62D7-B04D-8B2B-D7F199F39F44}"/>
              </a:ext>
            </a:extLst>
          </p:cNvPr>
          <p:cNvSpPr txBox="1">
            <a:spLocks noChangeArrowheads="1"/>
          </p:cNvSpPr>
          <p:nvPr/>
        </p:nvSpPr>
        <p:spPr bwMode="auto">
          <a:xfrm>
            <a:off x="381000" y="2286000"/>
            <a:ext cx="2006600"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BOP DRILLER’S PANEL</a:t>
            </a:r>
          </a:p>
        </p:txBody>
      </p:sp>
      <p:sp>
        <p:nvSpPr>
          <p:cNvPr id="290825" name="Text Box 9">
            <a:extLst>
              <a:ext uri="{FF2B5EF4-FFF2-40B4-BE49-F238E27FC236}">
                <a16:creationId xmlns:a16="http://schemas.microsoft.com/office/drawing/2014/main" id="{3A1F827C-6F11-30BF-D707-3175695E3357}"/>
              </a:ext>
            </a:extLst>
          </p:cNvPr>
          <p:cNvSpPr txBox="1">
            <a:spLocks noChangeArrowheads="1"/>
          </p:cNvSpPr>
          <p:nvPr/>
        </p:nvSpPr>
        <p:spPr bwMode="auto">
          <a:xfrm>
            <a:off x="6629400" y="5791200"/>
            <a:ext cx="2006600"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STANDPIPE</a:t>
            </a:r>
          </a:p>
        </p:txBody>
      </p:sp>
      <p:sp>
        <p:nvSpPr>
          <p:cNvPr id="290826" name="Line 10">
            <a:extLst>
              <a:ext uri="{FF2B5EF4-FFF2-40B4-BE49-F238E27FC236}">
                <a16:creationId xmlns:a16="http://schemas.microsoft.com/office/drawing/2014/main" id="{80F48E98-F1D7-6A43-53E9-D2C155B10A77}"/>
              </a:ext>
            </a:extLst>
          </p:cNvPr>
          <p:cNvSpPr>
            <a:spLocks noChangeShapeType="1"/>
          </p:cNvSpPr>
          <p:nvPr/>
        </p:nvSpPr>
        <p:spPr bwMode="auto">
          <a:xfrm flipH="1" flipV="1">
            <a:off x="7162800" y="4724400"/>
            <a:ext cx="2286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0827" name="Line 11">
            <a:extLst>
              <a:ext uri="{FF2B5EF4-FFF2-40B4-BE49-F238E27FC236}">
                <a16:creationId xmlns:a16="http://schemas.microsoft.com/office/drawing/2014/main" id="{C6260363-895D-D0B7-8260-18B84107A8A0}"/>
              </a:ext>
            </a:extLst>
          </p:cNvPr>
          <p:cNvSpPr>
            <a:spLocks noChangeShapeType="1"/>
          </p:cNvSpPr>
          <p:nvPr/>
        </p:nvSpPr>
        <p:spPr bwMode="auto">
          <a:xfrm flipV="1">
            <a:off x="1295400" y="1981200"/>
            <a:ext cx="0" cy="3048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0828" name="Line 12">
            <a:extLst>
              <a:ext uri="{FF2B5EF4-FFF2-40B4-BE49-F238E27FC236}">
                <a16:creationId xmlns:a16="http://schemas.microsoft.com/office/drawing/2014/main" id="{0AA5F81D-BCA0-399F-DEE3-641ED57A5CF2}"/>
              </a:ext>
            </a:extLst>
          </p:cNvPr>
          <p:cNvSpPr>
            <a:spLocks noChangeShapeType="1"/>
          </p:cNvSpPr>
          <p:nvPr/>
        </p:nvSpPr>
        <p:spPr bwMode="auto">
          <a:xfrm flipV="1">
            <a:off x="2209800" y="2743200"/>
            <a:ext cx="533400" cy="5334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0829" name="Text Box 13">
            <a:extLst>
              <a:ext uri="{FF2B5EF4-FFF2-40B4-BE49-F238E27FC236}">
                <a16:creationId xmlns:a16="http://schemas.microsoft.com/office/drawing/2014/main" id="{AA32BAC0-76DD-4C76-51DE-ADB59D11F24B}"/>
              </a:ext>
            </a:extLst>
          </p:cNvPr>
          <p:cNvSpPr txBox="1">
            <a:spLocks noChangeArrowheads="1"/>
          </p:cNvSpPr>
          <p:nvPr/>
        </p:nvSpPr>
        <p:spPr bwMode="auto">
          <a:xfrm>
            <a:off x="4648200" y="762000"/>
            <a:ext cx="4419600" cy="64928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DRILL FLOOR AREAS INCLUDE CHOKE MANIFOLD, MUD MANIFOLD,DRILLER’S BOP PANEL AND CHOKE PANEL EQUIPMENT.  </a:t>
            </a: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EBB4CB-95A0-3A2C-9DAD-D34EFE039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grpSp>
        <p:nvGrpSpPr>
          <p:cNvPr id="291842" name="Group 2">
            <a:extLst>
              <a:ext uri="{FF2B5EF4-FFF2-40B4-BE49-F238E27FC236}">
                <a16:creationId xmlns:a16="http://schemas.microsoft.com/office/drawing/2014/main" id="{8D0A5ED0-979A-9370-6289-9BE131364650}"/>
              </a:ext>
            </a:extLst>
          </p:cNvPr>
          <p:cNvGrpSpPr>
            <a:grpSpLocks/>
          </p:cNvGrpSpPr>
          <p:nvPr/>
        </p:nvGrpSpPr>
        <p:grpSpPr bwMode="auto">
          <a:xfrm>
            <a:off x="457200" y="1104900"/>
            <a:ext cx="4495800" cy="3262313"/>
            <a:chOff x="385" y="24"/>
            <a:chExt cx="3695" cy="2715"/>
          </a:xfrm>
        </p:grpSpPr>
        <p:pic>
          <p:nvPicPr>
            <p:cNvPr id="291849" name="Picture 3">
              <a:extLst>
                <a:ext uri="{FF2B5EF4-FFF2-40B4-BE49-F238E27FC236}">
                  <a16:creationId xmlns:a16="http://schemas.microsoft.com/office/drawing/2014/main" id="{6B43FBA0-CB4A-F2AA-95D8-5BBEC51BF9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 y="1553"/>
              <a:ext cx="32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50" name="Freeform 4">
              <a:extLst>
                <a:ext uri="{FF2B5EF4-FFF2-40B4-BE49-F238E27FC236}">
                  <a16:creationId xmlns:a16="http://schemas.microsoft.com/office/drawing/2014/main" id="{AF82CDFF-D4BF-78E8-D075-D58A2B4255F9}"/>
                </a:ext>
              </a:extLst>
            </p:cNvPr>
            <p:cNvSpPr>
              <a:spLocks/>
            </p:cNvSpPr>
            <p:nvPr/>
          </p:nvSpPr>
          <p:spPr bwMode="auto">
            <a:xfrm rot="-5400000">
              <a:off x="2729" y="1137"/>
              <a:ext cx="216" cy="737"/>
            </a:xfrm>
            <a:custGeom>
              <a:avLst/>
              <a:gdLst>
                <a:gd name="T0" fmla="*/ 14 w 864"/>
                <a:gd name="T1" fmla="*/ 0 h 3111"/>
                <a:gd name="T2" fmla="*/ 12 w 864"/>
                <a:gd name="T3" fmla="*/ 21 h 3111"/>
                <a:gd name="T4" fmla="*/ 8 w 864"/>
                <a:gd name="T5" fmla="*/ 40 h 3111"/>
                <a:gd name="T6" fmla="*/ 8 w 864"/>
                <a:gd name="T7" fmla="*/ 41 h 3111"/>
                <a:gd name="T8" fmla="*/ 6 w 864"/>
                <a:gd name="T9" fmla="*/ 41 h 3111"/>
                <a:gd name="T10" fmla="*/ 5 w 864"/>
                <a:gd name="T11" fmla="*/ 40 h 3111"/>
                <a:gd name="T12" fmla="*/ 1 w 864"/>
                <a:gd name="T13" fmla="*/ 20 h 3111"/>
                <a:gd name="T14" fmla="*/ 0 w 864"/>
                <a:gd name="T15" fmla="*/ 0 h 3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64" h="3111">
                  <a:moveTo>
                    <a:pt x="864" y="0"/>
                  </a:moveTo>
                  <a:lnTo>
                    <a:pt x="780" y="1563"/>
                  </a:lnTo>
                  <a:lnTo>
                    <a:pt x="528" y="2985"/>
                  </a:lnTo>
                  <a:lnTo>
                    <a:pt x="492" y="3111"/>
                  </a:lnTo>
                  <a:lnTo>
                    <a:pt x="366" y="3111"/>
                  </a:lnTo>
                  <a:lnTo>
                    <a:pt x="330" y="2979"/>
                  </a:lnTo>
                  <a:lnTo>
                    <a:pt x="78" y="1539"/>
                  </a:lnTo>
                  <a:lnTo>
                    <a:pt x="0"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blipFill dpi="0" rotWithShape="0">
                    <a:blip r:embed="rId5"/>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851" name="Oval 5">
              <a:extLst>
                <a:ext uri="{FF2B5EF4-FFF2-40B4-BE49-F238E27FC236}">
                  <a16:creationId xmlns:a16="http://schemas.microsoft.com/office/drawing/2014/main" id="{931162C2-A53B-8F27-9A43-2113404D5A99}"/>
                </a:ext>
              </a:extLst>
            </p:cNvPr>
            <p:cNvSpPr>
              <a:spLocks noChangeArrowheads="1"/>
            </p:cNvSpPr>
            <p:nvPr/>
          </p:nvSpPr>
          <p:spPr bwMode="auto">
            <a:xfrm rot="-5400000">
              <a:off x="2006" y="1414"/>
              <a:ext cx="181" cy="181"/>
            </a:xfrm>
            <a:prstGeom prst="ellipse">
              <a:avLst/>
            </a:prstGeom>
            <a:noFill/>
            <a:ln w="9525">
              <a:solidFill>
                <a:schemeClr val="tx1"/>
              </a:solidFill>
              <a:round/>
              <a:headEnd/>
              <a:tailEnd/>
            </a:ln>
            <a:effectLst/>
            <a:extLst>
              <a:ext uri="{909E8E84-426E-40DD-AFC4-6F175D3DCCD1}">
                <a14:hiddenFill xmlns:a14="http://schemas.microsoft.com/office/drawing/2010/main">
                  <a:gradFill rotWithShape="0">
                    <a:gsLst>
                      <a:gs pos="0">
                        <a:srgbClr val="DFDCD5"/>
                      </a:gs>
                      <a:gs pos="100000">
                        <a:srgbClr val="A59C85"/>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52" name="Oval 6">
              <a:extLst>
                <a:ext uri="{FF2B5EF4-FFF2-40B4-BE49-F238E27FC236}">
                  <a16:creationId xmlns:a16="http://schemas.microsoft.com/office/drawing/2014/main" id="{63D29C2C-BCEC-FBBF-E7C6-67C0E3F04DCE}"/>
                </a:ext>
              </a:extLst>
            </p:cNvPr>
            <p:cNvSpPr>
              <a:spLocks noChangeArrowheads="1"/>
            </p:cNvSpPr>
            <p:nvPr/>
          </p:nvSpPr>
          <p:spPr bwMode="auto">
            <a:xfrm rot="-5400000">
              <a:off x="2067" y="1474"/>
              <a:ext cx="61" cy="61"/>
            </a:xfrm>
            <a:prstGeom prst="ellipse">
              <a:avLst/>
            </a:prstGeom>
            <a:noFill/>
            <a:ln w="12700">
              <a:solidFill>
                <a:schemeClr val="tx1"/>
              </a:solidFill>
              <a:round/>
              <a:headEnd/>
              <a:tailEnd/>
            </a:ln>
            <a:effectLst/>
            <a:extLst>
              <a:ext uri="{909E8E84-426E-40DD-AFC4-6F175D3DCCD1}">
                <a14:hiddenFill xmlns:a14="http://schemas.microsoft.com/office/drawing/2010/main">
                  <a:solidFill>
                    <a:srgbClr val="D8D4C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53" name="Oval 7">
              <a:extLst>
                <a:ext uri="{FF2B5EF4-FFF2-40B4-BE49-F238E27FC236}">
                  <a16:creationId xmlns:a16="http://schemas.microsoft.com/office/drawing/2014/main" id="{959CA5CC-EF34-1E6A-8429-F50CAA6F3E7C}"/>
                </a:ext>
              </a:extLst>
            </p:cNvPr>
            <p:cNvSpPr>
              <a:spLocks noChangeArrowheads="1"/>
            </p:cNvSpPr>
            <p:nvPr/>
          </p:nvSpPr>
          <p:spPr bwMode="auto">
            <a:xfrm rot="-5400000">
              <a:off x="2502" y="1191"/>
              <a:ext cx="164" cy="631"/>
            </a:xfrm>
            <a:prstGeom prst="ellipse">
              <a:avLst/>
            </a:prstGeom>
            <a:noFill/>
            <a:ln w="9525">
              <a:solidFill>
                <a:schemeClr val="tx1"/>
              </a:solidFill>
              <a:round/>
              <a:headEnd/>
              <a:tailEnd/>
            </a:ln>
            <a:effectLst/>
            <a:extLst>
              <a:ext uri="{909E8E84-426E-40DD-AFC4-6F175D3DCCD1}">
                <a14:hiddenFill xmlns:a14="http://schemas.microsoft.com/office/drawing/2010/main">
                  <a:blipFill dpi="0" rotWithShape="0">
                    <a:blip r:embed="rId5"/>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54" name="AutoShape 8">
              <a:extLst>
                <a:ext uri="{FF2B5EF4-FFF2-40B4-BE49-F238E27FC236}">
                  <a16:creationId xmlns:a16="http://schemas.microsoft.com/office/drawing/2014/main" id="{B7140CF7-32F5-B272-191F-177D65650692}"/>
                </a:ext>
              </a:extLst>
            </p:cNvPr>
            <p:cNvSpPr>
              <a:spLocks noChangeArrowheads="1"/>
            </p:cNvSpPr>
            <p:nvPr/>
          </p:nvSpPr>
          <p:spPr bwMode="auto">
            <a:xfrm rot="-5400000">
              <a:off x="2432" y="1315"/>
              <a:ext cx="55" cy="384"/>
            </a:xfrm>
            <a:prstGeom prst="roundRect">
              <a:avLst>
                <a:gd name="adj"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55" name="Rectangle 9">
              <a:extLst>
                <a:ext uri="{FF2B5EF4-FFF2-40B4-BE49-F238E27FC236}">
                  <a16:creationId xmlns:a16="http://schemas.microsoft.com/office/drawing/2014/main" id="{7B6AA032-4E95-E8B0-4D17-2B6A340944F3}"/>
                </a:ext>
              </a:extLst>
            </p:cNvPr>
            <p:cNvSpPr>
              <a:spLocks noChangeArrowheads="1"/>
            </p:cNvSpPr>
            <p:nvPr/>
          </p:nvSpPr>
          <p:spPr bwMode="auto">
            <a:xfrm rot="-5400000">
              <a:off x="2183" y="1504"/>
              <a:ext cx="224" cy="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56" name="Rectangle 10">
              <a:extLst>
                <a:ext uri="{FF2B5EF4-FFF2-40B4-BE49-F238E27FC236}">
                  <a16:creationId xmlns:a16="http://schemas.microsoft.com/office/drawing/2014/main" id="{5BBD67FA-2282-4CD2-8125-C34081B513A1}"/>
                </a:ext>
              </a:extLst>
            </p:cNvPr>
            <p:cNvSpPr>
              <a:spLocks noChangeArrowheads="1"/>
            </p:cNvSpPr>
            <p:nvPr/>
          </p:nvSpPr>
          <p:spPr bwMode="auto">
            <a:xfrm rot="-5400000">
              <a:off x="2168" y="1503"/>
              <a:ext cx="227" cy="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57" name="Rectangle 11">
              <a:extLst>
                <a:ext uri="{FF2B5EF4-FFF2-40B4-BE49-F238E27FC236}">
                  <a16:creationId xmlns:a16="http://schemas.microsoft.com/office/drawing/2014/main" id="{343B09FC-E503-7FB3-09A2-727B5F2280B8}"/>
                </a:ext>
              </a:extLst>
            </p:cNvPr>
            <p:cNvSpPr>
              <a:spLocks noChangeArrowheads="1"/>
            </p:cNvSpPr>
            <p:nvPr/>
          </p:nvSpPr>
          <p:spPr bwMode="auto">
            <a:xfrm rot="-5400000">
              <a:off x="2156" y="1503"/>
              <a:ext cx="227" cy="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58" name="Rectangle 12">
              <a:extLst>
                <a:ext uri="{FF2B5EF4-FFF2-40B4-BE49-F238E27FC236}">
                  <a16:creationId xmlns:a16="http://schemas.microsoft.com/office/drawing/2014/main" id="{5C50F1E4-F076-5961-D070-4D67A7857A2A}"/>
                </a:ext>
              </a:extLst>
            </p:cNvPr>
            <p:cNvSpPr>
              <a:spLocks noChangeArrowheads="1"/>
            </p:cNvSpPr>
            <p:nvPr/>
          </p:nvSpPr>
          <p:spPr bwMode="auto">
            <a:xfrm rot="-5400000">
              <a:off x="2249" y="1492"/>
              <a:ext cx="70" cy="35"/>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59" name="Rectangle 13">
              <a:extLst>
                <a:ext uri="{FF2B5EF4-FFF2-40B4-BE49-F238E27FC236}">
                  <a16:creationId xmlns:a16="http://schemas.microsoft.com/office/drawing/2014/main" id="{22E5ADB9-EB4A-384C-984D-BE92198AA6F2}"/>
                </a:ext>
              </a:extLst>
            </p:cNvPr>
            <p:cNvSpPr>
              <a:spLocks noChangeArrowheads="1"/>
            </p:cNvSpPr>
            <p:nvPr/>
          </p:nvSpPr>
          <p:spPr bwMode="auto">
            <a:xfrm rot="-5400000">
              <a:off x="2257" y="1492"/>
              <a:ext cx="53" cy="35"/>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60" name="Arc 14">
              <a:extLst>
                <a:ext uri="{FF2B5EF4-FFF2-40B4-BE49-F238E27FC236}">
                  <a16:creationId xmlns:a16="http://schemas.microsoft.com/office/drawing/2014/main" id="{F4DCC978-EC54-9FA2-FD79-89645D7FF452}"/>
                </a:ext>
              </a:extLst>
            </p:cNvPr>
            <p:cNvSpPr>
              <a:spLocks/>
            </p:cNvSpPr>
            <p:nvPr/>
          </p:nvSpPr>
          <p:spPr bwMode="auto">
            <a:xfrm rot="-5400000">
              <a:off x="2189" y="1480"/>
              <a:ext cx="96" cy="62"/>
            </a:xfrm>
            <a:custGeom>
              <a:avLst/>
              <a:gdLst>
                <a:gd name="T0" fmla="*/ 0 w 43079"/>
                <a:gd name="T1" fmla="*/ 0 h 21600"/>
                <a:gd name="T2" fmla="*/ 0 w 43079"/>
                <a:gd name="T3" fmla="*/ 0 h 21600"/>
                <a:gd name="T4" fmla="*/ 0 w 43079"/>
                <a:gd name="T5" fmla="*/ 0 h 21600"/>
                <a:gd name="T6" fmla="*/ 0 60000 65536"/>
                <a:gd name="T7" fmla="*/ 0 60000 65536"/>
                <a:gd name="T8" fmla="*/ 0 60000 65536"/>
              </a:gdLst>
              <a:ahLst/>
              <a:cxnLst>
                <a:cxn ang="T6">
                  <a:pos x="T0" y="T1"/>
                </a:cxn>
                <a:cxn ang="T7">
                  <a:pos x="T2" y="T3"/>
                </a:cxn>
                <a:cxn ang="T8">
                  <a:pos x="T4" y="T5"/>
                </a:cxn>
              </a:cxnLst>
              <a:rect l="0" t="0" r="r" b="b"/>
              <a:pathLst>
                <a:path w="43079" h="21600" fill="none" extrusionOk="0">
                  <a:moveTo>
                    <a:pt x="0" y="20055"/>
                  </a:moveTo>
                  <a:cubicBezTo>
                    <a:pt x="810" y="8754"/>
                    <a:pt x="10215" y="0"/>
                    <a:pt x="21545" y="0"/>
                  </a:cubicBezTo>
                  <a:cubicBezTo>
                    <a:pt x="32820" y="0"/>
                    <a:pt x="42199" y="8673"/>
                    <a:pt x="43079" y="19914"/>
                  </a:cubicBezTo>
                </a:path>
                <a:path w="43079" h="21600" stroke="0" extrusionOk="0">
                  <a:moveTo>
                    <a:pt x="0" y="20055"/>
                  </a:moveTo>
                  <a:cubicBezTo>
                    <a:pt x="810" y="8754"/>
                    <a:pt x="10215" y="0"/>
                    <a:pt x="21545" y="0"/>
                  </a:cubicBezTo>
                  <a:cubicBezTo>
                    <a:pt x="32820" y="0"/>
                    <a:pt x="42199" y="8673"/>
                    <a:pt x="43079" y="19914"/>
                  </a:cubicBezTo>
                  <a:lnTo>
                    <a:pt x="21545" y="21600"/>
                  </a:lnTo>
                  <a:lnTo>
                    <a:pt x="0" y="20055"/>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291861" name="Line 15">
              <a:extLst>
                <a:ext uri="{FF2B5EF4-FFF2-40B4-BE49-F238E27FC236}">
                  <a16:creationId xmlns:a16="http://schemas.microsoft.com/office/drawing/2014/main" id="{E29011FB-3FD6-AF38-D69B-1A3713F9C632}"/>
                </a:ext>
              </a:extLst>
            </p:cNvPr>
            <p:cNvSpPr>
              <a:spLocks noChangeShapeType="1"/>
            </p:cNvSpPr>
            <p:nvPr/>
          </p:nvSpPr>
          <p:spPr bwMode="auto">
            <a:xfrm rot="-5400000">
              <a:off x="2215" y="1511"/>
              <a:ext cx="9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862" name="Rectangle 16">
              <a:extLst>
                <a:ext uri="{FF2B5EF4-FFF2-40B4-BE49-F238E27FC236}">
                  <a16:creationId xmlns:a16="http://schemas.microsoft.com/office/drawing/2014/main" id="{7365DAAF-EA9E-28A7-26C1-38744D3EE575}"/>
                </a:ext>
              </a:extLst>
            </p:cNvPr>
            <p:cNvSpPr>
              <a:spLocks noChangeArrowheads="1"/>
            </p:cNvSpPr>
            <p:nvPr/>
          </p:nvSpPr>
          <p:spPr bwMode="auto">
            <a:xfrm rot="-5400000">
              <a:off x="2525" y="1484"/>
              <a:ext cx="53" cy="46"/>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63" name="Rectangle 17">
              <a:extLst>
                <a:ext uri="{FF2B5EF4-FFF2-40B4-BE49-F238E27FC236}">
                  <a16:creationId xmlns:a16="http://schemas.microsoft.com/office/drawing/2014/main" id="{AE628AE9-B129-6BAF-7DF5-01D7AA40C872}"/>
                </a:ext>
              </a:extLst>
            </p:cNvPr>
            <p:cNvSpPr>
              <a:spLocks noChangeArrowheads="1"/>
            </p:cNvSpPr>
            <p:nvPr/>
          </p:nvSpPr>
          <p:spPr bwMode="auto">
            <a:xfrm rot="-5400000">
              <a:off x="2730" y="1431"/>
              <a:ext cx="86" cy="1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64" name="Rectangle 18">
              <a:extLst>
                <a:ext uri="{FF2B5EF4-FFF2-40B4-BE49-F238E27FC236}">
                  <a16:creationId xmlns:a16="http://schemas.microsoft.com/office/drawing/2014/main" id="{29F18FCA-CB69-C837-58F5-5D94BBA82C79}"/>
                </a:ext>
              </a:extLst>
            </p:cNvPr>
            <p:cNvSpPr>
              <a:spLocks noChangeArrowheads="1"/>
            </p:cNvSpPr>
            <p:nvPr/>
          </p:nvSpPr>
          <p:spPr bwMode="auto">
            <a:xfrm rot="-5400000">
              <a:off x="2998" y="1406"/>
              <a:ext cx="31" cy="2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65" name="Rectangle 19">
              <a:extLst>
                <a:ext uri="{FF2B5EF4-FFF2-40B4-BE49-F238E27FC236}">
                  <a16:creationId xmlns:a16="http://schemas.microsoft.com/office/drawing/2014/main" id="{794CECA2-4092-5EC0-5848-67B019BAEF18}"/>
                </a:ext>
              </a:extLst>
            </p:cNvPr>
            <p:cNvSpPr>
              <a:spLocks noChangeArrowheads="1"/>
            </p:cNvSpPr>
            <p:nvPr/>
          </p:nvSpPr>
          <p:spPr bwMode="auto">
            <a:xfrm rot="-5400000">
              <a:off x="3036" y="1524"/>
              <a:ext cx="189" cy="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66" name="Oval 20">
              <a:extLst>
                <a:ext uri="{FF2B5EF4-FFF2-40B4-BE49-F238E27FC236}">
                  <a16:creationId xmlns:a16="http://schemas.microsoft.com/office/drawing/2014/main" id="{D835D9AA-823F-D1E4-D20C-922A3B0839EC}"/>
                </a:ext>
              </a:extLst>
            </p:cNvPr>
            <p:cNvSpPr>
              <a:spLocks noChangeArrowheads="1"/>
            </p:cNvSpPr>
            <p:nvPr/>
          </p:nvSpPr>
          <p:spPr bwMode="auto">
            <a:xfrm rot="-5400000">
              <a:off x="3114" y="1617"/>
              <a:ext cx="34" cy="3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67" name="AutoShape 21">
              <a:extLst>
                <a:ext uri="{FF2B5EF4-FFF2-40B4-BE49-F238E27FC236}">
                  <a16:creationId xmlns:a16="http://schemas.microsoft.com/office/drawing/2014/main" id="{5986E000-C181-397A-CECA-FEAC77EECB04}"/>
                </a:ext>
              </a:extLst>
            </p:cNvPr>
            <p:cNvSpPr>
              <a:spLocks noChangeArrowheads="1"/>
            </p:cNvSpPr>
            <p:nvPr/>
          </p:nvSpPr>
          <p:spPr bwMode="auto">
            <a:xfrm rot="-5400000">
              <a:off x="2998" y="1420"/>
              <a:ext cx="63" cy="169"/>
            </a:xfrm>
            <a:prstGeom prst="bracketPair">
              <a:avLst>
                <a:gd name="adj" fmla="val 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68" name="Rectangle 22">
              <a:extLst>
                <a:ext uri="{FF2B5EF4-FFF2-40B4-BE49-F238E27FC236}">
                  <a16:creationId xmlns:a16="http://schemas.microsoft.com/office/drawing/2014/main" id="{119F846D-9804-D860-0E27-8A7C67E68C6C}"/>
                </a:ext>
              </a:extLst>
            </p:cNvPr>
            <p:cNvSpPr>
              <a:spLocks noChangeArrowheads="1"/>
            </p:cNvSpPr>
            <p:nvPr/>
          </p:nvSpPr>
          <p:spPr bwMode="auto">
            <a:xfrm rot="-5400000">
              <a:off x="2896" y="1500"/>
              <a:ext cx="22" cy="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69" name="Freeform 23">
              <a:extLst>
                <a:ext uri="{FF2B5EF4-FFF2-40B4-BE49-F238E27FC236}">
                  <a16:creationId xmlns:a16="http://schemas.microsoft.com/office/drawing/2014/main" id="{8722D812-BE45-6A44-E1C3-6BDD503B41AC}"/>
                </a:ext>
              </a:extLst>
            </p:cNvPr>
            <p:cNvSpPr>
              <a:spLocks/>
            </p:cNvSpPr>
            <p:nvPr/>
          </p:nvSpPr>
          <p:spPr bwMode="auto">
            <a:xfrm rot="-5400000">
              <a:off x="2447" y="1498"/>
              <a:ext cx="148" cy="358"/>
            </a:xfrm>
            <a:custGeom>
              <a:avLst/>
              <a:gdLst>
                <a:gd name="T0" fmla="*/ 13 w 462"/>
                <a:gd name="T1" fmla="*/ 0 h 1119"/>
                <a:gd name="T2" fmla="*/ 7 w 462"/>
                <a:gd name="T3" fmla="*/ 0 h 1119"/>
                <a:gd name="T4" fmla="*/ 4 w 462"/>
                <a:gd name="T5" fmla="*/ 2 h 1119"/>
                <a:gd name="T6" fmla="*/ 2 w 462"/>
                <a:gd name="T7" fmla="*/ 7 h 1119"/>
                <a:gd name="T8" fmla="*/ 0 w 462"/>
                <a:gd name="T9" fmla="*/ 29 h 1119"/>
                <a:gd name="T10" fmla="*/ 4 w 462"/>
                <a:gd name="T11" fmla="*/ 35 h 1119"/>
                <a:gd name="T12" fmla="*/ 15 w 462"/>
                <a:gd name="T13" fmla="*/ 37 h 11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2" h="1119">
                  <a:moveTo>
                    <a:pt x="408" y="9"/>
                  </a:moveTo>
                  <a:cubicBezTo>
                    <a:pt x="380" y="9"/>
                    <a:pt x="276" y="0"/>
                    <a:pt x="225" y="9"/>
                  </a:cubicBezTo>
                  <a:cubicBezTo>
                    <a:pt x="174" y="18"/>
                    <a:pt x="131" y="29"/>
                    <a:pt x="104" y="64"/>
                  </a:cubicBezTo>
                  <a:cubicBezTo>
                    <a:pt x="77" y="99"/>
                    <a:pt x="79" y="82"/>
                    <a:pt x="64" y="219"/>
                  </a:cubicBezTo>
                  <a:cubicBezTo>
                    <a:pt x="48" y="356"/>
                    <a:pt x="0" y="744"/>
                    <a:pt x="8" y="887"/>
                  </a:cubicBezTo>
                  <a:cubicBezTo>
                    <a:pt x="16" y="1030"/>
                    <a:pt x="36" y="1040"/>
                    <a:pt x="112" y="1079"/>
                  </a:cubicBezTo>
                  <a:cubicBezTo>
                    <a:pt x="188" y="1118"/>
                    <a:pt x="389" y="1111"/>
                    <a:pt x="462" y="111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870" name="Oval 24">
              <a:extLst>
                <a:ext uri="{FF2B5EF4-FFF2-40B4-BE49-F238E27FC236}">
                  <a16:creationId xmlns:a16="http://schemas.microsoft.com/office/drawing/2014/main" id="{5503E69B-456F-E022-BBDA-6275B648C5B6}"/>
                </a:ext>
              </a:extLst>
            </p:cNvPr>
            <p:cNvSpPr>
              <a:spLocks noChangeArrowheads="1"/>
            </p:cNvSpPr>
            <p:nvPr/>
          </p:nvSpPr>
          <p:spPr bwMode="auto">
            <a:xfrm rot="-5400000">
              <a:off x="3123" y="1626"/>
              <a:ext cx="16" cy="1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71" name="Freeform 25">
              <a:extLst>
                <a:ext uri="{FF2B5EF4-FFF2-40B4-BE49-F238E27FC236}">
                  <a16:creationId xmlns:a16="http://schemas.microsoft.com/office/drawing/2014/main" id="{B02D1884-9374-C069-BC9A-9EA10546EF1F}"/>
                </a:ext>
              </a:extLst>
            </p:cNvPr>
            <p:cNvSpPr>
              <a:spLocks/>
            </p:cNvSpPr>
            <p:nvPr/>
          </p:nvSpPr>
          <p:spPr bwMode="auto">
            <a:xfrm rot="-5400000">
              <a:off x="2454" y="1505"/>
              <a:ext cx="132" cy="322"/>
            </a:xfrm>
            <a:custGeom>
              <a:avLst/>
              <a:gdLst>
                <a:gd name="T0" fmla="*/ 12 w 411"/>
                <a:gd name="T1" fmla="*/ 0 h 1006"/>
                <a:gd name="T2" fmla="*/ 5 w 411"/>
                <a:gd name="T3" fmla="*/ 0 h 1006"/>
                <a:gd name="T4" fmla="*/ 3 w 411"/>
                <a:gd name="T5" fmla="*/ 2 h 1006"/>
                <a:gd name="T6" fmla="*/ 2 w 411"/>
                <a:gd name="T7" fmla="*/ 6 h 1006"/>
                <a:gd name="T8" fmla="*/ 0 w 411"/>
                <a:gd name="T9" fmla="*/ 26 h 1006"/>
                <a:gd name="T10" fmla="*/ 3 w 411"/>
                <a:gd name="T11" fmla="*/ 32 h 1006"/>
                <a:gd name="T12" fmla="*/ 13 w 411"/>
                <a:gd name="T13" fmla="*/ 33 h 10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1" h="1006">
                  <a:moveTo>
                    <a:pt x="346" y="4"/>
                  </a:moveTo>
                  <a:cubicBezTo>
                    <a:pt x="316" y="4"/>
                    <a:pt x="211" y="0"/>
                    <a:pt x="165" y="9"/>
                  </a:cubicBezTo>
                  <a:cubicBezTo>
                    <a:pt x="120" y="18"/>
                    <a:pt x="96" y="27"/>
                    <a:pt x="76" y="58"/>
                  </a:cubicBezTo>
                  <a:cubicBezTo>
                    <a:pt x="56" y="90"/>
                    <a:pt x="58" y="75"/>
                    <a:pt x="47" y="197"/>
                  </a:cubicBezTo>
                  <a:cubicBezTo>
                    <a:pt x="35" y="320"/>
                    <a:pt x="0" y="668"/>
                    <a:pt x="6" y="797"/>
                  </a:cubicBezTo>
                  <a:cubicBezTo>
                    <a:pt x="12" y="925"/>
                    <a:pt x="15" y="934"/>
                    <a:pt x="82" y="969"/>
                  </a:cubicBezTo>
                  <a:cubicBezTo>
                    <a:pt x="149" y="1004"/>
                    <a:pt x="343" y="998"/>
                    <a:pt x="411" y="100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872" name="Oval 26">
              <a:extLst>
                <a:ext uri="{FF2B5EF4-FFF2-40B4-BE49-F238E27FC236}">
                  <a16:creationId xmlns:a16="http://schemas.microsoft.com/office/drawing/2014/main" id="{82718AFC-0F76-C67E-3FAE-F269871CABB3}"/>
                </a:ext>
              </a:extLst>
            </p:cNvPr>
            <p:cNvSpPr>
              <a:spLocks noChangeArrowheads="1"/>
            </p:cNvSpPr>
            <p:nvPr/>
          </p:nvSpPr>
          <p:spPr bwMode="auto">
            <a:xfrm rot="-5400000">
              <a:off x="2615" y="1498"/>
              <a:ext cx="16" cy="1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73" name="Line 27">
              <a:extLst>
                <a:ext uri="{FF2B5EF4-FFF2-40B4-BE49-F238E27FC236}">
                  <a16:creationId xmlns:a16="http://schemas.microsoft.com/office/drawing/2014/main" id="{3790D597-53E7-B15D-863C-F3E97429CD2D}"/>
                </a:ext>
              </a:extLst>
            </p:cNvPr>
            <p:cNvSpPr>
              <a:spLocks noChangeShapeType="1"/>
            </p:cNvSpPr>
            <p:nvPr/>
          </p:nvSpPr>
          <p:spPr bwMode="auto">
            <a:xfrm rot="16200000" flipV="1">
              <a:off x="2279" y="1209"/>
              <a:ext cx="6" cy="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874" name="Line 28">
              <a:extLst>
                <a:ext uri="{FF2B5EF4-FFF2-40B4-BE49-F238E27FC236}">
                  <a16:creationId xmlns:a16="http://schemas.microsoft.com/office/drawing/2014/main" id="{A0CA1F2A-164E-BD67-633B-ED175EEF1C5D}"/>
                </a:ext>
              </a:extLst>
            </p:cNvPr>
            <p:cNvSpPr>
              <a:spLocks noChangeShapeType="1"/>
            </p:cNvSpPr>
            <p:nvPr/>
          </p:nvSpPr>
          <p:spPr bwMode="auto">
            <a:xfrm rot="-5400000" flipH="1" flipV="1">
              <a:off x="2275" y="1438"/>
              <a:ext cx="17" cy="3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875" name="Freeform 29">
              <a:extLst>
                <a:ext uri="{FF2B5EF4-FFF2-40B4-BE49-F238E27FC236}">
                  <a16:creationId xmlns:a16="http://schemas.microsoft.com/office/drawing/2014/main" id="{2D3219DE-EBAB-ACAB-91D0-7775A3251A75}"/>
                </a:ext>
              </a:extLst>
            </p:cNvPr>
            <p:cNvSpPr>
              <a:spLocks/>
            </p:cNvSpPr>
            <p:nvPr/>
          </p:nvSpPr>
          <p:spPr bwMode="auto">
            <a:xfrm rot="-5400000">
              <a:off x="1926" y="1358"/>
              <a:ext cx="246" cy="310"/>
            </a:xfrm>
            <a:custGeom>
              <a:avLst/>
              <a:gdLst>
                <a:gd name="T0" fmla="*/ 13 w 767"/>
                <a:gd name="T1" fmla="*/ 32 h 967"/>
                <a:gd name="T2" fmla="*/ 22 w 767"/>
                <a:gd name="T3" fmla="*/ 29 h 967"/>
                <a:gd name="T4" fmla="*/ 25 w 767"/>
                <a:gd name="T5" fmla="*/ 21 h 967"/>
                <a:gd name="T6" fmla="*/ 23 w 767"/>
                <a:gd name="T7" fmla="*/ 15 h 967"/>
                <a:gd name="T8" fmla="*/ 19 w 767"/>
                <a:gd name="T9" fmla="*/ 10 h 967"/>
                <a:gd name="T10" fmla="*/ 9 w 767"/>
                <a:gd name="T11" fmla="*/ 1 h 967"/>
                <a:gd name="T12" fmla="*/ 4 w 767"/>
                <a:gd name="T13" fmla="*/ 1 h 967"/>
                <a:gd name="T14" fmla="*/ 1 w 767"/>
                <a:gd name="T15" fmla="*/ 4 h 967"/>
                <a:gd name="T16" fmla="*/ 0 w 767"/>
                <a:gd name="T17" fmla="*/ 8 h 967"/>
                <a:gd name="T18" fmla="*/ 0 w 767"/>
                <a:gd name="T19" fmla="*/ 16 h 967"/>
                <a:gd name="T20" fmla="*/ 0 w 767"/>
                <a:gd name="T21" fmla="*/ 22 h 9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7" h="967">
                  <a:moveTo>
                    <a:pt x="396" y="967"/>
                  </a:moveTo>
                  <a:cubicBezTo>
                    <a:pt x="442" y="950"/>
                    <a:pt x="611" y="921"/>
                    <a:pt x="672" y="865"/>
                  </a:cubicBezTo>
                  <a:cubicBezTo>
                    <a:pt x="733" y="809"/>
                    <a:pt x="757" y="701"/>
                    <a:pt x="762" y="631"/>
                  </a:cubicBezTo>
                  <a:cubicBezTo>
                    <a:pt x="767" y="561"/>
                    <a:pt x="735" y="502"/>
                    <a:pt x="702" y="445"/>
                  </a:cubicBezTo>
                  <a:cubicBezTo>
                    <a:pt x="669" y="388"/>
                    <a:pt x="634" y="356"/>
                    <a:pt x="564" y="289"/>
                  </a:cubicBezTo>
                  <a:cubicBezTo>
                    <a:pt x="494" y="222"/>
                    <a:pt x="355" y="86"/>
                    <a:pt x="282" y="43"/>
                  </a:cubicBezTo>
                  <a:cubicBezTo>
                    <a:pt x="209" y="0"/>
                    <a:pt x="166" y="20"/>
                    <a:pt x="126" y="31"/>
                  </a:cubicBezTo>
                  <a:cubicBezTo>
                    <a:pt x="86" y="42"/>
                    <a:pt x="62" y="74"/>
                    <a:pt x="42" y="109"/>
                  </a:cubicBezTo>
                  <a:cubicBezTo>
                    <a:pt x="22" y="144"/>
                    <a:pt x="12" y="180"/>
                    <a:pt x="6" y="241"/>
                  </a:cubicBezTo>
                  <a:cubicBezTo>
                    <a:pt x="0" y="302"/>
                    <a:pt x="5" y="403"/>
                    <a:pt x="6" y="475"/>
                  </a:cubicBezTo>
                  <a:cubicBezTo>
                    <a:pt x="7" y="547"/>
                    <a:pt x="11" y="632"/>
                    <a:pt x="12" y="67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876" name="Oval 30">
              <a:extLst>
                <a:ext uri="{FF2B5EF4-FFF2-40B4-BE49-F238E27FC236}">
                  <a16:creationId xmlns:a16="http://schemas.microsoft.com/office/drawing/2014/main" id="{6DBF6AF7-F235-7EDA-8F5A-FE25FAF72E43}"/>
                </a:ext>
              </a:extLst>
            </p:cNvPr>
            <p:cNvSpPr>
              <a:spLocks noChangeArrowheads="1"/>
            </p:cNvSpPr>
            <p:nvPr/>
          </p:nvSpPr>
          <p:spPr bwMode="auto">
            <a:xfrm rot="-5400000">
              <a:off x="1901" y="1514"/>
              <a:ext cx="114" cy="115"/>
            </a:xfrm>
            <a:prstGeom prst="ellipse">
              <a:avLst/>
            </a:prstGeom>
            <a:noFill/>
            <a:ln w="9525">
              <a:solidFill>
                <a:schemeClr val="tx1"/>
              </a:solidFill>
              <a:round/>
              <a:headEnd/>
              <a:tailEnd/>
            </a:ln>
            <a:effectLst/>
            <a:extLst>
              <a:ext uri="{909E8E84-426E-40DD-AFC4-6F175D3DCCD1}">
                <a14:hiddenFill xmlns:a14="http://schemas.microsoft.com/office/drawing/2010/main">
                  <a:gradFill rotWithShape="0">
                    <a:gsLst>
                      <a:gs pos="0">
                        <a:srgbClr val="DFDCD5"/>
                      </a:gs>
                      <a:gs pos="100000">
                        <a:srgbClr val="A59C85"/>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77" name="Oval 31">
              <a:extLst>
                <a:ext uri="{FF2B5EF4-FFF2-40B4-BE49-F238E27FC236}">
                  <a16:creationId xmlns:a16="http://schemas.microsoft.com/office/drawing/2014/main" id="{FF866799-7FB7-B73D-1F26-C7112755B45B}"/>
                </a:ext>
              </a:extLst>
            </p:cNvPr>
            <p:cNvSpPr>
              <a:spLocks noChangeArrowheads="1"/>
            </p:cNvSpPr>
            <p:nvPr/>
          </p:nvSpPr>
          <p:spPr bwMode="auto">
            <a:xfrm rot="-5400000">
              <a:off x="1927" y="1541"/>
              <a:ext cx="60" cy="60"/>
            </a:xfrm>
            <a:prstGeom prst="ellipse">
              <a:avLst/>
            </a:prstGeom>
            <a:noFill/>
            <a:ln w="12700">
              <a:solidFill>
                <a:schemeClr val="tx1"/>
              </a:solidFill>
              <a:round/>
              <a:headEnd/>
              <a:tailEnd/>
            </a:ln>
            <a:effectLst/>
            <a:extLst>
              <a:ext uri="{909E8E84-426E-40DD-AFC4-6F175D3DCCD1}">
                <a14:hiddenFill xmlns:a14="http://schemas.microsoft.com/office/drawing/2010/main">
                  <a:solidFill>
                    <a:srgbClr val="D8D4C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78" name="Freeform 32">
              <a:extLst>
                <a:ext uri="{FF2B5EF4-FFF2-40B4-BE49-F238E27FC236}">
                  <a16:creationId xmlns:a16="http://schemas.microsoft.com/office/drawing/2014/main" id="{A770E7F6-FF29-A3F1-F58A-51F12BE4640A}"/>
                </a:ext>
              </a:extLst>
            </p:cNvPr>
            <p:cNvSpPr>
              <a:spLocks/>
            </p:cNvSpPr>
            <p:nvPr/>
          </p:nvSpPr>
          <p:spPr bwMode="auto">
            <a:xfrm rot="-5400000">
              <a:off x="1928" y="1376"/>
              <a:ext cx="225" cy="293"/>
            </a:xfrm>
            <a:custGeom>
              <a:avLst/>
              <a:gdLst>
                <a:gd name="T0" fmla="*/ 14 w 702"/>
                <a:gd name="T1" fmla="*/ 30 h 912"/>
                <a:gd name="T2" fmla="*/ 20 w 702"/>
                <a:gd name="T3" fmla="*/ 28 h 912"/>
                <a:gd name="T4" fmla="*/ 23 w 702"/>
                <a:gd name="T5" fmla="*/ 21 h 912"/>
                <a:gd name="T6" fmla="*/ 21 w 702"/>
                <a:gd name="T7" fmla="*/ 16 h 912"/>
                <a:gd name="T8" fmla="*/ 16 w 702"/>
                <a:gd name="T9" fmla="*/ 9 h 912"/>
                <a:gd name="T10" fmla="*/ 9 w 702"/>
                <a:gd name="T11" fmla="*/ 1 h 912"/>
                <a:gd name="T12" fmla="*/ 4 w 702"/>
                <a:gd name="T13" fmla="*/ 1 h 912"/>
                <a:gd name="T14" fmla="*/ 1 w 702"/>
                <a:gd name="T15" fmla="*/ 4 h 912"/>
                <a:gd name="T16" fmla="*/ 0 w 702"/>
                <a:gd name="T17" fmla="*/ 8 h 912"/>
                <a:gd name="T18" fmla="*/ 0 w 702"/>
                <a:gd name="T19" fmla="*/ 16 h 912"/>
                <a:gd name="T20" fmla="*/ 0 w 702"/>
                <a:gd name="T21" fmla="*/ 22 h 9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02" h="912">
                  <a:moveTo>
                    <a:pt x="438" y="912"/>
                  </a:moveTo>
                  <a:cubicBezTo>
                    <a:pt x="466" y="901"/>
                    <a:pt x="563" y="886"/>
                    <a:pt x="606" y="840"/>
                  </a:cubicBezTo>
                  <a:cubicBezTo>
                    <a:pt x="649" y="794"/>
                    <a:pt x="690" y="697"/>
                    <a:pt x="696" y="636"/>
                  </a:cubicBezTo>
                  <a:cubicBezTo>
                    <a:pt x="702" y="575"/>
                    <a:pt x="679" y="533"/>
                    <a:pt x="642" y="474"/>
                  </a:cubicBezTo>
                  <a:cubicBezTo>
                    <a:pt x="605" y="415"/>
                    <a:pt x="534" y="354"/>
                    <a:pt x="474" y="282"/>
                  </a:cubicBezTo>
                  <a:cubicBezTo>
                    <a:pt x="414" y="210"/>
                    <a:pt x="340" y="84"/>
                    <a:pt x="282" y="42"/>
                  </a:cubicBezTo>
                  <a:cubicBezTo>
                    <a:pt x="224" y="0"/>
                    <a:pt x="166" y="19"/>
                    <a:pt x="126" y="30"/>
                  </a:cubicBezTo>
                  <a:cubicBezTo>
                    <a:pt x="86" y="41"/>
                    <a:pt x="62" y="73"/>
                    <a:pt x="42" y="108"/>
                  </a:cubicBezTo>
                  <a:cubicBezTo>
                    <a:pt x="22" y="143"/>
                    <a:pt x="12" y="179"/>
                    <a:pt x="6" y="240"/>
                  </a:cubicBezTo>
                  <a:cubicBezTo>
                    <a:pt x="0" y="301"/>
                    <a:pt x="5" y="402"/>
                    <a:pt x="6" y="474"/>
                  </a:cubicBezTo>
                  <a:cubicBezTo>
                    <a:pt x="7" y="546"/>
                    <a:pt x="11" y="631"/>
                    <a:pt x="12" y="67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879" name="Rectangle 33">
              <a:extLst>
                <a:ext uri="{FF2B5EF4-FFF2-40B4-BE49-F238E27FC236}">
                  <a16:creationId xmlns:a16="http://schemas.microsoft.com/office/drawing/2014/main" id="{842639CA-1812-0DAE-26EB-2C75E4AB71CA}"/>
                </a:ext>
              </a:extLst>
            </p:cNvPr>
            <p:cNvSpPr>
              <a:spLocks noChangeArrowheads="1"/>
            </p:cNvSpPr>
            <p:nvPr/>
          </p:nvSpPr>
          <p:spPr bwMode="auto">
            <a:xfrm rot="-5400000">
              <a:off x="2049" y="1578"/>
              <a:ext cx="96" cy="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80" name="Freeform 34">
              <a:extLst>
                <a:ext uri="{FF2B5EF4-FFF2-40B4-BE49-F238E27FC236}">
                  <a16:creationId xmlns:a16="http://schemas.microsoft.com/office/drawing/2014/main" id="{EAB5A7ED-F244-653B-6AA0-27BA5A724F88}"/>
                </a:ext>
              </a:extLst>
            </p:cNvPr>
            <p:cNvSpPr>
              <a:spLocks/>
            </p:cNvSpPr>
            <p:nvPr/>
          </p:nvSpPr>
          <p:spPr bwMode="auto">
            <a:xfrm rot="-5400000">
              <a:off x="2084" y="1505"/>
              <a:ext cx="127" cy="91"/>
            </a:xfrm>
            <a:custGeom>
              <a:avLst/>
              <a:gdLst>
                <a:gd name="T0" fmla="*/ 13 w 396"/>
                <a:gd name="T1" fmla="*/ 9 h 282"/>
                <a:gd name="T2" fmla="*/ 10 w 396"/>
                <a:gd name="T3" fmla="*/ 9 h 282"/>
                <a:gd name="T4" fmla="*/ 3 w 396"/>
                <a:gd name="T5" fmla="*/ 5 h 282"/>
                <a:gd name="T6" fmla="*/ 0 w 396"/>
                <a:gd name="T7" fmla="*/ 0 h 2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 h="282">
                  <a:moveTo>
                    <a:pt x="396" y="264"/>
                  </a:moveTo>
                  <a:cubicBezTo>
                    <a:pt x="379" y="263"/>
                    <a:pt x="341" y="282"/>
                    <a:pt x="288" y="264"/>
                  </a:cubicBezTo>
                  <a:cubicBezTo>
                    <a:pt x="235" y="246"/>
                    <a:pt x="126" y="200"/>
                    <a:pt x="78" y="156"/>
                  </a:cubicBezTo>
                  <a:cubicBezTo>
                    <a:pt x="30" y="112"/>
                    <a:pt x="16" y="32"/>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881" name="Freeform 35">
              <a:extLst>
                <a:ext uri="{FF2B5EF4-FFF2-40B4-BE49-F238E27FC236}">
                  <a16:creationId xmlns:a16="http://schemas.microsoft.com/office/drawing/2014/main" id="{4D6FA516-7985-A60D-9C64-14A0D4CB9C99}"/>
                </a:ext>
              </a:extLst>
            </p:cNvPr>
            <p:cNvSpPr>
              <a:spLocks/>
            </p:cNvSpPr>
            <p:nvPr/>
          </p:nvSpPr>
          <p:spPr bwMode="auto">
            <a:xfrm rot="10800000">
              <a:off x="1569" y="268"/>
              <a:ext cx="215" cy="737"/>
            </a:xfrm>
            <a:custGeom>
              <a:avLst/>
              <a:gdLst>
                <a:gd name="T0" fmla="*/ 13 w 864"/>
                <a:gd name="T1" fmla="*/ 0 h 3111"/>
                <a:gd name="T2" fmla="*/ 12 w 864"/>
                <a:gd name="T3" fmla="*/ 21 h 3111"/>
                <a:gd name="T4" fmla="*/ 8 w 864"/>
                <a:gd name="T5" fmla="*/ 40 h 3111"/>
                <a:gd name="T6" fmla="*/ 7 w 864"/>
                <a:gd name="T7" fmla="*/ 41 h 3111"/>
                <a:gd name="T8" fmla="*/ 6 w 864"/>
                <a:gd name="T9" fmla="*/ 41 h 3111"/>
                <a:gd name="T10" fmla="*/ 5 w 864"/>
                <a:gd name="T11" fmla="*/ 40 h 3111"/>
                <a:gd name="T12" fmla="*/ 1 w 864"/>
                <a:gd name="T13" fmla="*/ 20 h 3111"/>
                <a:gd name="T14" fmla="*/ 0 w 864"/>
                <a:gd name="T15" fmla="*/ 0 h 3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64" h="3111">
                  <a:moveTo>
                    <a:pt x="864" y="0"/>
                  </a:moveTo>
                  <a:lnTo>
                    <a:pt x="780" y="1563"/>
                  </a:lnTo>
                  <a:lnTo>
                    <a:pt x="528" y="2985"/>
                  </a:lnTo>
                  <a:lnTo>
                    <a:pt x="492" y="3111"/>
                  </a:lnTo>
                  <a:lnTo>
                    <a:pt x="366" y="3111"/>
                  </a:lnTo>
                  <a:lnTo>
                    <a:pt x="330" y="2979"/>
                  </a:lnTo>
                  <a:lnTo>
                    <a:pt x="78" y="1539"/>
                  </a:lnTo>
                  <a:lnTo>
                    <a:pt x="0" y="0"/>
                  </a:lnTo>
                </a:path>
              </a:pathLst>
            </a:custGeom>
            <a:noFill/>
            <a:ln w="9525" cap="flat" cmpd="sng">
              <a:solidFill>
                <a:srgbClr val="969696"/>
              </a:solidFill>
              <a:prstDash val="solid"/>
              <a:round/>
              <a:headEnd type="none" w="med" len="med"/>
              <a:tailEnd type="none" w="med" len="med"/>
            </a:ln>
            <a:effectLst/>
            <a:extLst>
              <a:ext uri="{909E8E84-426E-40DD-AFC4-6F175D3DCCD1}">
                <a14:hiddenFill xmlns:a14="http://schemas.microsoft.com/office/drawing/2010/main">
                  <a:blipFill dpi="0" rotWithShape="0">
                    <a:blip r:embed="rId5"/>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882" name="Oval 36">
              <a:extLst>
                <a:ext uri="{FF2B5EF4-FFF2-40B4-BE49-F238E27FC236}">
                  <a16:creationId xmlns:a16="http://schemas.microsoft.com/office/drawing/2014/main" id="{81588052-6BC5-AB24-CE88-9E6D958EB2EB}"/>
                </a:ext>
              </a:extLst>
            </p:cNvPr>
            <p:cNvSpPr>
              <a:spLocks noChangeArrowheads="1"/>
            </p:cNvSpPr>
            <p:nvPr/>
          </p:nvSpPr>
          <p:spPr bwMode="auto">
            <a:xfrm rot="10800000">
              <a:off x="1587" y="1286"/>
              <a:ext cx="180" cy="181"/>
            </a:xfrm>
            <a:prstGeom prst="ellipse">
              <a:avLst/>
            </a:prstGeom>
            <a:noFill/>
            <a:ln w="9525">
              <a:solidFill>
                <a:srgbClr val="969696"/>
              </a:solidFill>
              <a:round/>
              <a:headEnd/>
              <a:tailEnd/>
            </a:ln>
            <a:effectLst/>
            <a:extLst>
              <a:ext uri="{909E8E84-426E-40DD-AFC4-6F175D3DCCD1}">
                <a14:hiddenFill xmlns:a14="http://schemas.microsoft.com/office/drawing/2010/main">
                  <a:gradFill rotWithShape="0">
                    <a:gsLst>
                      <a:gs pos="0">
                        <a:srgbClr val="DFDCD5"/>
                      </a:gs>
                      <a:gs pos="100000">
                        <a:srgbClr val="A59C85"/>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83" name="Oval 37">
              <a:extLst>
                <a:ext uri="{FF2B5EF4-FFF2-40B4-BE49-F238E27FC236}">
                  <a16:creationId xmlns:a16="http://schemas.microsoft.com/office/drawing/2014/main" id="{3B14EB0D-E393-2598-4307-44D5AF3C81E5}"/>
                </a:ext>
              </a:extLst>
            </p:cNvPr>
            <p:cNvSpPr>
              <a:spLocks noChangeArrowheads="1"/>
            </p:cNvSpPr>
            <p:nvPr/>
          </p:nvSpPr>
          <p:spPr bwMode="auto">
            <a:xfrm rot="10800000">
              <a:off x="1647" y="1346"/>
              <a:ext cx="60" cy="60"/>
            </a:xfrm>
            <a:prstGeom prst="ellipse">
              <a:avLst/>
            </a:prstGeom>
            <a:noFill/>
            <a:ln w="12700">
              <a:solidFill>
                <a:srgbClr val="969696"/>
              </a:solidFill>
              <a:round/>
              <a:headEnd/>
              <a:tailEnd/>
            </a:ln>
            <a:effectLst/>
            <a:extLst>
              <a:ext uri="{909E8E84-426E-40DD-AFC4-6F175D3DCCD1}">
                <a14:hiddenFill xmlns:a14="http://schemas.microsoft.com/office/drawing/2010/main">
                  <a:solidFill>
                    <a:srgbClr val="D8D4C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84" name="Oval 38">
              <a:extLst>
                <a:ext uri="{FF2B5EF4-FFF2-40B4-BE49-F238E27FC236}">
                  <a16:creationId xmlns:a16="http://schemas.microsoft.com/office/drawing/2014/main" id="{4F35F42F-373E-9F69-BF3D-6FDC81C27779}"/>
                </a:ext>
              </a:extLst>
            </p:cNvPr>
            <p:cNvSpPr>
              <a:spLocks noChangeArrowheads="1"/>
            </p:cNvSpPr>
            <p:nvPr/>
          </p:nvSpPr>
          <p:spPr bwMode="auto">
            <a:xfrm rot="10800000">
              <a:off x="1596" y="574"/>
              <a:ext cx="163" cy="631"/>
            </a:xfrm>
            <a:prstGeom prst="ellipse">
              <a:avLst/>
            </a:prstGeom>
            <a:noFill/>
            <a:ln w="9525">
              <a:solidFill>
                <a:srgbClr val="969696"/>
              </a:solidFill>
              <a:round/>
              <a:headEnd/>
              <a:tailEnd/>
            </a:ln>
            <a:effectLst/>
            <a:extLst>
              <a:ext uri="{909E8E84-426E-40DD-AFC4-6F175D3DCCD1}">
                <a14:hiddenFill xmlns:a14="http://schemas.microsoft.com/office/drawing/2010/main">
                  <a:blipFill dpi="0" rotWithShape="0">
                    <a:blip r:embed="rId5"/>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85" name="AutoShape 39">
              <a:extLst>
                <a:ext uri="{FF2B5EF4-FFF2-40B4-BE49-F238E27FC236}">
                  <a16:creationId xmlns:a16="http://schemas.microsoft.com/office/drawing/2014/main" id="{62EBCDA8-E42A-FCC1-2079-FF8B57118F71}"/>
                </a:ext>
              </a:extLst>
            </p:cNvPr>
            <p:cNvSpPr>
              <a:spLocks noChangeArrowheads="1"/>
            </p:cNvSpPr>
            <p:nvPr/>
          </p:nvSpPr>
          <p:spPr bwMode="auto">
            <a:xfrm rot="10800000">
              <a:off x="1650" y="820"/>
              <a:ext cx="56" cy="385"/>
            </a:xfrm>
            <a:prstGeom prst="roundRect">
              <a:avLst>
                <a:gd name="adj" fmla="val 50000"/>
              </a:avLst>
            </a:prstGeom>
            <a:noFill/>
            <a:ln w="9525">
              <a:solidFill>
                <a:srgbClr val="96969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86" name="Rectangle 40">
              <a:extLst>
                <a:ext uri="{FF2B5EF4-FFF2-40B4-BE49-F238E27FC236}">
                  <a16:creationId xmlns:a16="http://schemas.microsoft.com/office/drawing/2014/main" id="{1F620E38-1BDE-7173-D640-B268261FAA6F}"/>
                </a:ext>
              </a:extLst>
            </p:cNvPr>
            <p:cNvSpPr>
              <a:spLocks noChangeArrowheads="1"/>
            </p:cNvSpPr>
            <p:nvPr/>
          </p:nvSpPr>
          <p:spPr bwMode="auto">
            <a:xfrm rot="10800000">
              <a:off x="1569" y="1173"/>
              <a:ext cx="223" cy="12"/>
            </a:xfrm>
            <a:prstGeom prst="rect">
              <a:avLst/>
            </a:prstGeom>
            <a:noFill/>
            <a:ln w="952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87" name="Rectangle 41">
              <a:extLst>
                <a:ext uri="{FF2B5EF4-FFF2-40B4-BE49-F238E27FC236}">
                  <a16:creationId xmlns:a16="http://schemas.microsoft.com/office/drawing/2014/main" id="{7071E07D-FF00-CA59-8B63-71DD4DCCFFB0}"/>
                </a:ext>
              </a:extLst>
            </p:cNvPr>
            <p:cNvSpPr>
              <a:spLocks noChangeArrowheads="1"/>
            </p:cNvSpPr>
            <p:nvPr/>
          </p:nvSpPr>
          <p:spPr bwMode="auto">
            <a:xfrm rot="10800000">
              <a:off x="1566" y="1186"/>
              <a:ext cx="227" cy="12"/>
            </a:xfrm>
            <a:prstGeom prst="rect">
              <a:avLst/>
            </a:prstGeom>
            <a:noFill/>
            <a:ln w="952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88" name="Rectangle 42">
              <a:extLst>
                <a:ext uri="{FF2B5EF4-FFF2-40B4-BE49-F238E27FC236}">
                  <a16:creationId xmlns:a16="http://schemas.microsoft.com/office/drawing/2014/main" id="{66BE9DE0-D176-DF3F-CD3F-847049F39132}"/>
                </a:ext>
              </a:extLst>
            </p:cNvPr>
            <p:cNvSpPr>
              <a:spLocks noChangeArrowheads="1"/>
            </p:cNvSpPr>
            <p:nvPr/>
          </p:nvSpPr>
          <p:spPr bwMode="auto">
            <a:xfrm rot="10800000">
              <a:off x="1566" y="1198"/>
              <a:ext cx="227" cy="12"/>
            </a:xfrm>
            <a:prstGeom prst="rect">
              <a:avLst/>
            </a:prstGeom>
            <a:noFill/>
            <a:ln w="952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89" name="Rectangle 43">
              <a:extLst>
                <a:ext uri="{FF2B5EF4-FFF2-40B4-BE49-F238E27FC236}">
                  <a16:creationId xmlns:a16="http://schemas.microsoft.com/office/drawing/2014/main" id="{A5BDB6EF-24DA-E03D-A84A-9F2D1FB2F970}"/>
                </a:ext>
              </a:extLst>
            </p:cNvPr>
            <p:cNvSpPr>
              <a:spLocks noChangeArrowheads="1"/>
            </p:cNvSpPr>
            <p:nvPr/>
          </p:nvSpPr>
          <p:spPr bwMode="auto">
            <a:xfrm rot="10800000">
              <a:off x="1646" y="1172"/>
              <a:ext cx="69" cy="35"/>
            </a:xfrm>
            <a:prstGeom prst="rect">
              <a:avLst/>
            </a:prstGeom>
            <a:solidFill>
              <a:schemeClr val="bg1"/>
            </a:solidFill>
            <a:ln w="25400">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90" name="Rectangle 44">
              <a:extLst>
                <a:ext uri="{FF2B5EF4-FFF2-40B4-BE49-F238E27FC236}">
                  <a16:creationId xmlns:a16="http://schemas.microsoft.com/office/drawing/2014/main" id="{8EE39F51-A177-BF21-A9FC-DAC2069AB110}"/>
                </a:ext>
              </a:extLst>
            </p:cNvPr>
            <p:cNvSpPr>
              <a:spLocks noChangeArrowheads="1"/>
            </p:cNvSpPr>
            <p:nvPr/>
          </p:nvSpPr>
          <p:spPr bwMode="auto">
            <a:xfrm rot="10800000">
              <a:off x="1655" y="1172"/>
              <a:ext cx="52" cy="35"/>
            </a:xfrm>
            <a:prstGeom prst="rect">
              <a:avLst/>
            </a:prstGeom>
            <a:solidFill>
              <a:schemeClr val="bg1"/>
            </a:solidFill>
            <a:ln w="25400">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grpSp>
          <p:nvGrpSpPr>
            <p:cNvPr id="291891" name="Group 45">
              <a:extLst>
                <a:ext uri="{FF2B5EF4-FFF2-40B4-BE49-F238E27FC236}">
                  <a16:creationId xmlns:a16="http://schemas.microsoft.com/office/drawing/2014/main" id="{362A2FFB-797D-CACC-A911-22915C8649EC}"/>
                </a:ext>
              </a:extLst>
            </p:cNvPr>
            <p:cNvGrpSpPr>
              <a:grpSpLocks/>
            </p:cNvGrpSpPr>
            <p:nvPr/>
          </p:nvGrpSpPr>
          <p:grpSpPr bwMode="auto">
            <a:xfrm rot="10800000">
              <a:off x="1634" y="1206"/>
              <a:ext cx="96" cy="62"/>
              <a:chOff x="2055" y="1089"/>
              <a:chExt cx="300" cy="192"/>
            </a:xfrm>
          </p:grpSpPr>
          <p:sp>
            <p:nvSpPr>
              <p:cNvPr id="293319" name="Arc 46">
                <a:extLst>
                  <a:ext uri="{FF2B5EF4-FFF2-40B4-BE49-F238E27FC236}">
                    <a16:creationId xmlns:a16="http://schemas.microsoft.com/office/drawing/2014/main" id="{E2C81B4F-F4EF-E92B-E701-277FC5523118}"/>
                  </a:ext>
                </a:extLst>
              </p:cNvPr>
              <p:cNvSpPr>
                <a:spLocks/>
              </p:cNvSpPr>
              <p:nvPr/>
            </p:nvSpPr>
            <p:spPr bwMode="auto">
              <a:xfrm>
                <a:off x="2056" y="1089"/>
                <a:ext cx="299" cy="192"/>
              </a:xfrm>
              <a:custGeom>
                <a:avLst/>
                <a:gdLst>
                  <a:gd name="T0" fmla="*/ 0 w 43079"/>
                  <a:gd name="T1" fmla="*/ 0 h 21600"/>
                  <a:gd name="T2" fmla="*/ 0 w 43079"/>
                  <a:gd name="T3" fmla="*/ 0 h 21600"/>
                  <a:gd name="T4" fmla="*/ 0 w 43079"/>
                  <a:gd name="T5" fmla="*/ 0 h 21600"/>
                  <a:gd name="T6" fmla="*/ 0 60000 65536"/>
                  <a:gd name="T7" fmla="*/ 0 60000 65536"/>
                  <a:gd name="T8" fmla="*/ 0 60000 65536"/>
                </a:gdLst>
                <a:ahLst/>
                <a:cxnLst>
                  <a:cxn ang="T6">
                    <a:pos x="T0" y="T1"/>
                  </a:cxn>
                  <a:cxn ang="T7">
                    <a:pos x="T2" y="T3"/>
                  </a:cxn>
                  <a:cxn ang="T8">
                    <a:pos x="T4" y="T5"/>
                  </a:cxn>
                </a:cxnLst>
                <a:rect l="0" t="0" r="r" b="b"/>
                <a:pathLst>
                  <a:path w="43079" h="21600" fill="none" extrusionOk="0">
                    <a:moveTo>
                      <a:pt x="0" y="20055"/>
                    </a:moveTo>
                    <a:cubicBezTo>
                      <a:pt x="810" y="8754"/>
                      <a:pt x="10215" y="0"/>
                      <a:pt x="21545" y="0"/>
                    </a:cubicBezTo>
                    <a:cubicBezTo>
                      <a:pt x="32820" y="0"/>
                      <a:pt x="42199" y="8673"/>
                      <a:pt x="43079" y="19914"/>
                    </a:cubicBezTo>
                  </a:path>
                  <a:path w="43079" h="21600" stroke="0" extrusionOk="0">
                    <a:moveTo>
                      <a:pt x="0" y="20055"/>
                    </a:moveTo>
                    <a:cubicBezTo>
                      <a:pt x="810" y="8754"/>
                      <a:pt x="10215" y="0"/>
                      <a:pt x="21545" y="0"/>
                    </a:cubicBezTo>
                    <a:cubicBezTo>
                      <a:pt x="32820" y="0"/>
                      <a:pt x="42199" y="8673"/>
                      <a:pt x="43079" y="19914"/>
                    </a:cubicBezTo>
                    <a:lnTo>
                      <a:pt x="21545" y="21600"/>
                    </a:lnTo>
                    <a:lnTo>
                      <a:pt x="0" y="20055"/>
                    </a:lnTo>
                    <a:close/>
                  </a:path>
                </a:pathLst>
              </a:custGeom>
              <a:noFill/>
              <a:ln w="9525">
                <a:solidFill>
                  <a:srgbClr val="96969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293320" name="Line 47">
                <a:extLst>
                  <a:ext uri="{FF2B5EF4-FFF2-40B4-BE49-F238E27FC236}">
                    <a16:creationId xmlns:a16="http://schemas.microsoft.com/office/drawing/2014/main" id="{9895FD13-8B21-B069-EFCF-2EBDBA1A8595}"/>
                  </a:ext>
                </a:extLst>
              </p:cNvPr>
              <p:cNvSpPr>
                <a:spLocks noChangeShapeType="1"/>
              </p:cNvSpPr>
              <p:nvPr/>
            </p:nvSpPr>
            <p:spPr bwMode="auto">
              <a:xfrm>
                <a:off x="2055" y="1266"/>
                <a:ext cx="294" cy="0"/>
              </a:xfrm>
              <a:prstGeom prst="line">
                <a:avLst/>
              </a:prstGeom>
              <a:noFill/>
              <a:ln w="952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291892" name="Rectangle 48">
              <a:extLst>
                <a:ext uri="{FF2B5EF4-FFF2-40B4-BE49-F238E27FC236}">
                  <a16:creationId xmlns:a16="http://schemas.microsoft.com/office/drawing/2014/main" id="{D7E81C42-7B24-699C-E8F9-E3373E322669}"/>
                </a:ext>
              </a:extLst>
            </p:cNvPr>
            <p:cNvSpPr>
              <a:spLocks noChangeArrowheads="1"/>
            </p:cNvSpPr>
            <p:nvPr/>
          </p:nvSpPr>
          <p:spPr bwMode="auto">
            <a:xfrm rot="10800000">
              <a:off x="1652" y="897"/>
              <a:ext cx="53" cy="47"/>
            </a:xfrm>
            <a:prstGeom prst="rect">
              <a:avLst/>
            </a:prstGeom>
            <a:solidFill>
              <a:schemeClr val="folHlink"/>
            </a:solidFill>
            <a:ln w="952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93" name="Rectangle 49">
              <a:extLst>
                <a:ext uri="{FF2B5EF4-FFF2-40B4-BE49-F238E27FC236}">
                  <a16:creationId xmlns:a16="http://schemas.microsoft.com/office/drawing/2014/main" id="{DD61323D-C1C9-8610-887F-78B3BDC3BC7A}"/>
                </a:ext>
              </a:extLst>
            </p:cNvPr>
            <p:cNvSpPr>
              <a:spLocks noChangeArrowheads="1"/>
            </p:cNvSpPr>
            <p:nvPr/>
          </p:nvSpPr>
          <p:spPr bwMode="auto">
            <a:xfrm rot="10800000">
              <a:off x="1632" y="627"/>
              <a:ext cx="86" cy="148"/>
            </a:xfrm>
            <a:prstGeom prst="rect">
              <a:avLst/>
            </a:prstGeom>
            <a:noFill/>
            <a:ln w="9525">
              <a:solidFill>
                <a:srgbClr val="969696"/>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94" name="Rectangle 50">
              <a:extLst>
                <a:ext uri="{FF2B5EF4-FFF2-40B4-BE49-F238E27FC236}">
                  <a16:creationId xmlns:a16="http://schemas.microsoft.com/office/drawing/2014/main" id="{1D9F42FB-8B95-2289-15D5-822FC99EB0C5}"/>
                </a:ext>
              </a:extLst>
            </p:cNvPr>
            <p:cNvSpPr>
              <a:spLocks noChangeArrowheads="1"/>
            </p:cNvSpPr>
            <p:nvPr/>
          </p:nvSpPr>
          <p:spPr bwMode="auto">
            <a:xfrm rot="10800000">
              <a:off x="1663" y="359"/>
              <a:ext cx="30" cy="202"/>
            </a:xfrm>
            <a:prstGeom prst="rect">
              <a:avLst/>
            </a:prstGeom>
            <a:noFill/>
            <a:ln w="952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95" name="AutoShape 51">
              <a:extLst>
                <a:ext uri="{FF2B5EF4-FFF2-40B4-BE49-F238E27FC236}">
                  <a16:creationId xmlns:a16="http://schemas.microsoft.com/office/drawing/2014/main" id="{0325C4B1-A4B4-4CEF-4885-9F18884E0A31}"/>
                </a:ext>
              </a:extLst>
            </p:cNvPr>
            <p:cNvSpPr>
              <a:spLocks noChangeArrowheads="1"/>
            </p:cNvSpPr>
            <p:nvPr/>
          </p:nvSpPr>
          <p:spPr bwMode="auto">
            <a:xfrm rot="10800000">
              <a:off x="1644" y="359"/>
              <a:ext cx="63" cy="170"/>
            </a:xfrm>
            <a:prstGeom prst="bracketPair">
              <a:avLst>
                <a:gd name="adj" fmla="val 0"/>
              </a:avLst>
            </a:prstGeom>
            <a:noFill/>
            <a:ln w="9525">
              <a:solidFill>
                <a:srgbClr val="96969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96" name="Rectangle 52">
              <a:extLst>
                <a:ext uri="{FF2B5EF4-FFF2-40B4-BE49-F238E27FC236}">
                  <a16:creationId xmlns:a16="http://schemas.microsoft.com/office/drawing/2014/main" id="{DBF94EC5-68E7-56E7-D3F3-37BA38E479BC}"/>
                </a:ext>
              </a:extLst>
            </p:cNvPr>
            <p:cNvSpPr>
              <a:spLocks noChangeArrowheads="1"/>
            </p:cNvSpPr>
            <p:nvPr/>
          </p:nvSpPr>
          <p:spPr bwMode="auto">
            <a:xfrm rot="10800000">
              <a:off x="1667" y="559"/>
              <a:ext cx="22" cy="15"/>
            </a:xfrm>
            <a:prstGeom prst="rect">
              <a:avLst/>
            </a:prstGeom>
            <a:noFill/>
            <a:ln w="952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97" name="Rectangle 53">
              <a:extLst>
                <a:ext uri="{FF2B5EF4-FFF2-40B4-BE49-F238E27FC236}">
                  <a16:creationId xmlns:a16="http://schemas.microsoft.com/office/drawing/2014/main" id="{CF29BD30-6D04-87EA-8206-FD84C4D46B78}"/>
                </a:ext>
              </a:extLst>
            </p:cNvPr>
            <p:cNvSpPr>
              <a:spLocks noChangeArrowheads="1"/>
            </p:cNvSpPr>
            <p:nvPr/>
          </p:nvSpPr>
          <p:spPr bwMode="auto">
            <a:xfrm rot="10800000">
              <a:off x="1619" y="326"/>
              <a:ext cx="188" cy="34"/>
            </a:xfrm>
            <a:prstGeom prst="rect">
              <a:avLst/>
            </a:prstGeom>
            <a:solidFill>
              <a:schemeClr val="bg1"/>
            </a:solidFill>
            <a:ln w="952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98" name="Oval 54">
              <a:extLst>
                <a:ext uri="{FF2B5EF4-FFF2-40B4-BE49-F238E27FC236}">
                  <a16:creationId xmlns:a16="http://schemas.microsoft.com/office/drawing/2014/main" id="{59254729-90D9-DF93-1BE2-BAC05921FDF0}"/>
                </a:ext>
              </a:extLst>
            </p:cNvPr>
            <p:cNvSpPr>
              <a:spLocks noChangeArrowheads="1"/>
            </p:cNvSpPr>
            <p:nvPr/>
          </p:nvSpPr>
          <p:spPr bwMode="auto">
            <a:xfrm rot="10800000">
              <a:off x="1795" y="326"/>
              <a:ext cx="33" cy="34"/>
            </a:xfrm>
            <a:prstGeom prst="ellipse">
              <a:avLst/>
            </a:prstGeom>
            <a:solidFill>
              <a:schemeClr val="bg1"/>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899" name="Freeform 55">
              <a:extLst>
                <a:ext uri="{FF2B5EF4-FFF2-40B4-BE49-F238E27FC236}">
                  <a16:creationId xmlns:a16="http://schemas.microsoft.com/office/drawing/2014/main" id="{48C6C3CF-2295-AF2A-05C7-BC4C27163C20}"/>
                </a:ext>
              </a:extLst>
            </p:cNvPr>
            <p:cNvSpPr>
              <a:spLocks/>
            </p:cNvSpPr>
            <p:nvPr/>
          </p:nvSpPr>
          <p:spPr bwMode="auto">
            <a:xfrm rot="10800000">
              <a:off x="1773" y="772"/>
              <a:ext cx="148" cy="359"/>
            </a:xfrm>
            <a:custGeom>
              <a:avLst/>
              <a:gdLst>
                <a:gd name="T0" fmla="*/ 13 w 462"/>
                <a:gd name="T1" fmla="*/ 0 h 1119"/>
                <a:gd name="T2" fmla="*/ 7 w 462"/>
                <a:gd name="T3" fmla="*/ 0 h 1119"/>
                <a:gd name="T4" fmla="*/ 4 w 462"/>
                <a:gd name="T5" fmla="*/ 2 h 1119"/>
                <a:gd name="T6" fmla="*/ 2 w 462"/>
                <a:gd name="T7" fmla="*/ 7 h 1119"/>
                <a:gd name="T8" fmla="*/ 0 w 462"/>
                <a:gd name="T9" fmla="*/ 29 h 1119"/>
                <a:gd name="T10" fmla="*/ 4 w 462"/>
                <a:gd name="T11" fmla="*/ 36 h 1119"/>
                <a:gd name="T12" fmla="*/ 15 w 462"/>
                <a:gd name="T13" fmla="*/ 37 h 11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2" h="1119">
                  <a:moveTo>
                    <a:pt x="408" y="9"/>
                  </a:moveTo>
                  <a:cubicBezTo>
                    <a:pt x="380" y="9"/>
                    <a:pt x="276" y="0"/>
                    <a:pt x="225" y="9"/>
                  </a:cubicBezTo>
                  <a:cubicBezTo>
                    <a:pt x="174" y="18"/>
                    <a:pt x="131" y="29"/>
                    <a:pt x="104" y="64"/>
                  </a:cubicBezTo>
                  <a:cubicBezTo>
                    <a:pt x="77" y="99"/>
                    <a:pt x="79" y="82"/>
                    <a:pt x="64" y="219"/>
                  </a:cubicBezTo>
                  <a:cubicBezTo>
                    <a:pt x="48" y="356"/>
                    <a:pt x="0" y="744"/>
                    <a:pt x="8" y="887"/>
                  </a:cubicBezTo>
                  <a:cubicBezTo>
                    <a:pt x="16" y="1030"/>
                    <a:pt x="36" y="1040"/>
                    <a:pt x="112" y="1079"/>
                  </a:cubicBezTo>
                  <a:cubicBezTo>
                    <a:pt x="188" y="1118"/>
                    <a:pt x="389" y="1111"/>
                    <a:pt x="462" y="1119"/>
                  </a:cubicBezTo>
                </a:path>
              </a:pathLst>
            </a:custGeom>
            <a:noFill/>
            <a:ln w="9525">
              <a:solidFill>
                <a:srgbClr val="96969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00" name="Freeform 56">
              <a:extLst>
                <a:ext uri="{FF2B5EF4-FFF2-40B4-BE49-F238E27FC236}">
                  <a16:creationId xmlns:a16="http://schemas.microsoft.com/office/drawing/2014/main" id="{47228C5B-65B8-9994-2B39-87894A1C4482}"/>
                </a:ext>
              </a:extLst>
            </p:cNvPr>
            <p:cNvSpPr>
              <a:spLocks/>
            </p:cNvSpPr>
            <p:nvPr/>
          </p:nvSpPr>
          <p:spPr bwMode="auto">
            <a:xfrm rot="10800000">
              <a:off x="1778" y="793"/>
              <a:ext cx="124" cy="322"/>
            </a:xfrm>
            <a:custGeom>
              <a:avLst/>
              <a:gdLst>
                <a:gd name="T0" fmla="*/ 12 w 387"/>
                <a:gd name="T1" fmla="*/ 0 h 1006"/>
                <a:gd name="T2" fmla="*/ 5 w 387"/>
                <a:gd name="T3" fmla="*/ 0 h 1006"/>
                <a:gd name="T4" fmla="*/ 3 w 387"/>
                <a:gd name="T5" fmla="*/ 2 h 1006"/>
                <a:gd name="T6" fmla="*/ 2 w 387"/>
                <a:gd name="T7" fmla="*/ 6 h 1006"/>
                <a:gd name="T8" fmla="*/ 0 w 387"/>
                <a:gd name="T9" fmla="*/ 26 h 1006"/>
                <a:gd name="T10" fmla="*/ 3 w 387"/>
                <a:gd name="T11" fmla="*/ 32 h 1006"/>
                <a:gd name="T12" fmla="*/ 13 w 387"/>
                <a:gd name="T13" fmla="*/ 33 h 10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7" h="1006">
                  <a:moveTo>
                    <a:pt x="345" y="4"/>
                  </a:moveTo>
                  <a:cubicBezTo>
                    <a:pt x="315" y="4"/>
                    <a:pt x="210" y="0"/>
                    <a:pt x="165" y="9"/>
                  </a:cubicBezTo>
                  <a:cubicBezTo>
                    <a:pt x="120" y="18"/>
                    <a:pt x="96" y="27"/>
                    <a:pt x="76" y="58"/>
                  </a:cubicBezTo>
                  <a:cubicBezTo>
                    <a:pt x="56" y="90"/>
                    <a:pt x="58" y="75"/>
                    <a:pt x="47" y="197"/>
                  </a:cubicBezTo>
                  <a:cubicBezTo>
                    <a:pt x="35" y="320"/>
                    <a:pt x="0" y="668"/>
                    <a:pt x="6" y="797"/>
                  </a:cubicBezTo>
                  <a:cubicBezTo>
                    <a:pt x="12" y="925"/>
                    <a:pt x="19" y="934"/>
                    <a:pt x="82" y="969"/>
                  </a:cubicBezTo>
                  <a:cubicBezTo>
                    <a:pt x="145" y="1004"/>
                    <a:pt x="323" y="998"/>
                    <a:pt x="387" y="1006"/>
                  </a:cubicBezTo>
                </a:path>
              </a:pathLst>
            </a:custGeom>
            <a:noFill/>
            <a:ln w="9525">
              <a:solidFill>
                <a:srgbClr val="96969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01" name="Oval 57">
              <a:extLst>
                <a:ext uri="{FF2B5EF4-FFF2-40B4-BE49-F238E27FC236}">
                  <a16:creationId xmlns:a16="http://schemas.microsoft.com/office/drawing/2014/main" id="{BC470ED8-24A9-796D-E32F-5676CD4D272E}"/>
                </a:ext>
              </a:extLst>
            </p:cNvPr>
            <p:cNvSpPr>
              <a:spLocks noChangeArrowheads="1"/>
            </p:cNvSpPr>
            <p:nvPr/>
          </p:nvSpPr>
          <p:spPr bwMode="auto">
            <a:xfrm rot="10800000">
              <a:off x="1669" y="843"/>
              <a:ext cx="15" cy="15"/>
            </a:xfrm>
            <a:prstGeom prst="ellipse">
              <a:avLst/>
            </a:prstGeom>
            <a:noFill/>
            <a:ln w="9525">
              <a:solidFill>
                <a:srgbClr val="96969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02" name="Oval 58">
              <a:extLst>
                <a:ext uri="{FF2B5EF4-FFF2-40B4-BE49-F238E27FC236}">
                  <a16:creationId xmlns:a16="http://schemas.microsoft.com/office/drawing/2014/main" id="{682E8812-6D3F-5EFF-97A0-389ABA5AE0A8}"/>
                </a:ext>
              </a:extLst>
            </p:cNvPr>
            <p:cNvSpPr>
              <a:spLocks noChangeArrowheads="1"/>
            </p:cNvSpPr>
            <p:nvPr/>
          </p:nvSpPr>
          <p:spPr bwMode="auto">
            <a:xfrm rot="10800000">
              <a:off x="1803" y="335"/>
              <a:ext cx="15" cy="16"/>
            </a:xfrm>
            <a:prstGeom prst="ellipse">
              <a:avLst/>
            </a:prstGeom>
            <a:noFill/>
            <a:ln w="9525">
              <a:solidFill>
                <a:srgbClr val="96969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03" name="Line 59">
              <a:extLst>
                <a:ext uri="{FF2B5EF4-FFF2-40B4-BE49-F238E27FC236}">
                  <a16:creationId xmlns:a16="http://schemas.microsoft.com/office/drawing/2014/main" id="{1667034B-6D25-3C44-B24B-C2DE6470CBCF}"/>
                </a:ext>
              </a:extLst>
            </p:cNvPr>
            <p:cNvSpPr>
              <a:spLocks noChangeShapeType="1"/>
            </p:cNvSpPr>
            <p:nvPr/>
          </p:nvSpPr>
          <p:spPr bwMode="auto">
            <a:xfrm rot="10800000" flipV="1">
              <a:off x="1561" y="1006"/>
              <a:ext cx="8" cy="372"/>
            </a:xfrm>
            <a:prstGeom prst="line">
              <a:avLst/>
            </a:prstGeom>
            <a:noFill/>
            <a:ln w="952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04" name="Line 60">
              <a:extLst>
                <a:ext uri="{FF2B5EF4-FFF2-40B4-BE49-F238E27FC236}">
                  <a16:creationId xmlns:a16="http://schemas.microsoft.com/office/drawing/2014/main" id="{330078F5-A726-61BA-9727-FE74AE045A1F}"/>
                </a:ext>
              </a:extLst>
            </p:cNvPr>
            <p:cNvSpPr>
              <a:spLocks noChangeShapeType="1"/>
            </p:cNvSpPr>
            <p:nvPr/>
          </p:nvSpPr>
          <p:spPr bwMode="auto">
            <a:xfrm rot="10800000" flipH="1" flipV="1">
              <a:off x="1784" y="1006"/>
              <a:ext cx="17" cy="368"/>
            </a:xfrm>
            <a:prstGeom prst="line">
              <a:avLst/>
            </a:prstGeom>
            <a:noFill/>
            <a:ln w="952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05" name="Oval 61">
              <a:extLst>
                <a:ext uri="{FF2B5EF4-FFF2-40B4-BE49-F238E27FC236}">
                  <a16:creationId xmlns:a16="http://schemas.microsoft.com/office/drawing/2014/main" id="{C2796771-2D91-1FF7-FDE5-41EF15D38B72}"/>
                </a:ext>
              </a:extLst>
            </p:cNvPr>
            <p:cNvSpPr>
              <a:spLocks noChangeArrowheads="1"/>
            </p:cNvSpPr>
            <p:nvPr/>
          </p:nvSpPr>
          <p:spPr bwMode="auto">
            <a:xfrm rot="10800000">
              <a:off x="1686" y="1458"/>
              <a:ext cx="115" cy="115"/>
            </a:xfrm>
            <a:prstGeom prst="ellipse">
              <a:avLst/>
            </a:prstGeom>
            <a:noFill/>
            <a:ln w="9525">
              <a:solidFill>
                <a:srgbClr val="969696"/>
              </a:solidFill>
              <a:round/>
              <a:headEnd/>
              <a:tailEnd/>
            </a:ln>
            <a:effectLst/>
            <a:extLst>
              <a:ext uri="{909E8E84-426E-40DD-AFC4-6F175D3DCCD1}">
                <a14:hiddenFill xmlns:a14="http://schemas.microsoft.com/office/drawing/2010/main">
                  <a:gradFill rotWithShape="0">
                    <a:gsLst>
                      <a:gs pos="0">
                        <a:srgbClr val="DFDCD5"/>
                      </a:gs>
                      <a:gs pos="100000">
                        <a:srgbClr val="A59C85"/>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06" name="Freeform 62">
              <a:extLst>
                <a:ext uri="{FF2B5EF4-FFF2-40B4-BE49-F238E27FC236}">
                  <a16:creationId xmlns:a16="http://schemas.microsoft.com/office/drawing/2014/main" id="{5A492FC5-2A15-B935-DB28-DE1FB33D2CAE}"/>
                </a:ext>
              </a:extLst>
            </p:cNvPr>
            <p:cNvSpPr>
              <a:spLocks/>
            </p:cNvSpPr>
            <p:nvPr/>
          </p:nvSpPr>
          <p:spPr bwMode="auto">
            <a:xfrm rot="10800000">
              <a:off x="1561" y="1270"/>
              <a:ext cx="246" cy="310"/>
            </a:xfrm>
            <a:custGeom>
              <a:avLst/>
              <a:gdLst>
                <a:gd name="T0" fmla="*/ 13 w 767"/>
                <a:gd name="T1" fmla="*/ 32 h 967"/>
                <a:gd name="T2" fmla="*/ 22 w 767"/>
                <a:gd name="T3" fmla="*/ 29 h 967"/>
                <a:gd name="T4" fmla="*/ 25 w 767"/>
                <a:gd name="T5" fmla="*/ 21 h 967"/>
                <a:gd name="T6" fmla="*/ 23 w 767"/>
                <a:gd name="T7" fmla="*/ 15 h 967"/>
                <a:gd name="T8" fmla="*/ 19 w 767"/>
                <a:gd name="T9" fmla="*/ 10 h 967"/>
                <a:gd name="T10" fmla="*/ 9 w 767"/>
                <a:gd name="T11" fmla="*/ 1 h 967"/>
                <a:gd name="T12" fmla="*/ 4 w 767"/>
                <a:gd name="T13" fmla="*/ 1 h 967"/>
                <a:gd name="T14" fmla="*/ 1 w 767"/>
                <a:gd name="T15" fmla="*/ 4 h 967"/>
                <a:gd name="T16" fmla="*/ 0 w 767"/>
                <a:gd name="T17" fmla="*/ 8 h 967"/>
                <a:gd name="T18" fmla="*/ 0 w 767"/>
                <a:gd name="T19" fmla="*/ 16 h 967"/>
                <a:gd name="T20" fmla="*/ 0 w 767"/>
                <a:gd name="T21" fmla="*/ 22 h 9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7" h="967">
                  <a:moveTo>
                    <a:pt x="396" y="967"/>
                  </a:moveTo>
                  <a:cubicBezTo>
                    <a:pt x="442" y="950"/>
                    <a:pt x="611" y="921"/>
                    <a:pt x="672" y="865"/>
                  </a:cubicBezTo>
                  <a:cubicBezTo>
                    <a:pt x="733" y="809"/>
                    <a:pt x="757" y="701"/>
                    <a:pt x="762" y="631"/>
                  </a:cubicBezTo>
                  <a:cubicBezTo>
                    <a:pt x="767" y="561"/>
                    <a:pt x="735" y="502"/>
                    <a:pt x="702" y="445"/>
                  </a:cubicBezTo>
                  <a:cubicBezTo>
                    <a:pt x="669" y="388"/>
                    <a:pt x="634" y="356"/>
                    <a:pt x="564" y="289"/>
                  </a:cubicBezTo>
                  <a:cubicBezTo>
                    <a:pt x="494" y="222"/>
                    <a:pt x="355" y="86"/>
                    <a:pt x="282" y="43"/>
                  </a:cubicBezTo>
                  <a:cubicBezTo>
                    <a:pt x="209" y="0"/>
                    <a:pt x="166" y="20"/>
                    <a:pt x="126" y="31"/>
                  </a:cubicBezTo>
                  <a:cubicBezTo>
                    <a:pt x="86" y="42"/>
                    <a:pt x="62" y="74"/>
                    <a:pt x="42" y="109"/>
                  </a:cubicBezTo>
                  <a:cubicBezTo>
                    <a:pt x="22" y="144"/>
                    <a:pt x="12" y="180"/>
                    <a:pt x="6" y="241"/>
                  </a:cubicBezTo>
                  <a:cubicBezTo>
                    <a:pt x="0" y="302"/>
                    <a:pt x="5" y="403"/>
                    <a:pt x="6" y="475"/>
                  </a:cubicBezTo>
                  <a:cubicBezTo>
                    <a:pt x="7" y="547"/>
                    <a:pt x="11" y="632"/>
                    <a:pt x="12" y="673"/>
                  </a:cubicBezTo>
                </a:path>
              </a:pathLst>
            </a:custGeom>
            <a:noFill/>
            <a:ln w="9525">
              <a:solidFill>
                <a:srgbClr val="96969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07" name="Oval 63">
              <a:extLst>
                <a:ext uri="{FF2B5EF4-FFF2-40B4-BE49-F238E27FC236}">
                  <a16:creationId xmlns:a16="http://schemas.microsoft.com/office/drawing/2014/main" id="{2E0E75AB-C20D-6671-BD51-661D1C6EFC2A}"/>
                </a:ext>
              </a:extLst>
            </p:cNvPr>
            <p:cNvSpPr>
              <a:spLocks noChangeArrowheads="1"/>
            </p:cNvSpPr>
            <p:nvPr/>
          </p:nvSpPr>
          <p:spPr bwMode="auto">
            <a:xfrm rot="10800000">
              <a:off x="1712" y="1487"/>
              <a:ext cx="61" cy="60"/>
            </a:xfrm>
            <a:prstGeom prst="ellipse">
              <a:avLst/>
            </a:prstGeom>
            <a:noFill/>
            <a:ln w="12700">
              <a:solidFill>
                <a:srgbClr val="969696"/>
              </a:solidFill>
              <a:round/>
              <a:headEnd/>
              <a:tailEnd/>
            </a:ln>
            <a:effectLst/>
            <a:extLst>
              <a:ext uri="{909E8E84-426E-40DD-AFC4-6F175D3DCCD1}">
                <a14:hiddenFill xmlns:a14="http://schemas.microsoft.com/office/drawing/2010/main">
                  <a:solidFill>
                    <a:srgbClr val="D8D4C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08" name="Freeform 64">
              <a:extLst>
                <a:ext uri="{FF2B5EF4-FFF2-40B4-BE49-F238E27FC236}">
                  <a16:creationId xmlns:a16="http://schemas.microsoft.com/office/drawing/2014/main" id="{44D63192-409E-3B6B-4437-3A5607AE4A55}"/>
                </a:ext>
              </a:extLst>
            </p:cNvPr>
            <p:cNvSpPr>
              <a:spLocks/>
            </p:cNvSpPr>
            <p:nvPr/>
          </p:nvSpPr>
          <p:spPr bwMode="auto">
            <a:xfrm rot="10800000">
              <a:off x="1582" y="1286"/>
              <a:ext cx="225" cy="293"/>
            </a:xfrm>
            <a:custGeom>
              <a:avLst/>
              <a:gdLst>
                <a:gd name="T0" fmla="*/ 14 w 702"/>
                <a:gd name="T1" fmla="*/ 30 h 912"/>
                <a:gd name="T2" fmla="*/ 20 w 702"/>
                <a:gd name="T3" fmla="*/ 28 h 912"/>
                <a:gd name="T4" fmla="*/ 23 w 702"/>
                <a:gd name="T5" fmla="*/ 21 h 912"/>
                <a:gd name="T6" fmla="*/ 21 w 702"/>
                <a:gd name="T7" fmla="*/ 16 h 912"/>
                <a:gd name="T8" fmla="*/ 16 w 702"/>
                <a:gd name="T9" fmla="*/ 9 h 912"/>
                <a:gd name="T10" fmla="*/ 9 w 702"/>
                <a:gd name="T11" fmla="*/ 1 h 912"/>
                <a:gd name="T12" fmla="*/ 4 w 702"/>
                <a:gd name="T13" fmla="*/ 1 h 912"/>
                <a:gd name="T14" fmla="*/ 1 w 702"/>
                <a:gd name="T15" fmla="*/ 4 h 912"/>
                <a:gd name="T16" fmla="*/ 0 w 702"/>
                <a:gd name="T17" fmla="*/ 8 h 912"/>
                <a:gd name="T18" fmla="*/ 0 w 702"/>
                <a:gd name="T19" fmla="*/ 16 h 912"/>
                <a:gd name="T20" fmla="*/ 0 w 702"/>
                <a:gd name="T21" fmla="*/ 22 h 9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02" h="912">
                  <a:moveTo>
                    <a:pt x="438" y="912"/>
                  </a:moveTo>
                  <a:cubicBezTo>
                    <a:pt x="466" y="901"/>
                    <a:pt x="563" y="886"/>
                    <a:pt x="606" y="840"/>
                  </a:cubicBezTo>
                  <a:cubicBezTo>
                    <a:pt x="649" y="794"/>
                    <a:pt x="690" y="697"/>
                    <a:pt x="696" y="636"/>
                  </a:cubicBezTo>
                  <a:cubicBezTo>
                    <a:pt x="702" y="575"/>
                    <a:pt x="679" y="533"/>
                    <a:pt x="642" y="474"/>
                  </a:cubicBezTo>
                  <a:cubicBezTo>
                    <a:pt x="605" y="415"/>
                    <a:pt x="534" y="354"/>
                    <a:pt x="474" y="282"/>
                  </a:cubicBezTo>
                  <a:cubicBezTo>
                    <a:pt x="414" y="210"/>
                    <a:pt x="340" y="84"/>
                    <a:pt x="282" y="42"/>
                  </a:cubicBezTo>
                  <a:cubicBezTo>
                    <a:pt x="224" y="0"/>
                    <a:pt x="166" y="19"/>
                    <a:pt x="126" y="30"/>
                  </a:cubicBezTo>
                  <a:cubicBezTo>
                    <a:pt x="86" y="41"/>
                    <a:pt x="62" y="73"/>
                    <a:pt x="42" y="108"/>
                  </a:cubicBezTo>
                  <a:cubicBezTo>
                    <a:pt x="22" y="143"/>
                    <a:pt x="12" y="179"/>
                    <a:pt x="6" y="240"/>
                  </a:cubicBezTo>
                  <a:cubicBezTo>
                    <a:pt x="0" y="301"/>
                    <a:pt x="5" y="402"/>
                    <a:pt x="6" y="474"/>
                  </a:cubicBezTo>
                  <a:cubicBezTo>
                    <a:pt x="7" y="546"/>
                    <a:pt x="11" y="631"/>
                    <a:pt x="12" y="672"/>
                  </a:cubicBezTo>
                </a:path>
              </a:pathLst>
            </a:custGeom>
            <a:noFill/>
            <a:ln w="9525">
              <a:solidFill>
                <a:srgbClr val="96969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09" name="Rectangle 65">
              <a:extLst>
                <a:ext uri="{FF2B5EF4-FFF2-40B4-BE49-F238E27FC236}">
                  <a16:creationId xmlns:a16="http://schemas.microsoft.com/office/drawing/2014/main" id="{9D8BCB7F-C589-079F-F988-91D062ABC9A3}"/>
                </a:ext>
              </a:extLst>
            </p:cNvPr>
            <p:cNvSpPr>
              <a:spLocks noChangeArrowheads="1"/>
            </p:cNvSpPr>
            <p:nvPr/>
          </p:nvSpPr>
          <p:spPr bwMode="auto">
            <a:xfrm rot="10800000">
              <a:off x="1705" y="1373"/>
              <a:ext cx="96" cy="7"/>
            </a:xfrm>
            <a:prstGeom prst="rect">
              <a:avLst/>
            </a:prstGeom>
            <a:noFill/>
            <a:ln w="952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10" name="Freeform 66">
              <a:extLst>
                <a:ext uri="{FF2B5EF4-FFF2-40B4-BE49-F238E27FC236}">
                  <a16:creationId xmlns:a16="http://schemas.microsoft.com/office/drawing/2014/main" id="{8E0CA17A-24FD-E8A3-F00B-96A7F27B24E1}"/>
                </a:ext>
              </a:extLst>
            </p:cNvPr>
            <p:cNvSpPr>
              <a:spLocks/>
            </p:cNvSpPr>
            <p:nvPr/>
          </p:nvSpPr>
          <p:spPr bwMode="auto">
            <a:xfrm rot="10800000">
              <a:off x="1659" y="1280"/>
              <a:ext cx="127" cy="91"/>
            </a:xfrm>
            <a:custGeom>
              <a:avLst/>
              <a:gdLst>
                <a:gd name="T0" fmla="*/ 13 w 396"/>
                <a:gd name="T1" fmla="*/ 9 h 282"/>
                <a:gd name="T2" fmla="*/ 10 w 396"/>
                <a:gd name="T3" fmla="*/ 9 h 282"/>
                <a:gd name="T4" fmla="*/ 3 w 396"/>
                <a:gd name="T5" fmla="*/ 5 h 282"/>
                <a:gd name="T6" fmla="*/ 0 w 396"/>
                <a:gd name="T7" fmla="*/ 0 h 2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 h="282">
                  <a:moveTo>
                    <a:pt x="396" y="264"/>
                  </a:moveTo>
                  <a:cubicBezTo>
                    <a:pt x="379" y="263"/>
                    <a:pt x="341" y="282"/>
                    <a:pt x="288" y="264"/>
                  </a:cubicBezTo>
                  <a:cubicBezTo>
                    <a:pt x="235" y="246"/>
                    <a:pt x="126" y="200"/>
                    <a:pt x="78" y="156"/>
                  </a:cubicBezTo>
                  <a:cubicBezTo>
                    <a:pt x="30" y="112"/>
                    <a:pt x="16" y="32"/>
                    <a:pt x="0" y="0"/>
                  </a:cubicBezTo>
                </a:path>
              </a:pathLst>
            </a:custGeom>
            <a:noFill/>
            <a:ln w="9525">
              <a:solidFill>
                <a:srgbClr val="96969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11" name="Freeform 67">
              <a:extLst>
                <a:ext uri="{FF2B5EF4-FFF2-40B4-BE49-F238E27FC236}">
                  <a16:creationId xmlns:a16="http://schemas.microsoft.com/office/drawing/2014/main" id="{67B41B23-DEB4-A7B1-C799-077FD21F5624}"/>
                </a:ext>
              </a:extLst>
            </p:cNvPr>
            <p:cNvSpPr>
              <a:spLocks/>
            </p:cNvSpPr>
            <p:nvPr/>
          </p:nvSpPr>
          <p:spPr bwMode="auto">
            <a:xfrm rot="16200000" flipV="1">
              <a:off x="689" y="1141"/>
              <a:ext cx="216" cy="737"/>
            </a:xfrm>
            <a:custGeom>
              <a:avLst/>
              <a:gdLst>
                <a:gd name="T0" fmla="*/ 14 w 864"/>
                <a:gd name="T1" fmla="*/ 0 h 3111"/>
                <a:gd name="T2" fmla="*/ 12 w 864"/>
                <a:gd name="T3" fmla="*/ 21 h 3111"/>
                <a:gd name="T4" fmla="*/ 8 w 864"/>
                <a:gd name="T5" fmla="*/ 40 h 3111"/>
                <a:gd name="T6" fmla="*/ 8 w 864"/>
                <a:gd name="T7" fmla="*/ 41 h 3111"/>
                <a:gd name="T8" fmla="*/ 6 w 864"/>
                <a:gd name="T9" fmla="*/ 41 h 3111"/>
                <a:gd name="T10" fmla="*/ 5 w 864"/>
                <a:gd name="T11" fmla="*/ 40 h 3111"/>
                <a:gd name="T12" fmla="*/ 1 w 864"/>
                <a:gd name="T13" fmla="*/ 20 h 3111"/>
                <a:gd name="T14" fmla="*/ 0 w 864"/>
                <a:gd name="T15" fmla="*/ 0 h 3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64" h="3111">
                  <a:moveTo>
                    <a:pt x="864" y="0"/>
                  </a:moveTo>
                  <a:lnTo>
                    <a:pt x="780" y="1563"/>
                  </a:lnTo>
                  <a:lnTo>
                    <a:pt x="528" y="2985"/>
                  </a:lnTo>
                  <a:lnTo>
                    <a:pt x="492" y="3111"/>
                  </a:lnTo>
                  <a:lnTo>
                    <a:pt x="366" y="3111"/>
                  </a:lnTo>
                  <a:lnTo>
                    <a:pt x="330" y="2979"/>
                  </a:lnTo>
                  <a:lnTo>
                    <a:pt x="78" y="1539"/>
                  </a:lnTo>
                  <a:lnTo>
                    <a:pt x="0" y="0"/>
                  </a:ln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blipFill dpi="0" rotWithShape="0">
                    <a:blip r:embed="rId5"/>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12" name="Oval 68">
              <a:extLst>
                <a:ext uri="{FF2B5EF4-FFF2-40B4-BE49-F238E27FC236}">
                  <a16:creationId xmlns:a16="http://schemas.microsoft.com/office/drawing/2014/main" id="{F4A8982C-788E-6A6B-FD65-D36BCB92A234}"/>
                </a:ext>
              </a:extLst>
            </p:cNvPr>
            <p:cNvSpPr>
              <a:spLocks noChangeArrowheads="1"/>
            </p:cNvSpPr>
            <p:nvPr/>
          </p:nvSpPr>
          <p:spPr bwMode="auto">
            <a:xfrm rot="16200000" flipV="1">
              <a:off x="1446" y="1418"/>
              <a:ext cx="181" cy="181"/>
            </a:xfrm>
            <a:prstGeom prst="ellipse">
              <a:avLst/>
            </a:prstGeom>
            <a:noFill/>
            <a:ln w="9525">
              <a:solidFill>
                <a:schemeClr val="accent2"/>
              </a:solidFill>
              <a:round/>
              <a:headEnd/>
              <a:tailEnd/>
            </a:ln>
            <a:effectLst/>
            <a:extLst>
              <a:ext uri="{909E8E84-426E-40DD-AFC4-6F175D3DCCD1}">
                <a14:hiddenFill xmlns:a14="http://schemas.microsoft.com/office/drawing/2010/main">
                  <a:gradFill rotWithShape="0">
                    <a:gsLst>
                      <a:gs pos="0">
                        <a:srgbClr val="DFDCD5"/>
                      </a:gs>
                      <a:gs pos="100000">
                        <a:srgbClr val="A59C85"/>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13" name="Oval 69">
              <a:extLst>
                <a:ext uri="{FF2B5EF4-FFF2-40B4-BE49-F238E27FC236}">
                  <a16:creationId xmlns:a16="http://schemas.microsoft.com/office/drawing/2014/main" id="{06E23AF3-E8C0-2C36-F484-93FC33B96879}"/>
                </a:ext>
              </a:extLst>
            </p:cNvPr>
            <p:cNvSpPr>
              <a:spLocks noChangeArrowheads="1"/>
            </p:cNvSpPr>
            <p:nvPr/>
          </p:nvSpPr>
          <p:spPr bwMode="auto">
            <a:xfrm rot="16200000" flipV="1">
              <a:off x="1504" y="1479"/>
              <a:ext cx="61" cy="60"/>
            </a:xfrm>
            <a:prstGeom prst="ellipse">
              <a:avLst/>
            </a:prstGeom>
            <a:noFill/>
            <a:ln w="12700">
              <a:solidFill>
                <a:schemeClr val="accent2"/>
              </a:solidFill>
              <a:round/>
              <a:headEnd/>
              <a:tailEnd/>
            </a:ln>
            <a:effectLst/>
            <a:extLst>
              <a:ext uri="{909E8E84-426E-40DD-AFC4-6F175D3DCCD1}">
                <a14:hiddenFill xmlns:a14="http://schemas.microsoft.com/office/drawing/2010/main">
                  <a:solidFill>
                    <a:srgbClr val="D8D4C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14" name="Oval 70">
              <a:extLst>
                <a:ext uri="{FF2B5EF4-FFF2-40B4-BE49-F238E27FC236}">
                  <a16:creationId xmlns:a16="http://schemas.microsoft.com/office/drawing/2014/main" id="{9207E3D4-D372-7EAA-247F-A15223A491CB}"/>
                </a:ext>
              </a:extLst>
            </p:cNvPr>
            <p:cNvSpPr>
              <a:spLocks noChangeArrowheads="1"/>
            </p:cNvSpPr>
            <p:nvPr/>
          </p:nvSpPr>
          <p:spPr bwMode="auto">
            <a:xfrm rot="16200000" flipV="1">
              <a:off x="968" y="1194"/>
              <a:ext cx="163" cy="631"/>
            </a:xfrm>
            <a:prstGeom prst="ellipse">
              <a:avLst/>
            </a:prstGeom>
            <a:noFill/>
            <a:ln w="9525">
              <a:solidFill>
                <a:schemeClr val="accent2"/>
              </a:solidFill>
              <a:round/>
              <a:headEnd/>
              <a:tailEnd/>
            </a:ln>
            <a:effectLst/>
            <a:extLst>
              <a:ext uri="{909E8E84-426E-40DD-AFC4-6F175D3DCCD1}">
                <a14:hiddenFill xmlns:a14="http://schemas.microsoft.com/office/drawing/2010/main">
                  <a:blipFill dpi="0" rotWithShape="0">
                    <a:blip r:embed="rId5"/>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15" name="AutoShape 71">
              <a:extLst>
                <a:ext uri="{FF2B5EF4-FFF2-40B4-BE49-F238E27FC236}">
                  <a16:creationId xmlns:a16="http://schemas.microsoft.com/office/drawing/2014/main" id="{007C5B81-8129-E409-EC35-0EFBEF92B887}"/>
                </a:ext>
              </a:extLst>
            </p:cNvPr>
            <p:cNvSpPr>
              <a:spLocks noChangeArrowheads="1"/>
            </p:cNvSpPr>
            <p:nvPr/>
          </p:nvSpPr>
          <p:spPr bwMode="auto">
            <a:xfrm rot="16200000" flipV="1">
              <a:off x="1145" y="1318"/>
              <a:ext cx="55" cy="385"/>
            </a:xfrm>
            <a:prstGeom prst="roundRect">
              <a:avLst>
                <a:gd name="adj" fmla="val 50000"/>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16" name="Rectangle 72">
              <a:extLst>
                <a:ext uri="{FF2B5EF4-FFF2-40B4-BE49-F238E27FC236}">
                  <a16:creationId xmlns:a16="http://schemas.microsoft.com/office/drawing/2014/main" id="{7CEBC2E7-A486-FA6B-F777-4EEB5BE4DEDB}"/>
                </a:ext>
              </a:extLst>
            </p:cNvPr>
            <p:cNvSpPr>
              <a:spLocks noChangeArrowheads="1"/>
            </p:cNvSpPr>
            <p:nvPr/>
          </p:nvSpPr>
          <p:spPr bwMode="auto">
            <a:xfrm rot="16200000" flipV="1">
              <a:off x="1226" y="1508"/>
              <a:ext cx="224" cy="11"/>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17" name="Rectangle 73">
              <a:extLst>
                <a:ext uri="{FF2B5EF4-FFF2-40B4-BE49-F238E27FC236}">
                  <a16:creationId xmlns:a16="http://schemas.microsoft.com/office/drawing/2014/main" id="{CB94FE48-5C7B-A5E5-9974-A4C17B619A24}"/>
                </a:ext>
              </a:extLst>
            </p:cNvPr>
            <p:cNvSpPr>
              <a:spLocks noChangeArrowheads="1"/>
            </p:cNvSpPr>
            <p:nvPr/>
          </p:nvSpPr>
          <p:spPr bwMode="auto">
            <a:xfrm rot="16200000" flipV="1">
              <a:off x="1236" y="1507"/>
              <a:ext cx="227" cy="12"/>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18" name="Rectangle 74">
              <a:extLst>
                <a:ext uri="{FF2B5EF4-FFF2-40B4-BE49-F238E27FC236}">
                  <a16:creationId xmlns:a16="http://schemas.microsoft.com/office/drawing/2014/main" id="{4D9AF0B6-A131-98B7-1F0C-58A24838B25F}"/>
                </a:ext>
              </a:extLst>
            </p:cNvPr>
            <p:cNvSpPr>
              <a:spLocks noChangeArrowheads="1"/>
            </p:cNvSpPr>
            <p:nvPr/>
          </p:nvSpPr>
          <p:spPr bwMode="auto">
            <a:xfrm rot="16200000" flipV="1">
              <a:off x="1248" y="1507"/>
              <a:ext cx="227" cy="12"/>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19" name="Rectangle 75">
              <a:extLst>
                <a:ext uri="{FF2B5EF4-FFF2-40B4-BE49-F238E27FC236}">
                  <a16:creationId xmlns:a16="http://schemas.microsoft.com/office/drawing/2014/main" id="{827F5B77-2BC2-4897-8B33-821D4C55390D}"/>
                </a:ext>
              </a:extLst>
            </p:cNvPr>
            <p:cNvSpPr>
              <a:spLocks noChangeArrowheads="1"/>
            </p:cNvSpPr>
            <p:nvPr/>
          </p:nvSpPr>
          <p:spPr bwMode="auto">
            <a:xfrm rot="16200000" flipV="1">
              <a:off x="1315" y="1496"/>
              <a:ext cx="70" cy="35"/>
            </a:xfrm>
            <a:prstGeom prst="rect">
              <a:avLst/>
            </a:prstGeom>
            <a:solidFill>
              <a:schemeClr val="bg1"/>
            </a:solidFill>
            <a:ln w="254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20" name="Rectangle 76">
              <a:extLst>
                <a:ext uri="{FF2B5EF4-FFF2-40B4-BE49-F238E27FC236}">
                  <a16:creationId xmlns:a16="http://schemas.microsoft.com/office/drawing/2014/main" id="{E61CF1D9-7BFC-D557-F14F-032EBE72929C}"/>
                </a:ext>
              </a:extLst>
            </p:cNvPr>
            <p:cNvSpPr>
              <a:spLocks noChangeArrowheads="1"/>
            </p:cNvSpPr>
            <p:nvPr/>
          </p:nvSpPr>
          <p:spPr bwMode="auto">
            <a:xfrm rot="16200000" flipV="1">
              <a:off x="1323" y="1496"/>
              <a:ext cx="53" cy="35"/>
            </a:xfrm>
            <a:prstGeom prst="rect">
              <a:avLst/>
            </a:prstGeom>
            <a:solidFill>
              <a:schemeClr val="bg1"/>
            </a:solidFill>
            <a:ln w="254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21" name="Arc 77">
              <a:extLst>
                <a:ext uri="{FF2B5EF4-FFF2-40B4-BE49-F238E27FC236}">
                  <a16:creationId xmlns:a16="http://schemas.microsoft.com/office/drawing/2014/main" id="{C6039E66-99F9-348C-2D3D-F74CD980566F}"/>
                </a:ext>
              </a:extLst>
            </p:cNvPr>
            <p:cNvSpPr>
              <a:spLocks/>
            </p:cNvSpPr>
            <p:nvPr/>
          </p:nvSpPr>
          <p:spPr bwMode="auto">
            <a:xfrm rot="16200000" flipV="1">
              <a:off x="1348" y="1484"/>
              <a:ext cx="96" cy="61"/>
            </a:xfrm>
            <a:custGeom>
              <a:avLst/>
              <a:gdLst>
                <a:gd name="T0" fmla="*/ 0 w 43079"/>
                <a:gd name="T1" fmla="*/ 0 h 21600"/>
                <a:gd name="T2" fmla="*/ 0 w 43079"/>
                <a:gd name="T3" fmla="*/ 0 h 21600"/>
                <a:gd name="T4" fmla="*/ 0 w 43079"/>
                <a:gd name="T5" fmla="*/ 0 h 21600"/>
                <a:gd name="T6" fmla="*/ 0 60000 65536"/>
                <a:gd name="T7" fmla="*/ 0 60000 65536"/>
                <a:gd name="T8" fmla="*/ 0 60000 65536"/>
              </a:gdLst>
              <a:ahLst/>
              <a:cxnLst>
                <a:cxn ang="T6">
                  <a:pos x="T0" y="T1"/>
                </a:cxn>
                <a:cxn ang="T7">
                  <a:pos x="T2" y="T3"/>
                </a:cxn>
                <a:cxn ang="T8">
                  <a:pos x="T4" y="T5"/>
                </a:cxn>
              </a:cxnLst>
              <a:rect l="0" t="0" r="r" b="b"/>
              <a:pathLst>
                <a:path w="43079" h="21600" fill="none" extrusionOk="0">
                  <a:moveTo>
                    <a:pt x="0" y="20055"/>
                  </a:moveTo>
                  <a:cubicBezTo>
                    <a:pt x="810" y="8754"/>
                    <a:pt x="10215" y="0"/>
                    <a:pt x="21545" y="0"/>
                  </a:cubicBezTo>
                  <a:cubicBezTo>
                    <a:pt x="32820" y="0"/>
                    <a:pt x="42199" y="8673"/>
                    <a:pt x="43079" y="19914"/>
                  </a:cubicBezTo>
                </a:path>
                <a:path w="43079" h="21600" stroke="0" extrusionOk="0">
                  <a:moveTo>
                    <a:pt x="0" y="20055"/>
                  </a:moveTo>
                  <a:cubicBezTo>
                    <a:pt x="810" y="8754"/>
                    <a:pt x="10215" y="0"/>
                    <a:pt x="21545" y="0"/>
                  </a:cubicBezTo>
                  <a:cubicBezTo>
                    <a:pt x="32820" y="0"/>
                    <a:pt x="42199" y="8673"/>
                    <a:pt x="43079" y="19914"/>
                  </a:cubicBezTo>
                  <a:lnTo>
                    <a:pt x="21545" y="21600"/>
                  </a:lnTo>
                  <a:lnTo>
                    <a:pt x="0" y="20055"/>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291922" name="Line 78">
              <a:extLst>
                <a:ext uri="{FF2B5EF4-FFF2-40B4-BE49-F238E27FC236}">
                  <a16:creationId xmlns:a16="http://schemas.microsoft.com/office/drawing/2014/main" id="{B7C4ABC8-E5E7-5C8F-D3A8-10B0FC088D90}"/>
                </a:ext>
              </a:extLst>
            </p:cNvPr>
            <p:cNvSpPr>
              <a:spLocks noChangeShapeType="1"/>
            </p:cNvSpPr>
            <p:nvPr/>
          </p:nvSpPr>
          <p:spPr bwMode="auto">
            <a:xfrm rot="16200000" flipV="1">
              <a:off x="1322" y="1515"/>
              <a:ext cx="94"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23" name="Rectangle 79">
              <a:extLst>
                <a:ext uri="{FF2B5EF4-FFF2-40B4-BE49-F238E27FC236}">
                  <a16:creationId xmlns:a16="http://schemas.microsoft.com/office/drawing/2014/main" id="{D6E60DD4-54F3-14AF-9B3B-7BE063C95635}"/>
                </a:ext>
              </a:extLst>
            </p:cNvPr>
            <p:cNvSpPr>
              <a:spLocks noChangeArrowheads="1"/>
            </p:cNvSpPr>
            <p:nvPr/>
          </p:nvSpPr>
          <p:spPr bwMode="auto">
            <a:xfrm rot="16200000" flipV="1">
              <a:off x="1053" y="1488"/>
              <a:ext cx="53" cy="46"/>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24" name="Rectangle 80">
              <a:extLst>
                <a:ext uri="{FF2B5EF4-FFF2-40B4-BE49-F238E27FC236}">
                  <a16:creationId xmlns:a16="http://schemas.microsoft.com/office/drawing/2014/main" id="{575AA200-A5A9-C846-9892-F59304C3C97E}"/>
                </a:ext>
              </a:extLst>
            </p:cNvPr>
            <p:cNvSpPr>
              <a:spLocks noChangeArrowheads="1"/>
            </p:cNvSpPr>
            <p:nvPr/>
          </p:nvSpPr>
          <p:spPr bwMode="auto">
            <a:xfrm rot="16200000" flipV="1">
              <a:off x="816" y="1434"/>
              <a:ext cx="87" cy="148"/>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25" name="Rectangle 81">
              <a:extLst>
                <a:ext uri="{FF2B5EF4-FFF2-40B4-BE49-F238E27FC236}">
                  <a16:creationId xmlns:a16="http://schemas.microsoft.com/office/drawing/2014/main" id="{1115C7B3-D04A-4B18-E1C2-B04BDB1607D7}"/>
                </a:ext>
              </a:extLst>
            </p:cNvPr>
            <p:cNvSpPr>
              <a:spLocks noChangeArrowheads="1"/>
            </p:cNvSpPr>
            <p:nvPr/>
          </p:nvSpPr>
          <p:spPr bwMode="auto">
            <a:xfrm rot="16200000" flipV="1">
              <a:off x="603" y="1411"/>
              <a:ext cx="31" cy="201"/>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26" name="AutoShape 82">
              <a:extLst>
                <a:ext uri="{FF2B5EF4-FFF2-40B4-BE49-F238E27FC236}">
                  <a16:creationId xmlns:a16="http://schemas.microsoft.com/office/drawing/2014/main" id="{36A01445-E188-3E3D-887B-04223CA64F86}"/>
                </a:ext>
              </a:extLst>
            </p:cNvPr>
            <p:cNvSpPr>
              <a:spLocks noChangeArrowheads="1"/>
            </p:cNvSpPr>
            <p:nvPr/>
          </p:nvSpPr>
          <p:spPr bwMode="auto">
            <a:xfrm rot="16200000" flipV="1">
              <a:off x="571" y="1425"/>
              <a:ext cx="63" cy="170"/>
            </a:xfrm>
            <a:prstGeom prst="bracketPair">
              <a:avLst>
                <a:gd name="adj" fmla="val 0"/>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27" name="Rectangle 83">
              <a:extLst>
                <a:ext uri="{FF2B5EF4-FFF2-40B4-BE49-F238E27FC236}">
                  <a16:creationId xmlns:a16="http://schemas.microsoft.com/office/drawing/2014/main" id="{978A9FEA-12D9-5D06-615B-05D3900D3F4A}"/>
                </a:ext>
              </a:extLst>
            </p:cNvPr>
            <p:cNvSpPr>
              <a:spLocks noChangeArrowheads="1"/>
            </p:cNvSpPr>
            <p:nvPr/>
          </p:nvSpPr>
          <p:spPr bwMode="auto">
            <a:xfrm rot="16200000" flipV="1">
              <a:off x="715" y="1503"/>
              <a:ext cx="22" cy="16"/>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28" name="Rectangle 84">
              <a:extLst>
                <a:ext uri="{FF2B5EF4-FFF2-40B4-BE49-F238E27FC236}">
                  <a16:creationId xmlns:a16="http://schemas.microsoft.com/office/drawing/2014/main" id="{C0DAECFD-28D1-58E9-9DA3-BFDB670A4FDC}"/>
                </a:ext>
              </a:extLst>
            </p:cNvPr>
            <p:cNvSpPr>
              <a:spLocks noChangeArrowheads="1"/>
            </p:cNvSpPr>
            <p:nvPr/>
          </p:nvSpPr>
          <p:spPr bwMode="auto">
            <a:xfrm rot="16200000" flipV="1">
              <a:off x="408" y="1527"/>
              <a:ext cx="185" cy="33"/>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29" name="Oval 85">
              <a:extLst>
                <a:ext uri="{FF2B5EF4-FFF2-40B4-BE49-F238E27FC236}">
                  <a16:creationId xmlns:a16="http://schemas.microsoft.com/office/drawing/2014/main" id="{D3955118-8042-7441-2D84-C0F3362256B2}"/>
                </a:ext>
              </a:extLst>
            </p:cNvPr>
            <p:cNvSpPr>
              <a:spLocks noChangeArrowheads="1"/>
            </p:cNvSpPr>
            <p:nvPr/>
          </p:nvSpPr>
          <p:spPr bwMode="auto">
            <a:xfrm rot="16200000" flipV="1">
              <a:off x="484" y="1616"/>
              <a:ext cx="33" cy="33"/>
            </a:xfrm>
            <a:prstGeom prst="ellipse">
              <a:avLst/>
            </a:prstGeom>
            <a:solidFill>
              <a:schemeClr val="bg1"/>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30" name="Freeform 86">
              <a:extLst>
                <a:ext uri="{FF2B5EF4-FFF2-40B4-BE49-F238E27FC236}">
                  <a16:creationId xmlns:a16="http://schemas.microsoft.com/office/drawing/2014/main" id="{533E7040-3C8E-C5E4-B20F-CAF869DB6452}"/>
                </a:ext>
              </a:extLst>
            </p:cNvPr>
            <p:cNvSpPr>
              <a:spLocks/>
            </p:cNvSpPr>
            <p:nvPr/>
          </p:nvSpPr>
          <p:spPr bwMode="auto">
            <a:xfrm rot="16200000" flipV="1">
              <a:off x="1038" y="1501"/>
              <a:ext cx="148" cy="359"/>
            </a:xfrm>
            <a:custGeom>
              <a:avLst/>
              <a:gdLst>
                <a:gd name="T0" fmla="*/ 13 w 462"/>
                <a:gd name="T1" fmla="*/ 0 h 1119"/>
                <a:gd name="T2" fmla="*/ 7 w 462"/>
                <a:gd name="T3" fmla="*/ 0 h 1119"/>
                <a:gd name="T4" fmla="*/ 4 w 462"/>
                <a:gd name="T5" fmla="*/ 2 h 1119"/>
                <a:gd name="T6" fmla="*/ 2 w 462"/>
                <a:gd name="T7" fmla="*/ 7 h 1119"/>
                <a:gd name="T8" fmla="*/ 0 w 462"/>
                <a:gd name="T9" fmla="*/ 29 h 1119"/>
                <a:gd name="T10" fmla="*/ 4 w 462"/>
                <a:gd name="T11" fmla="*/ 36 h 1119"/>
                <a:gd name="T12" fmla="*/ 15 w 462"/>
                <a:gd name="T13" fmla="*/ 37 h 11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2" h="1119">
                  <a:moveTo>
                    <a:pt x="408" y="9"/>
                  </a:moveTo>
                  <a:cubicBezTo>
                    <a:pt x="380" y="9"/>
                    <a:pt x="276" y="0"/>
                    <a:pt x="225" y="9"/>
                  </a:cubicBezTo>
                  <a:cubicBezTo>
                    <a:pt x="174" y="18"/>
                    <a:pt x="131" y="29"/>
                    <a:pt x="104" y="64"/>
                  </a:cubicBezTo>
                  <a:cubicBezTo>
                    <a:pt x="77" y="99"/>
                    <a:pt x="79" y="82"/>
                    <a:pt x="64" y="219"/>
                  </a:cubicBezTo>
                  <a:cubicBezTo>
                    <a:pt x="48" y="356"/>
                    <a:pt x="0" y="744"/>
                    <a:pt x="8" y="887"/>
                  </a:cubicBezTo>
                  <a:cubicBezTo>
                    <a:pt x="16" y="1030"/>
                    <a:pt x="36" y="1040"/>
                    <a:pt x="112" y="1079"/>
                  </a:cubicBezTo>
                  <a:cubicBezTo>
                    <a:pt x="188" y="1118"/>
                    <a:pt x="389" y="1111"/>
                    <a:pt x="462" y="111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31" name="Freeform 87">
              <a:extLst>
                <a:ext uri="{FF2B5EF4-FFF2-40B4-BE49-F238E27FC236}">
                  <a16:creationId xmlns:a16="http://schemas.microsoft.com/office/drawing/2014/main" id="{FAEDF126-908B-D007-EBE8-490D2DE5F4E3}"/>
                </a:ext>
              </a:extLst>
            </p:cNvPr>
            <p:cNvSpPr>
              <a:spLocks/>
            </p:cNvSpPr>
            <p:nvPr/>
          </p:nvSpPr>
          <p:spPr bwMode="auto">
            <a:xfrm rot="-5400000">
              <a:off x="1048" y="1509"/>
              <a:ext cx="130" cy="323"/>
            </a:xfrm>
            <a:custGeom>
              <a:avLst/>
              <a:gdLst>
                <a:gd name="T0" fmla="*/ 12 w 404"/>
                <a:gd name="T1" fmla="*/ 33 h 1006"/>
                <a:gd name="T2" fmla="*/ 5 w 404"/>
                <a:gd name="T3" fmla="*/ 33 h 1006"/>
                <a:gd name="T4" fmla="*/ 3 w 404"/>
                <a:gd name="T5" fmla="*/ 31 h 1006"/>
                <a:gd name="T6" fmla="*/ 2 w 404"/>
                <a:gd name="T7" fmla="*/ 27 h 1006"/>
                <a:gd name="T8" fmla="*/ 0 w 404"/>
                <a:gd name="T9" fmla="*/ 7 h 1006"/>
                <a:gd name="T10" fmla="*/ 3 w 404"/>
                <a:gd name="T11" fmla="*/ 1 h 1006"/>
                <a:gd name="T12" fmla="*/ 14 w 404"/>
                <a:gd name="T13" fmla="*/ 0 h 10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4" h="1006">
                  <a:moveTo>
                    <a:pt x="346" y="1002"/>
                  </a:moveTo>
                  <a:cubicBezTo>
                    <a:pt x="316" y="1002"/>
                    <a:pt x="211" y="1006"/>
                    <a:pt x="165" y="997"/>
                  </a:cubicBezTo>
                  <a:cubicBezTo>
                    <a:pt x="120" y="988"/>
                    <a:pt x="96" y="979"/>
                    <a:pt x="76" y="948"/>
                  </a:cubicBezTo>
                  <a:cubicBezTo>
                    <a:pt x="56" y="916"/>
                    <a:pt x="58" y="931"/>
                    <a:pt x="47" y="809"/>
                  </a:cubicBezTo>
                  <a:cubicBezTo>
                    <a:pt x="35" y="686"/>
                    <a:pt x="0" y="338"/>
                    <a:pt x="6" y="209"/>
                  </a:cubicBezTo>
                  <a:cubicBezTo>
                    <a:pt x="12" y="81"/>
                    <a:pt x="16" y="72"/>
                    <a:pt x="82" y="37"/>
                  </a:cubicBezTo>
                  <a:cubicBezTo>
                    <a:pt x="148" y="2"/>
                    <a:pt x="337" y="8"/>
                    <a:pt x="404"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32" name="Oval 88">
              <a:extLst>
                <a:ext uri="{FF2B5EF4-FFF2-40B4-BE49-F238E27FC236}">
                  <a16:creationId xmlns:a16="http://schemas.microsoft.com/office/drawing/2014/main" id="{98658577-80B4-33EE-6201-C7E70A0FA1C4}"/>
                </a:ext>
              </a:extLst>
            </p:cNvPr>
            <p:cNvSpPr>
              <a:spLocks noChangeArrowheads="1"/>
            </p:cNvSpPr>
            <p:nvPr/>
          </p:nvSpPr>
          <p:spPr bwMode="auto">
            <a:xfrm rot="16200000" flipV="1">
              <a:off x="1002" y="1501"/>
              <a:ext cx="15" cy="16"/>
            </a:xfrm>
            <a:prstGeom prst="ellipse">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33" name="Oval 89">
              <a:extLst>
                <a:ext uri="{FF2B5EF4-FFF2-40B4-BE49-F238E27FC236}">
                  <a16:creationId xmlns:a16="http://schemas.microsoft.com/office/drawing/2014/main" id="{78835296-0220-AD3B-A635-BA7A1C4F6338}"/>
                </a:ext>
              </a:extLst>
            </p:cNvPr>
            <p:cNvSpPr>
              <a:spLocks noChangeArrowheads="1"/>
            </p:cNvSpPr>
            <p:nvPr/>
          </p:nvSpPr>
          <p:spPr bwMode="auto">
            <a:xfrm rot="16200000" flipV="1">
              <a:off x="494" y="1625"/>
              <a:ext cx="16" cy="15"/>
            </a:xfrm>
            <a:prstGeom prst="ellipse">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34" name="Line 90">
              <a:extLst>
                <a:ext uri="{FF2B5EF4-FFF2-40B4-BE49-F238E27FC236}">
                  <a16:creationId xmlns:a16="http://schemas.microsoft.com/office/drawing/2014/main" id="{038A013D-1DD3-BDB3-ACAD-0DACE545DD5B}"/>
                </a:ext>
              </a:extLst>
            </p:cNvPr>
            <p:cNvSpPr>
              <a:spLocks noChangeShapeType="1"/>
            </p:cNvSpPr>
            <p:nvPr/>
          </p:nvSpPr>
          <p:spPr bwMode="auto">
            <a:xfrm rot="-5400000">
              <a:off x="1349" y="1214"/>
              <a:ext cx="4" cy="371"/>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35" name="Line 91">
              <a:extLst>
                <a:ext uri="{FF2B5EF4-FFF2-40B4-BE49-F238E27FC236}">
                  <a16:creationId xmlns:a16="http://schemas.microsoft.com/office/drawing/2014/main" id="{70D95991-14CA-2FE3-E938-8C8E973DBDC7}"/>
                </a:ext>
              </a:extLst>
            </p:cNvPr>
            <p:cNvSpPr>
              <a:spLocks noChangeShapeType="1"/>
            </p:cNvSpPr>
            <p:nvPr/>
          </p:nvSpPr>
          <p:spPr bwMode="auto">
            <a:xfrm rot="16200000" flipH="1">
              <a:off x="1340" y="1442"/>
              <a:ext cx="17" cy="367"/>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36" name="Oval 92">
              <a:extLst>
                <a:ext uri="{FF2B5EF4-FFF2-40B4-BE49-F238E27FC236}">
                  <a16:creationId xmlns:a16="http://schemas.microsoft.com/office/drawing/2014/main" id="{0056D330-E6AB-1846-3668-2999231352BA}"/>
                </a:ext>
              </a:extLst>
            </p:cNvPr>
            <p:cNvSpPr>
              <a:spLocks noChangeArrowheads="1"/>
            </p:cNvSpPr>
            <p:nvPr/>
          </p:nvSpPr>
          <p:spPr bwMode="auto">
            <a:xfrm rot="16200000" flipV="1">
              <a:off x="1617" y="1517"/>
              <a:ext cx="115" cy="115"/>
            </a:xfrm>
            <a:prstGeom prst="ellipse">
              <a:avLst/>
            </a:prstGeom>
            <a:noFill/>
            <a:ln w="9525">
              <a:solidFill>
                <a:schemeClr val="accent2"/>
              </a:solidFill>
              <a:round/>
              <a:headEnd/>
              <a:tailEnd/>
            </a:ln>
            <a:effectLst/>
            <a:extLst>
              <a:ext uri="{909E8E84-426E-40DD-AFC4-6F175D3DCCD1}">
                <a14:hiddenFill xmlns:a14="http://schemas.microsoft.com/office/drawing/2010/main">
                  <a:gradFill rotWithShape="0">
                    <a:gsLst>
                      <a:gs pos="0">
                        <a:srgbClr val="DFDCD5"/>
                      </a:gs>
                      <a:gs pos="100000">
                        <a:srgbClr val="A59C85"/>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37" name="Freeform 93">
              <a:extLst>
                <a:ext uri="{FF2B5EF4-FFF2-40B4-BE49-F238E27FC236}">
                  <a16:creationId xmlns:a16="http://schemas.microsoft.com/office/drawing/2014/main" id="{D5F737CB-C013-8FB3-3E22-838D46460D6B}"/>
                </a:ext>
              </a:extLst>
            </p:cNvPr>
            <p:cNvSpPr>
              <a:spLocks/>
            </p:cNvSpPr>
            <p:nvPr/>
          </p:nvSpPr>
          <p:spPr bwMode="auto">
            <a:xfrm rot="16200000" flipV="1">
              <a:off x="1460" y="1362"/>
              <a:ext cx="246" cy="310"/>
            </a:xfrm>
            <a:custGeom>
              <a:avLst/>
              <a:gdLst>
                <a:gd name="T0" fmla="*/ 13 w 767"/>
                <a:gd name="T1" fmla="*/ 32 h 967"/>
                <a:gd name="T2" fmla="*/ 22 w 767"/>
                <a:gd name="T3" fmla="*/ 29 h 967"/>
                <a:gd name="T4" fmla="*/ 25 w 767"/>
                <a:gd name="T5" fmla="*/ 21 h 967"/>
                <a:gd name="T6" fmla="*/ 23 w 767"/>
                <a:gd name="T7" fmla="*/ 15 h 967"/>
                <a:gd name="T8" fmla="*/ 19 w 767"/>
                <a:gd name="T9" fmla="*/ 10 h 967"/>
                <a:gd name="T10" fmla="*/ 9 w 767"/>
                <a:gd name="T11" fmla="*/ 1 h 967"/>
                <a:gd name="T12" fmla="*/ 4 w 767"/>
                <a:gd name="T13" fmla="*/ 1 h 967"/>
                <a:gd name="T14" fmla="*/ 1 w 767"/>
                <a:gd name="T15" fmla="*/ 4 h 967"/>
                <a:gd name="T16" fmla="*/ 0 w 767"/>
                <a:gd name="T17" fmla="*/ 8 h 967"/>
                <a:gd name="T18" fmla="*/ 0 w 767"/>
                <a:gd name="T19" fmla="*/ 16 h 967"/>
                <a:gd name="T20" fmla="*/ 0 w 767"/>
                <a:gd name="T21" fmla="*/ 22 h 9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7" h="967">
                  <a:moveTo>
                    <a:pt x="396" y="967"/>
                  </a:moveTo>
                  <a:cubicBezTo>
                    <a:pt x="442" y="950"/>
                    <a:pt x="611" y="921"/>
                    <a:pt x="672" y="865"/>
                  </a:cubicBezTo>
                  <a:cubicBezTo>
                    <a:pt x="733" y="809"/>
                    <a:pt x="757" y="701"/>
                    <a:pt x="762" y="631"/>
                  </a:cubicBezTo>
                  <a:cubicBezTo>
                    <a:pt x="767" y="561"/>
                    <a:pt x="735" y="502"/>
                    <a:pt x="702" y="445"/>
                  </a:cubicBezTo>
                  <a:cubicBezTo>
                    <a:pt x="669" y="388"/>
                    <a:pt x="634" y="356"/>
                    <a:pt x="564" y="289"/>
                  </a:cubicBezTo>
                  <a:cubicBezTo>
                    <a:pt x="494" y="222"/>
                    <a:pt x="355" y="86"/>
                    <a:pt x="282" y="43"/>
                  </a:cubicBezTo>
                  <a:cubicBezTo>
                    <a:pt x="209" y="0"/>
                    <a:pt x="166" y="20"/>
                    <a:pt x="126" y="31"/>
                  </a:cubicBezTo>
                  <a:cubicBezTo>
                    <a:pt x="86" y="42"/>
                    <a:pt x="62" y="74"/>
                    <a:pt x="42" y="109"/>
                  </a:cubicBezTo>
                  <a:cubicBezTo>
                    <a:pt x="22" y="144"/>
                    <a:pt x="12" y="180"/>
                    <a:pt x="6" y="241"/>
                  </a:cubicBezTo>
                  <a:cubicBezTo>
                    <a:pt x="0" y="302"/>
                    <a:pt x="5" y="403"/>
                    <a:pt x="6" y="475"/>
                  </a:cubicBezTo>
                  <a:cubicBezTo>
                    <a:pt x="7" y="547"/>
                    <a:pt x="11" y="632"/>
                    <a:pt x="12" y="673"/>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38" name="Oval 94">
              <a:extLst>
                <a:ext uri="{FF2B5EF4-FFF2-40B4-BE49-F238E27FC236}">
                  <a16:creationId xmlns:a16="http://schemas.microsoft.com/office/drawing/2014/main" id="{121D9931-6163-AE07-BE5C-582263EE7EBC}"/>
                </a:ext>
              </a:extLst>
            </p:cNvPr>
            <p:cNvSpPr>
              <a:spLocks noChangeArrowheads="1"/>
            </p:cNvSpPr>
            <p:nvPr/>
          </p:nvSpPr>
          <p:spPr bwMode="auto">
            <a:xfrm rot="16200000" flipV="1">
              <a:off x="1645" y="1545"/>
              <a:ext cx="60" cy="60"/>
            </a:xfrm>
            <a:prstGeom prst="ellipse">
              <a:avLst/>
            </a:prstGeom>
            <a:noFill/>
            <a:ln w="12700">
              <a:solidFill>
                <a:schemeClr val="accent2"/>
              </a:solidFill>
              <a:round/>
              <a:headEnd/>
              <a:tailEnd/>
            </a:ln>
            <a:effectLst/>
            <a:extLst>
              <a:ext uri="{909E8E84-426E-40DD-AFC4-6F175D3DCCD1}">
                <a14:hiddenFill xmlns:a14="http://schemas.microsoft.com/office/drawing/2010/main">
                  <a:solidFill>
                    <a:srgbClr val="D8D4C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39" name="Freeform 95">
              <a:extLst>
                <a:ext uri="{FF2B5EF4-FFF2-40B4-BE49-F238E27FC236}">
                  <a16:creationId xmlns:a16="http://schemas.microsoft.com/office/drawing/2014/main" id="{8FE8AE11-B92E-B17F-D57A-DF8D110E6946}"/>
                </a:ext>
              </a:extLst>
            </p:cNvPr>
            <p:cNvSpPr>
              <a:spLocks/>
            </p:cNvSpPr>
            <p:nvPr/>
          </p:nvSpPr>
          <p:spPr bwMode="auto">
            <a:xfrm rot="16200000" flipV="1">
              <a:off x="1479" y="1381"/>
              <a:ext cx="225" cy="292"/>
            </a:xfrm>
            <a:custGeom>
              <a:avLst/>
              <a:gdLst>
                <a:gd name="T0" fmla="*/ 14 w 702"/>
                <a:gd name="T1" fmla="*/ 30 h 912"/>
                <a:gd name="T2" fmla="*/ 20 w 702"/>
                <a:gd name="T3" fmla="*/ 28 h 912"/>
                <a:gd name="T4" fmla="*/ 23 w 702"/>
                <a:gd name="T5" fmla="*/ 21 h 912"/>
                <a:gd name="T6" fmla="*/ 21 w 702"/>
                <a:gd name="T7" fmla="*/ 16 h 912"/>
                <a:gd name="T8" fmla="*/ 16 w 702"/>
                <a:gd name="T9" fmla="*/ 9 h 912"/>
                <a:gd name="T10" fmla="*/ 9 w 702"/>
                <a:gd name="T11" fmla="*/ 1 h 912"/>
                <a:gd name="T12" fmla="*/ 4 w 702"/>
                <a:gd name="T13" fmla="*/ 1 h 912"/>
                <a:gd name="T14" fmla="*/ 1 w 702"/>
                <a:gd name="T15" fmla="*/ 4 h 912"/>
                <a:gd name="T16" fmla="*/ 0 w 702"/>
                <a:gd name="T17" fmla="*/ 8 h 912"/>
                <a:gd name="T18" fmla="*/ 0 w 702"/>
                <a:gd name="T19" fmla="*/ 16 h 912"/>
                <a:gd name="T20" fmla="*/ 0 w 702"/>
                <a:gd name="T21" fmla="*/ 22 h 9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02" h="912">
                  <a:moveTo>
                    <a:pt x="438" y="912"/>
                  </a:moveTo>
                  <a:cubicBezTo>
                    <a:pt x="466" y="901"/>
                    <a:pt x="563" y="886"/>
                    <a:pt x="606" y="840"/>
                  </a:cubicBezTo>
                  <a:cubicBezTo>
                    <a:pt x="649" y="794"/>
                    <a:pt x="690" y="697"/>
                    <a:pt x="696" y="636"/>
                  </a:cubicBezTo>
                  <a:cubicBezTo>
                    <a:pt x="702" y="575"/>
                    <a:pt x="679" y="533"/>
                    <a:pt x="642" y="474"/>
                  </a:cubicBezTo>
                  <a:cubicBezTo>
                    <a:pt x="605" y="415"/>
                    <a:pt x="534" y="354"/>
                    <a:pt x="474" y="282"/>
                  </a:cubicBezTo>
                  <a:cubicBezTo>
                    <a:pt x="414" y="210"/>
                    <a:pt x="340" y="84"/>
                    <a:pt x="282" y="42"/>
                  </a:cubicBezTo>
                  <a:cubicBezTo>
                    <a:pt x="224" y="0"/>
                    <a:pt x="166" y="19"/>
                    <a:pt x="126" y="30"/>
                  </a:cubicBezTo>
                  <a:cubicBezTo>
                    <a:pt x="86" y="41"/>
                    <a:pt x="62" y="73"/>
                    <a:pt x="42" y="108"/>
                  </a:cubicBezTo>
                  <a:cubicBezTo>
                    <a:pt x="22" y="143"/>
                    <a:pt x="12" y="179"/>
                    <a:pt x="6" y="240"/>
                  </a:cubicBezTo>
                  <a:cubicBezTo>
                    <a:pt x="0" y="301"/>
                    <a:pt x="5" y="402"/>
                    <a:pt x="6" y="474"/>
                  </a:cubicBezTo>
                  <a:cubicBezTo>
                    <a:pt x="7" y="546"/>
                    <a:pt x="11" y="631"/>
                    <a:pt x="12" y="6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40" name="Rectangle 96">
              <a:extLst>
                <a:ext uri="{FF2B5EF4-FFF2-40B4-BE49-F238E27FC236}">
                  <a16:creationId xmlns:a16="http://schemas.microsoft.com/office/drawing/2014/main" id="{3D6787B5-97E5-A871-6F65-59510656F200}"/>
                </a:ext>
              </a:extLst>
            </p:cNvPr>
            <p:cNvSpPr>
              <a:spLocks noChangeArrowheads="1"/>
            </p:cNvSpPr>
            <p:nvPr/>
          </p:nvSpPr>
          <p:spPr bwMode="auto">
            <a:xfrm rot="16200000" flipV="1">
              <a:off x="1488" y="1582"/>
              <a:ext cx="96" cy="8"/>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41" name="Freeform 97">
              <a:extLst>
                <a:ext uri="{FF2B5EF4-FFF2-40B4-BE49-F238E27FC236}">
                  <a16:creationId xmlns:a16="http://schemas.microsoft.com/office/drawing/2014/main" id="{BC05FC85-23E8-F0A4-8503-229B526FA525}"/>
                </a:ext>
              </a:extLst>
            </p:cNvPr>
            <p:cNvSpPr>
              <a:spLocks/>
            </p:cNvSpPr>
            <p:nvPr/>
          </p:nvSpPr>
          <p:spPr bwMode="auto">
            <a:xfrm rot="16200000" flipV="1">
              <a:off x="1421" y="1509"/>
              <a:ext cx="127" cy="90"/>
            </a:xfrm>
            <a:custGeom>
              <a:avLst/>
              <a:gdLst>
                <a:gd name="T0" fmla="*/ 13 w 396"/>
                <a:gd name="T1" fmla="*/ 9 h 282"/>
                <a:gd name="T2" fmla="*/ 10 w 396"/>
                <a:gd name="T3" fmla="*/ 9 h 282"/>
                <a:gd name="T4" fmla="*/ 3 w 396"/>
                <a:gd name="T5" fmla="*/ 5 h 282"/>
                <a:gd name="T6" fmla="*/ 0 w 396"/>
                <a:gd name="T7" fmla="*/ 0 h 2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 h="282">
                  <a:moveTo>
                    <a:pt x="396" y="264"/>
                  </a:moveTo>
                  <a:cubicBezTo>
                    <a:pt x="379" y="263"/>
                    <a:pt x="341" y="282"/>
                    <a:pt x="288" y="264"/>
                  </a:cubicBezTo>
                  <a:cubicBezTo>
                    <a:pt x="235" y="246"/>
                    <a:pt x="126" y="200"/>
                    <a:pt x="78" y="156"/>
                  </a:cubicBezTo>
                  <a:cubicBezTo>
                    <a:pt x="30" y="112"/>
                    <a:pt x="16" y="32"/>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42" name="Freeform 98">
              <a:extLst>
                <a:ext uri="{FF2B5EF4-FFF2-40B4-BE49-F238E27FC236}">
                  <a16:creationId xmlns:a16="http://schemas.microsoft.com/office/drawing/2014/main" id="{E5848766-9214-0746-F67C-08F327BFF269}"/>
                </a:ext>
              </a:extLst>
            </p:cNvPr>
            <p:cNvSpPr>
              <a:spLocks/>
            </p:cNvSpPr>
            <p:nvPr/>
          </p:nvSpPr>
          <p:spPr bwMode="auto">
            <a:xfrm rot="-5400000">
              <a:off x="1828" y="1162"/>
              <a:ext cx="336" cy="363"/>
            </a:xfrm>
            <a:custGeom>
              <a:avLst/>
              <a:gdLst>
                <a:gd name="T0" fmla="*/ 0 w 1047"/>
                <a:gd name="T1" fmla="*/ 37 h 1134"/>
                <a:gd name="T2" fmla="*/ 21 w 1047"/>
                <a:gd name="T3" fmla="*/ 35 h 1134"/>
                <a:gd name="T4" fmla="*/ 33 w 1047"/>
                <a:gd name="T5" fmla="*/ 24 h 1134"/>
                <a:gd name="T6" fmla="*/ 32 w 1047"/>
                <a:gd name="T7" fmla="*/ 12 h 1134"/>
                <a:gd name="T8" fmla="*/ 24 w 1047"/>
                <a:gd name="T9" fmla="*/ 0 h 1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134">
                  <a:moveTo>
                    <a:pt x="0" y="1134"/>
                  </a:moveTo>
                  <a:cubicBezTo>
                    <a:pt x="107" y="1122"/>
                    <a:pt x="477" y="1131"/>
                    <a:pt x="642" y="1062"/>
                  </a:cubicBezTo>
                  <a:cubicBezTo>
                    <a:pt x="807" y="993"/>
                    <a:pt x="937" y="837"/>
                    <a:pt x="992" y="722"/>
                  </a:cubicBezTo>
                  <a:cubicBezTo>
                    <a:pt x="1047" y="607"/>
                    <a:pt x="1020" y="495"/>
                    <a:pt x="974" y="375"/>
                  </a:cubicBezTo>
                  <a:cubicBezTo>
                    <a:pt x="928" y="255"/>
                    <a:pt x="771" y="78"/>
                    <a:pt x="718"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43" name="Oval 99">
              <a:extLst>
                <a:ext uri="{FF2B5EF4-FFF2-40B4-BE49-F238E27FC236}">
                  <a16:creationId xmlns:a16="http://schemas.microsoft.com/office/drawing/2014/main" id="{855F9C3A-0E1C-3227-4D23-6EB59B7C40B8}"/>
                </a:ext>
              </a:extLst>
            </p:cNvPr>
            <p:cNvSpPr>
              <a:spLocks noChangeArrowheads="1"/>
            </p:cNvSpPr>
            <p:nvPr/>
          </p:nvSpPr>
          <p:spPr bwMode="auto">
            <a:xfrm rot="-5400000">
              <a:off x="1704" y="1218"/>
              <a:ext cx="92" cy="92"/>
            </a:xfrm>
            <a:prstGeom prst="ellipse">
              <a:avLst/>
            </a:prstGeom>
            <a:noFill/>
            <a:ln w="9525">
              <a:solidFill>
                <a:schemeClr val="tx1"/>
              </a:solidFill>
              <a:round/>
              <a:headEnd/>
              <a:tailEnd/>
            </a:ln>
            <a:effectLst/>
            <a:extLst>
              <a:ext uri="{909E8E84-426E-40DD-AFC4-6F175D3DCCD1}">
                <a14:hiddenFill xmlns:a14="http://schemas.microsoft.com/office/drawing/2010/main">
                  <a:gradFill rotWithShape="0">
                    <a:gsLst>
                      <a:gs pos="0">
                        <a:srgbClr val="DFDCD5"/>
                      </a:gs>
                      <a:gs pos="100000">
                        <a:srgbClr val="A59C85"/>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44" name="Oval 100">
              <a:extLst>
                <a:ext uri="{FF2B5EF4-FFF2-40B4-BE49-F238E27FC236}">
                  <a16:creationId xmlns:a16="http://schemas.microsoft.com/office/drawing/2014/main" id="{C5B76860-D0D8-88A3-5AF4-50B97E0052CB}"/>
                </a:ext>
              </a:extLst>
            </p:cNvPr>
            <p:cNvSpPr>
              <a:spLocks noChangeArrowheads="1"/>
            </p:cNvSpPr>
            <p:nvPr/>
          </p:nvSpPr>
          <p:spPr bwMode="auto">
            <a:xfrm rot="-5400000">
              <a:off x="1737" y="1251"/>
              <a:ext cx="25" cy="26"/>
            </a:xfrm>
            <a:prstGeom prst="ellipse">
              <a:avLst/>
            </a:prstGeom>
            <a:noFill/>
            <a:ln w="12700">
              <a:solidFill>
                <a:schemeClr val="tx1"/>
              </a:solidFill>
              <a:round/>
              <a:headEnd/>
              <a:tailEnd/>
            </a:ln>
            <a:effectLst/>
            <a:extLst>
              <a:ext uri="{909E8E84-426E-40DD-AFC4-6F175D3DCCD1}">
                <a14:hiddenFill xmlns:a14="http://schemas.microsoft.com/office/drawing/2010/main">
                  <a:solidFill>
                    <a:srgbClr val="D8D4C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45" name="Freeform 101">
              <a:extLst>
                <a:ext uri="{FF2B5EF4-FFF2-40B4-BE49-F238E27FC236}">
                  <a16:creationId xmlns:a16="http://schemas.microsoft.com/office/drawing/2014/main" id="{3D3C641B-9CA0-FD2C-F620-18B2D6BF672F}"/>
                </a:ext>
              </a:extLst>
            </p:cNvPr>
            <p:cNvSpPr>
              <a:spLocks/>
            </p:cNvSpPr>
            <p:nvPr/>
          </p:nvSpPr>
          <p:spPr bwMode="auto">
            <a:xfrm rot="-5400000">
              <a:off x="1858" y="1126"/>
              <a:ext cx="161" cy="371"/>
            </a:xfrm>
            <a:custGeom>
              <a:avLst/>
              <a:gdLst>
                <a:gd name="T0" fmla="*/ 0 w 502"/>
                <a:gd name="T1" fmla="*/ 38 h 1155"/>
                <a:gd name="T2" fmla="*/ 9 w 502"/>
                <a:gd name="T3" fmla="*/ 36 h 1155"/>
                <a:gd name="T4" fmla="*/ 16 w 502"/>
                <a:gd name="T5" fmla="*/ 26 h 1155"/>
                <a:gd name="T6" fmla="*/ 12 w 502"/>
                <a:gd name="T7" fmla="*/ 16 h 1155"/>
                <a:gd name="T8" fmla="*/ 3 w 502"/>
                <a:gd name="T9" fmla="*/ 2 h 1155"/>
                <a:gd name="T10" fmla="*/ 2 w 502"/>
                <a:gd name="T11" fmla="*/ 2 h 11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2" h="1155">
                  <a:moveTo>
                    <a:pt x="0" y="1149"/>
                  </a:moveTo>
                  <a:cubicBezTo>
                    <a:pt x="47" y="1140"/>
                    <a:pt x="194" y="1155"/>
                    <a:pt x="275" y="1094"/>
                  </a:cubicBezTo>
                  <a:cubicBezTo>
                    <a:pt x="356" y="1033"/>
                    <a:pt x="468" y="886"/>
                    <a:pt x="485" y="783"/>
                  </a:cubicBezTo>
                  <a:cubicBezTo>
                    <a:pt x="502" y="680"/>
                    <a:pt x="440" y="592"/>
                    <a:pt x="375" y="473"/>
                  </a:cubicBezTo>
                  <a:cubicBezTo>
                    <a:pt x="310" y="354"/>
                    <a:pt x="147" y="140"/>
                    <a:pt x="92" y="70"/>
                  </a:cubicBezTo>
                  <a:cubicBezTo>
                    <a:pt x="37" y="0"/>
                    <a:pt x="56" y="56"/>
                    <a:pt x="46" y="5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46" name="Freeform 102">
              <a:extLst>
                <a:ext uri="{FF2B5EF4-FFF2-40B4-BE49-F238E27FC236}">
                  <a16:creationId xmlns:a16="http://schemas.microsoft.com/office/drawing/2014/main" id="{E7E33889-FA56-AB56-02D4-97E0CB0E1A58}"/>
                </a:ext>
              </a:extLst>
            </p:cNvPr>
            <p:cNvSpPr>
              <a:spLocks/>
            </p:cNvSpPr>
            <p:nvPr/>
          </p:nvSpPr>
          <p:spPr bwMode="auto">
            <a:xfrm rot="-5400000">
              <a:off x="1760" y="1228"/>
              <a:ext cx="37" cy="66"/>
            </a:xfrm>
            <a:custGeom>
              <a:avLst/>
              <a:gdLst>
                <a:gd name="T0" fmla="*/ 0 w 118"/>
                <a:gd name="T1" fmla="*/ 7 h 204"/>
                <a:gd name="T2" fmla="*/ 2 w 118"/>
                <a:gd name="T3" fmla="*/ 6 h 204"/>
                <a:gd name="T4" fmla="*/ 3 w 118"/>
                <a:gd name="T5" fmla="*/ 3 h 204"/>
                <a:gd name="T6" fmla="*/ 3 w 118"/>
                <a:gd name="T7" fmla="*/ 0 h 2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 h="204">
                  <a:moveTo>
                    <a:pt x="0" y="204"/>
                  </a:moveTo>
                  <a:cubicBezTo>
                    <a:pt x="12" y="198"/>
                    <a:pt x="53" y="181"/>
                    <a:pt x="72" y="162"/>
                  </a:cubicBezTo>
                  <a:cubicBezTo>
                    <a:pt x="91" y="143"/>
                    <a:pt x="110" y="117"/>
                    <a:pt x="114" y="90"/>
                  </a:cubicBezTo>
                  <a:cubicBezTo>
                    <a:pt x="118" y="63"/>
                    <a:pt x="101" y="19"/>
                    <a:pt x="97"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47" name="Freeform 103">
              <a:extLst>
                <a:ext uri="{FF2B5EF4-FFF2-40B4-BE49-F238E27FC236}">
                  <a16:creationId xmlns:a16="http://schemas.microsoft.com/office/drawing/2014/main" id="{F2C4EE77-F118-2854-0DA0-42DFF94F5C7B}"/>
                </a:ext>
              </a:extLst>
            </p:cNvPr>
            <p:cNvSpPr>
              <a:spLocks/>
            </p:cNvSpPr>
            <p:nvPr/>
          </p:nvSpPr>
          <p:spPr bwMode="auto">
            <a:xfrm rot="-5400000">
              <a:off x="1763" y="1283"/>
              <a:ext cx="64" cy="44"/>
            </a:xfrm>
            <a:custGeom>
              <a:avLst/>
              <a:gdLst>
                <a:gd name="T0" fmla="*/ 0 w 201"/>
                <a:gd name="T1" fmla="*/ 0 h 139"/>
                <a:gd name="T2" fmla="*/ 2 w 201"/>
                <a:gd name="T3" fmla="*/ 3 h 139"/>
                <a:gd name="T4" fmla="*/ 4 w 201"/>
                <a:gd name="T5" fmla="*/ 4 h 139"/>
                <a:gd name="T6" fmla="*/ 6 w 201"/>
                <a:gd name="T7" fmla="*/ 3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1" h="139">
                  <a:moveTo>
                    <a:pt x="0" y="0"/>
                  </a:moveTo>
                  <a:cubicBezTo>
                    <a:pt x="8" y="15"/>
                    <a:pt x="28" y="69"/>
                    <a:pt x="46" y="92"/>
                  </a:cubicBezTo>
                  <a:cubicBezTo>
                    <a:pt x="64" y="115"/>
                    <a:pt x="84" y="135"/>
                    <a:pt x="110" y="137"/>
                  </a:cubicBezTo>
                  <a:cubicBezTo>
                    <a:pt x="136" y="139"/>
                    <a:pt x="182" y="111"/>
                    <a:pt x="201" y="10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48" name="Freeform 104">
              <a:extLst>
                <a:ext uri="{FF2B5EF4-FFF2-40B4-BE49-F238E27FC236}">
                  <a16:creationId xmlns:a16="http://schemas.microsoft.com/office/drawing/2014/main" id="{CF30A920-2082-B16F-BFD2-61075D94FE80}"/>
                </a:ext>
              </a:extLst>
            </p:cNvPr>
            <p:cNvSpPr>
              <a:spLocks/>
            </p:cNvSpPr>
            <p:nvPr/>
          </p:nvSpPr>
          <p:spPr bwMode="auto">
            <a:xfrm rot="-5400000">
              <a:off x="1619" y="1274"/>
              <a:ext cx="152" cy="149"/>
            </a:xfrm>
            <a:custGeom>
              <a:avLst/>
              <a:gdLst>
                <a:gd name="T0" fmla="*/ 16 w 475"/>
                <a:gd name="T1" fmla="*/ 13 h 462"/>
                <a:gd name="T2" fmla="*/ 12 w 475"/>
                <a:gd name="T3" fmla="*/ 15 h 462"/>
                <a:gd name="T4" fmla="*/ 9 w 475"/>
                <a:gd name="T5" fmla="*/ 14 h 462"/>
                <a:gd name="T6" fmla="*/ 8 w 475"/>
                <a:gd name="T7" fmla="*/ 9 h 462"/>
                <a:gd name="T8" fmla="*/ 7 w 475"/>
                <a:gd name="T9" fmla="*/ 5 h 462"/>
                <a:gd name="T10" fmla="*/ 5 w 475"/>
                <a:gd name="T11" fmla="*/ 2 h 462"/>
                <a:gd name="T12" fmla="*/ 0 w 475"/>
                <a:gd name="T13" fmla="*/ 0 h 4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5" h="462">
                  <a:moveTo>
                    <a:pt x="475" y="375"/>
                  </a:moveTo>
                  <a:cubicBezTo>
                    <a:pt x="455" y="389"/>
                    <a:pt x="390" y="452"/>
                    <a:pt x="356" y="457"/>
                  </a:cubicBezTo>
                  <a:cubicBezTo>
                    <a:pt x="322" y="462"/>
                    <a:pt x="291" y="435"/>
                    <a:pt x="274" y="402"/>
                  </a:cubicBezTo>
                  <a:cubicBezTo>
                    <a:pt x="257" y="369"/>
                    <a:pt x="264" y="297"/>
                    <a:pt x="256" y="256"/>
                  </a:cubicBezTo>
                  <a:cubicBezTo>
                    <a:pt x="248" y="215"/>
                    <a:pt x="245" y="187"/>
                    <a:pt x="228" y="155"/>
                  </a:cubicBezTo>
                  <a:cubicBezTo>
                    <a:pt x="211" y="123"/>
                    <a:pt x="193" y="90"/>
                    <a:pt x="155" y="64"/>
                  </a:cubicBezTo>
                  <a:cubicBezTo>
                    <a:pt x="117" y="38"/>
                    <a:pt x="32" y="13"/>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49" name="Freeform 105">
              <a:extLst>
                <a:ext uri="{FF2B5EF4-FFF2-40B4-BE49-F238E27FC236}">
                  <a16:creationId xmlns:a16="http://schemas.microsoft.com/office/drawing/2014/main" id="{5EC26060-FC77-7BA4-DDD8-A144A46AE298}"/>
                </a:ext>
              </a:extLst>
            </p:cNvPr>
            <p:cNvSpPr>
              <a:spLocks/>
            </p:cNvSpPr>
            <p:nvPr/>
          </p:nvSpPr>
          <p:spPr bwMode="auto">
            <a:xfrm rot="-5400000">
              <a:off x="1694" y="1319"/>
              <a:ext cx="30" cy="123"/>
            </a:xfrm>
            <a:custGeom>
              <a:avLst/>
              <a:gdLst>
                <a:gd name="T0" fmla="*/ 3 w 92"/>
                <a:gd name="T1" fmla="*/ 12 h 384"/>
                <a:gd name="T2" fmla="*/ 3 w 92"/>
                <a:gd name="T3" fmla="*/ 7 h 384"/>
                <a:gd name="T4" fmla="*/ 2 w 92"/>
                <a:gd name="T5" fmla="*/ 3 h 384"/>
                <a:gd name="T6" fmla="*/ 0 w 92"/>
                <a:gd name="T7" fmla="*/ 0 h 3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2" h="384">
                  <a:moveTo>
                    <a:pt x="92" y="384"/>
                  </a:moveTo>
                  <a:cubicBezTo>
                    <a:pt x="89" y="355"/>
                    <a:pt x="78" y="257"/>
                    <a:pt x="73" y="210"/>
                  </a:cubicBezTo>
                  <a:cubicBezTo>
                    <a:pt x="68" y="163"/>
                    <a:pt x="76" y="136"/>
                    <a:pt x="64" y="101"/>
                  </a:cubicBezTo>
                  <a:cubicBezTo>
                    <a:pt x="52" y="66"/>
                    <a:pt x="13" y="21"/>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50" name="Freeform 106">
              <a:extLst>
                <a:ext uri="{FF2B5EF4-FFF2-40B4-BE49-F238E27FC236}">
                  <a16:creationId xmlns:a16="http://schemas.microsoft.com/office/drawing/2014/main" id="{2CDABF2E-AF55-B67E-F074-3353A9B1B456}"/>
                </a:ext>
              </a:extLst>
            </p:cNvPr>
            <p:cNvSpPr>
              <a:spLocks/>
            </p:cNvSpPr>
            <p:nvPr/>
          </p:nvSpPr>
          <p:spPr bwMode="auto">
            <a:xfrm rot="-5400000">
              <a:off x="1706" y="1368"/>
              <a:ext cx="153" cy="84"/>
            </a:xfrm>
            <a:custGeom>
              <a:avLst/>
              <a:gdLst>
                <a:gd name="T0" fmla="*/ 16 w 477"/>
                <a:gd name="T1" fmla="*/ 8 h 263"/>
                <a:gd name="T2" fmla="*/ 10 w 477"/>
                <a:gd name="T3" fmla="*/ 8 h 263"/>
                <a:gd name="T4" fmla="*/ 3 w 477"/>
                <a:gd name="T5" fmla="*/ 6 h 263"/>
                <a:gd name="T6" fmla="*/ 0 w 477"/>
                <a:gd name="T7" fmla="*/ 3 h 263"/>
                <a:gd name="T8" fmla="*/ 3 w 477"/>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7" h="263">
                  <a:moveTo>
                    <a:pt x="477" y="256"/>
                  </a:moveTo>
                  <a:cubicBezTo>
                    <a:pt x="447" y="255"/>
                    <a:pt x="373" y="263"/>
                    <a:pt x="308" y="251"/>
                  </a:cubicBezTo>
                  <a:cubicBezTo>
                    <a:pt x="243" y="239"/>
                    <a:pt x="135" y="210"/>
                    <a:pt x="84" y="182"/>
                  </a:cubicBezTo>
                  <a:cubicBezTo>
                    <a:pt x="33" y="154"/>
                    <a:pt x="4" y="112"/>
                    <a:pt x="2" y="82"/>
                  </a:cubicBezTo>
                  <a:cubicBezTo>
                    <a:pt x="0" y="52"/>
                    <a:pt x="60" y="17"/>
                    <a:pt x="75"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51" name="Freeform 107">
              <a:extLst>
                <a:ext uri="{FF2B5EF4-FFF2-40B4-BE49-F238E27FC236}">
                  <a16:creationId xmlns:a16="http://schemas.microsoft.com/office/drawing/2014/main" id="{1EC82413-BC8C-1AF2-95FE-C48304221DB2}"/>
                </a:ext>
              </a:extLst>
            </p:cNvPr>
            <p:cNvSpPr>
              <a:spLocks/>
            </p:cNvSpPr>
            <p:nvPr/>
          </p:nvSpPr>
          <p:spPr bwMode="auto">
            <a:xfrm rot="-5400000">
              <a:off x="1737" y="1380"/>
              <a:ext cx="108" cy="31"/>
            </a:xfrm>
            <a:custGeom>
              <a:avLst/>
              <a:gdLst>
                <a:gd name="T0" fmla="*/ 11 w 336"/>
                <a:gd name="T1" fmla="*/ 3 h 96"/>
                <a:gd name="T2" fmla="*/ 5 w 336"/>
                <a:gd name="T3" fmla="*/ 3 h 96"/>
                <a:gd name="T4" fmla="*/ 2 w 336"/>
                <a:gd name="T5" fmla="*/ 2 h 96"/>
                <a:gd name="T6" fmla="*/ 0 w 33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6" h="96">
                  <a:moveTo>
                    <a:pt x="336" y="96"/>
                  </a:moveTo>
                  <a:cubicBezTo>
                    <a:pt x="308" y="94"/>
                    <a:pt x="217" y="93"/>
                    <a:pt x="169" y="85"/>
                  </a:cubicBezTo>
                  <a:cubicBezTo>
                    <a:pt x="121" y="77"/>
                    <a:pt x="76" y="62"/>
                    <a:pt x="48" y="48"/>
                  </a:cubicBezTo>
                  <a:cubicBezTo>
                    <a:pt x="20" y="34"/>
                    <a:pt x="24" y="16"/>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52" name="Rectangle 108">
              <a:extLst>
                <a:ext uri="{FF2B5EF4-FFF2-40B4-BE49-F238E27FC236}">
                  <a16:creationId xmlns:a16="http://schemas.microsoft.com/office/drawing/2014/main" id="{D358131D-CEAF-FFCF-277C-058989E2EE5B}"/>
                </a:ext>
              </a:extLst>
            </p:cNvPr>
            <p:cNvSpPr>
              <a:spLocks noChangeArrowheads="1"/>
            </p:cNvSpPr>
            <p:nvPr/>
          </p:nvSpPr>
          <p:spPr bwMode="auto">
            <a:xfrm rot="-3877655">
              <a:off x="1796" y="1355"/>
              <a:ext cx="38" cy="132"/>
            </a:xfrm>
            <a:prstGeom prst="rect">
              <a:avLst/>
            </a:prstGeom>
            <a:solidFill>
              <a:schemeClr val="tx1"/>
            </a:solidFill>
            <a:ln w="9525">
              <a:solidFill>
                <a:srgbClr val="4D4D4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53" name="Freeform 109">
              <a:extLst>
                <a:ext uri="{FF2B5EF4-FFF2-40B4-BE49-F238E27FC236}">
                  <a16:creationId xmlns:a16="http://schemas.microsoft.com/office/drawing/2014/main" id="{0AF1617F-EE03-73E6-FCDD-FBEA3B856D28}"/>
                </a:ext>
              </a:extLst>
            </p:cNvPr>
            <p:cNvSpPr>
              <a:spLocks/>
            </p:cNvSpPr>
            <p:nvPr/>
          </p:nvSpPr>
          <p:spPr bwMode="auto">
            <a:xfrm rot="-5400000">
              <a:off x="1799" y="1424"/>
              <a:ext cx="95" cy="123"/>
            </a:xfrm>
            <a:custGeom>
              <a:avLst/>
              <a:gdLst>
                <a:gd name="T0" fmla="*/ 10 w 297"/>
                <a:gd name="T1" fmla="*/ 12 h 384"/>
                <a:gd name="T2" fmla="*/ 6 w 297"/>
                <a:gd name="T3" fmla="*/ 11 h 384"/>
                <a:gd name="T4" fmla="*/ 3 w 297"/>
                <a:gd name="T5" fmla="*/ 9 h 384"/>
                <a:gd name="T6" fmla="*/ 0 w 297"/>
                <a:gd name="T7" fmla="*/ 5 h 384"/>
                <a:gd name="T8" fmla="*/ 3 w 297"/>
                <a:gd name="T9" fmla="*/ 2 h 384"/>
                <a:gd name="T10" fmla="*/ 5 w 297"/>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7" h="384">
                  <a:moveTo>
                    <a:pt x="297" y="384"/>
                  </a:moveTo>
                  <a:cubicBezTo>
                    <a:pt x="278" y="376"/>
                    <a:pt x="218" y="360"/>
                    <a:pt x="183" y="342"/>
                  </a:cubicBezTo>
                  <a:cubicBezTo>
                    <a:pt x="148" y="324"/>
                    <a:pt x="114" y="309"/>
                    <a:pt x="84" y="278"/>
                  </a:cubicBezTo>
                  <a:cubicBezTo>
                    <a:pt x="54" y="247"/>
                    <a:pt x="0" y="192"/>
                    <a:pt x="0" y="155"/>
                  </a:cubicBezTo>
                  <a:cubicBezTo>
                    <a:pt x="0" y="118"/>
                    <a:pt x="56" y="81"/>
                    <a:pt x="83" y="55"/>
                  </a:cubicBezTo>
                  <a:cubicBezTo>
                    <a:pt x="110" y="29"/>
                    <a:pt x="148" y="11"/>
                    <a:pt x="165"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54" name="Freeform 110">
              <a:extLst>
                <a:ext uri="{FF2B5EF4-FFF2-40B4-BE49-F238E27FC236}">
                  <a16:creationId xmlns:a16="http://schemas.microsoft.com/office/drawing/2014/main" id="{73EF54C2-BE89-4F8E-78E1-FCE25B1008A1}"/>
                </a:ext>
              </a:extLst>
            </p:cNvPr>
            <p:cNvSpPr>
              <a:spLocks/>
            </p:cNvSpPr>
            <p:nvPr/>
          </p:nvSpPr>
          <p:spPr bwMode="auto">
            <a:xfrm rot="-5400000">
              <a:off x="1806" y="1424"/>
              <a:ext cx="99" cy="66"/>
            </a:xfrm>
            <a:custGeom>
              <a:avLst/>
              <a:gdLst>
                <a:gd name="T0" fmla="*/ 10 w 308"/>
                <a:gd name="T1" fmla="*/ 7 h 205"/>
                <a:gd name="T2" fmla="*/ 5 w 308"/>
                <a:gd name="T3" fmla="*/ 5 h 205"/>
                <a:gd name="T4" fmla="*/ 1 w 308"/>
                <a:gd name="T5" fmla="*/ 3 h 205"/>
                <a:gd name="T6" fmla="*/ 2 w 308"/>
                <a:gd name="T7" fmla="*/ 0 h 2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205">
                  <a:moveTo>
                    <a:pt x="308" y="205"/>
                  </a:moveTo>
                  <a:cubicBezTo>
                    <a:pt x="282" y="197"/>
                    <a:pt x="202" y="177"/>
                    <a:pt x="154" y="155"/>
                  </a:cubicBezTo>
                  <a:cubicBezTo>
                    <a:pt x="106" y="133"/>
                    <a:pt x="34" y="99"/>
                    <a:pt x="17" y="73"/>
                  </a:cubicBezTo>
                  <a:cubicBezTo>
                    <a:pt x="0" y="47"/>
                    <a:pt x="46" y="15"/>
                    <a:pt x="54"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55" name="Oval 111">
              <a:extLst>
                <a:ext uri="{FF2B5EF4-FFF2-40B4-BE49-F238E27FC236}">
                  <a16:creationId xmlns:a16="http://schemas.microsoft.com/office/drawing/2014/main" id="{D7019BAA-FB30-FD7B-35AC-C1A400A9584D}"/>
                </a:ext>
              </a:extLst>
            </p:cNvPr>
            <p:cNvSpPr>
              <a:spLocks noChangeArrowheads="1"/>
            </p:cNvSpPr>
            <p:nvPr/>
          </p:nvSpPr>
          <p:spPr bwMode="auto">
            <a:xfrm rot="16200000" flipV="1">
              <a:off x="1618" y="1388"/>
              <a:ext cx="114" cy="115"/>
            </a:xfrm>
            <a:prstGeom prst="ellipse">
              <a:avLst/>
            </a:prstGeom>
            <a:noFill/>
            <a:ln w="9525">
              <a:solidFill>
                <a:schemeClr val="tx1"/>
              </a:solidFill>
              <a:round/>
              <a:headEnd/>
              <a:tailEnd/>
            </a:ln>
            <a:effectLst/>
            <a:extLst>
              <a:ext uri="{909E8E84-426E-40DD-AFC4-6F175D3DCCD1}">
                <a14:hiddenFill xmlns:a14="http://schemas.microsoft.com/office/drawing/2010/main">
                  <a:gradFill rotWithShape="0">
                    <a:gsLst>
                      <a:gs pos="0">
                        <a:srgbClr val="DFDCD5"/>
                      </a:gs>
                      <a:gs pos="100000">
                        <a:srgbClr val="A59C85"/>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56" name="Oval 112">
              <a:extLst>
                <a:ext uri="{FF2B5EF4-FFF2-40B4-BE49-F238E27FC236}">
                  <a16:creationId xmlns:a16="http://schemas.microsoft.com/office/drawing/2014/main" id="{1F3F4070-990B-E945-93AC-880CDCE2360D}"/>
                </a:ext>
              </a:extLst>
            </p:cNvPr>
            <p:cNvSpPr>
              <a:spLocks noChangeArrowheads="1"/>
            </p:cNvSpPr>
            <p:nvPr/>
          </p:nvSpPr>
          <p:spPr bwMode="auto">
            <a:xfrm rot="16200000" flipV="1">
              <a:off x="1645" y="1415"/>
              <a:ext cx="60" cy="60"/>
            </a:xfrm>
            <a:prstGeom prst="ellipse">
              <a:avLst/>
            </a:prstGeom>
            <a:noFill/>
            <a:ln w="12700">
              <a:solidFill>
                <a:schemeClr val="tx1"/>
              </a:solidFill>
              <a:round/>
              <a:headEnd/>
              <a:tailEnd/>
            </a:ln>
            <a:effectLst/>
            <a:extLst>
              <a:ext uri="{909E8E84-426E-40DD-AFC4-6F175D3DCCD1}">
                <a14:hiddenFill xmlns:a14="http://schemas.microsoft.com/office/drawing/2010/main">
                  <a:solidFill>
                    <a:srgbClr val="D8D4C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57" name="Line 113">
              <a:extLst>
                <a:ext uri="{FF2B5EF4-FFF2-40B4-BE49-F238E27FC236}">
                  <a16:creationId xmlns:a16="http://schemas.microsoft.com/office/drawing/2014/main" id="{E8D94761-7FB4-FC55-B35C-4371B1F58DD3}"/>
                </a:ext>
              </a:extLst>
            </p:cNvPr>
            <p:cNvSpPr>
              <a:spLocks noChangeShapeType="1"/>
            </p:cNvSpPr>
            <p:nvPr/>
          </p:nvSpPr>
          <p:spPr bwMode="auto">
            <a:xfrm rot="16200000" flipH="1">
              <a:off x="1663" y="1303"/>
              <a:ext cx="7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58" name="Freeform 114">
              <a:extLst>
                <a:ext uri="{FF2B5EF4-FFF2-40B4-BE49-F238E27FC236}">
                  <a16:creationId xmlns:a16="http://schemas.microsoft.com/office/drawing/2014/main" id="{1F319CD5-C6CB-1DA2-1247-53B80BA82DF7}"/>
                </a:ext>
              </a:extLst>
            </p:cNvPr>
            <p:cNvSpPr>
              <a:spLocks/>
            </p:cNvSpPr>
            <p:nvPr/>
          </p:nvSpPr>
          <p:spPr bwMode="auto">
            <a:xfrm rot="-5400000">
              <a:off x="2073" y="1406"/>
              <a:ext cx="66" cy="40"/>
            </a:xfrm>
            <a:custGeom>
              <a:avLst/>
              <a:gdLst>
                <a:gd name="T0" fmla="*/ 7 w 206"/>
                <a:gd name="T1" fmla="*/ 4 h 122"/>
                <a:gd name="T2" fmla="*/ 1 w 206"/>
                <a:gd name="T3" fmla="*/ 4 h 122"/>
                <a:gd name="T4" fmla="*/ 0 w 206"/>
                <a:gd name="T5" fmla="*/ 1 h 122"/>
                <a:gd name="T6" fmla="*/ 2 w 206"/>
                <a:gd name="T7" fmla="*/ 0 h 1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6" h="122">
                  <a:moveTo>
                    <a:pt x="206" y="110"/>
                  </a:moveTo>
                  <a:cubicBezTo>
                    <a:pt x="177" y="110"/>
                    <a:pt x="66" y="122"/>
                    <a:pt x="33" y="110"/>
                  </a:cubicBezTo>
                  <a:cubicBezTo>
                    <a:pt x="0" y="98"/>
                    <a:pt x="1" y="55"/>
                    <a:pt x="5" y="37"/>
                  </a:cubicBezTo>
                  <a:cubicBezTo>
                    <a:pt x="9" y="19"/>
                    <a:pt x="49" y="8"/>
                    <a:pt x="6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59" name="Oval 115">
              <a:extLst>
                <a:ext uri="{FF2B5EF4-FFF2-40B4-BE49-F238E27FC236}">
                  <a16:creationId xmlns:a16="http://schemas.microsoft.com/office/drawing/2014/main" id="{B1BAB504-A753-A15A-7D22-D32E7969AEEF}"/>
                </a:ext>
              </a:extLst>
            </p:cNvPr>
            <p:cNvSpPr>
              <a:spLocks noChangeArrowheads="1"/>
            </p:cNvSpPr>
            <p:nvPr/>
          </p:nvSpPr>
          <p:spPr bwMode="auto">
            <a:xfrm rot="-5400000">
              <a:off x="2100" y="1337"/>
              <a:ext cx="31" cy="31"/>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60" name="Oval 116">
              <a:extLst>
                <a:ext uri="{FF2B5EF4-FFF2-40B4-BE49-F238E27FC236}">
                  <a16:creationId xmlns:a16="http://schemas.microsoft.com/office/drawing/2014/main" id="{B894E119-301F-D23C-21B0-7376DE36EEF6}"/>
                </a:ext>
              </a:extLst>
            </p:cNvPr>
            <p:cNvSpPr>
              <a:spLocks noChangeArrowheads="1"/>
            </p:cNvSpPr>
            <p:nvPr/>
          </p:nvSpPr>
          <p:spPr bwMode="auto">
            <a:xfrm rot="-5400000">
              <a:off x="2108" y="1345"/>
              <a:ext cx="15" cy="1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61" name="Oval 117">
              <a:extLst>
                <a:ext uri="{FF2B5EF4-FFF2-40B4-BE49-F238E27FC236}">
                  <a16:creationId xmlns:a16="http://schemas.microsoft.com/office/drawing/2014/main" id="{AA40A32F-0926-5935-2D6D-8EFA8F04EC90}"/>
                </a:ext>
              </a:extLst>
            </p:cNvPr>
            <p:cNvSpPr>
              <a:spLocks noChangeArrowheads="1"/>
            </p:cNvSpPr>
            <p:nvPr/>
          </p:nvSpPr>
          <p:spPr bwMode="auto">
            <a:xfrm rot="-5400000">
              <a:off x="1898" y="1827"/>
              <a:ext cx="115" cy="115"/>
            </a:xfrm>
            <a:prstGeom prst="ellipse">
              <a:avLst/>
            </a:prstGeom>
            <a:noFill/>
            <a:ln w="9525">
              <a:solidFill>
                <a:schemeClr val="tx1"/>
              </a:solidFill>
              <a:round/>
              <a:headEnd/>
              <a:tailEnd/>
            </a:ln>
            <a:effectLst/>
            <a:extLst>
              <a:ext uri="{909E8E84-426E-40DD-AFC4-6F175D3DCCD1}">
                <a14:hiddenFill xmlns:a14="http://schemas.microsoft.com/office/drawing/2010/main">
                  <a:gradFill rotWithShape="0">
                    <a:gsLst>
                      <a:gs pos="0">
                        <a:srgbClr val="DFDCD5"/>
                      </a:gs>
                      <a:gs pos="100000">
                        <a:srgbClr val="A59C85"/>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62" name="Oval 118">
              <a:extLst>
                <a:ext uri="{FF2B5EF4-FFF2-40B4-BE49-F238E27FC236}">
                  <a16:creationId xmlns:a16="http://schemas.microsoft.com/office/drawing/2014/main" id="{084EF9C0-B286-9F1C-E4E5-5AF7BDFBC77E}"/>
                </a:ext>
              </a:extLst>
            </p:cNvPr>
            <p:cNvSpPr>
              <a:spLocks noChangeArrowheads="1"/>
            </p:cNvSpPr>
            <p:nvPr/>
          </p:nvSpPr>
          <p:spPr bwMode="auto">
            <a:xfrm rot="-5400000">
              <a:off x="1925" y="1854"/>
              <a:ext cx="60" cy="60"/>
            </a:xfrm>
            <a:prstGeom prst="ellipse">
              <a:avLst/>
            </a:prstGeom>
            <a:noFill/>
            <a:ln w="12700">
              <a:solidFill>
                <a:schemeClr val="tx1"/>
              </a:solidFill>
              <a:round/>
              <a:headEnd/>
              <a:tailEnd/>
            </a:ln>
            <a:effectLst/>
            <a:extLst>
              <a:ext uri="{909E8E84-426E-40DD-AFC4-6F175D3DCCD1}">
                <a14:hiddenFill xmlns:a14="http://schemas.microsoft.com/office/drawing/2010/main">
                  <a:solidFill>
                    <a:srgbClr val="D8D4C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63" name="Freeform 119">
              <a:extLst>
                <a:ext uri="{FF2B5EF4-FFF2-40B4-BE49-F238E27FC236}">
                  <a16:creationId xmlns:a16="http://schemas.microsoft.com/office/drawing/2014/main" id="{433AB10B-F469-F7F6-6731-4524818B376A}"/>
                </a:ext>
              </a:extLst>
            </p:cNvPr>
            <p:cNvSpPr>
              <a:spLocks/>
            </p:cNvSpPr>
            <p:nvPr/>
          </p:nvSpPr>
          <p:spPr bwMode="auto">
            <a:xfrm rot="-5400000">
              <a:off x="1591" y="1473"/>
              <a:ext cx="408" cy="569"/>
            </a:xfrm>
            <a:custGeom>
              <a:avLst/>
              <a:gdLst>
                <a:gd name="T0" fmla="*/ 42 w 1271"/>
                <a:gd name="T1" fmla="*/ 52 h 1775"/>
                <a:gd name="T2" fmla="*/ 31 w 1271"/>
                <a:gd name="T3" fmla="*/ 56 h 1775"/>
                <a:gd name="T4" fmla="*/ 22 w 1271"/>
                <a:gd name="T5" fmla="*/ 58 h 1775"/>
                <a:gd name="T6" fmla="*/ 12 w 1271"/>
                <a:gd name="T7" fmla="*/ 56 h 1775"/>
                <a:gd name="T8" fmla="*/ 5 w 1271"/>
                <a:gd name="T9" fmla="*/ 51 h 1775"/>
                <a:gd name="T10" fmla="*/ 2 w 1271"/>
                <a:gd name="T11" fmla="*/ 46 h 1775"/>
                <a:gd name="T12" fmla="*/ 0 w 1271"/>
                <a:gd name="T13" fmla="*/ 34 h 1775"/>
                <a:gd name="T14" fmla="*/ 2 w 1271"/>
                <a:gd name="T15" fmla="*/ 22 h 1775"/>
                <a:gd name="T16" fmla="*/ 12 w 1271"/>
                <a:gd name="T17" fmla="*/ 11 h 1775"/>
                <a:gd name="T18" fmla="*/ 21 w 1271"/>
                <a:gd name="T19" fmla="*/ 9 h 1775"/>
                <a:gd name="T20" fmla="*/ 24 w 1271"/>
                <a:gd name="T21" fmla="*/ 0 h 17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1" h="1775">
                  <a:moveTo>
                    <a:pt x="1271" y="1571"/>
                  </a:moveTo>
                  <a:cubicBezTo>
                    <a:pt x="1215" y="1595"/>
                    <a:pt x="1035" y="1684"/>
                    <a:pt x="933" y="1717"/>
                  </a:cubicBezTo>
                  <a:cubicBezTo>
                    <a:pt x="831" y="1750"/>
                    <a:pt x="756" y="1775"/>
                    <a:pt x="659" y="1772"/>
                  </a:cubicBezTo>
                  <a:cubicBezTo>
                    <a:pt x="562" y="1769"/>
                    <a:pt x="433" y="1735"/>
                    <a:pt x="348" y="1699"/>
                  </a:cubicBezTo>
                  <a:cubicBezTo>
                    <a:pt x="263" y="1663"/>
                    <a:pt x="195" y="1602"/>
                    <a:pt x="147" y="1553"/>
                  </a:cubicBezTo>
                  <a:cubicBezTo>
                    <a:pt x="99" y="1504"/>
                    <a:pt x="84" y="1491"/>
                    <a:pt x="60" y="1404"/>
                  </a:cubicBezTo>
                  <a:cubicBezTo>
                    <a:pt x="36" y="1317"/>
                    <a:pt x="0" y="1152"/>
                    <a:pt x="1" y="1031"/>
                  </a:cubicBezTo>
                  <a:cubicBezTo>
                    <a:pt x="2" y="910"/>
                    <a:pt x="4" y="792"/>
                    <a:pt x="65" y="675"/>
                  </a:cubicBezTo>
                  <a:cubicBezTo>
                    <a:pt x="126" y="558"/>
                    <a:pt x="273" y="396"/>
                    <a:pt x="366" y="327"/>
                  </a:cubicBezTo>
                  <a:cubicBezTo>
                    <a:pt x="459" y="258"/>
                    <a:pt x="562" y="317"/>
                    <a:pt x="622" y="263"/>
                  </a:cubicBezTo>
                  <a:cubicBezTo>
                    <a:pt x="682" y="209"/>
                    <a:pt x="704" y="55"/>
                    <a:pt x="726"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64" name="Oval 120">
              <a:extLst>
                <a:ext uri="{FF2B5EF4-FFF2-40B4-BE49-F238E27FC236}">
                  <a16:creationId xmlns:a16="http://schemas.microsoft.com/office/drawing/2014/main" id="{D7838013-D0FC-B01E-B62A-9DD5D2885500}"/>
                </a:ext>
              </a:extLst>
            </p:cNvPr>
            <p:cNvSpPr>
              <a:spLocks noChangeArrowheads="1"/>
            </p:cNvSpPr>
            <p:nvPr/>
          </p:nvSpPr>
          <p:spPr bwMode="auto">
            <a:xfrm rot="-5400000">
              <a:off x="1402" y="1638"/>
              <a:ext cx="92" cy="92"/>
            </a:xfrm>
            <a:prstGeom prst="ellipse">
              <a:avLst/>
            </a:prstGeom>
            <a:noFill/>
            <a:ln w="9525">
              <a:solidFill>
                <a:schemeClr val="tx1"/>
              </a:solidFill>
              <a:round/>
              <a:headEnd/>
              <a:tailEnd/>
            </a:ln>
            <a:effectLst/>
            <a:extLst>
              <a:ext uri="{909E8E84-426E-40DD-AFC4-6F175D3DCCD1}">
                <a14:hiddenFill xmlns:a14="http://schemas.microsoft.com/office/drawing/2010/main">
                  <a:gradFill rotWithShape="0">
                    <a:gsLst>
                      <a:gs pos="0">
                        <a:srgbClr val="DFDCD5"/>
                      </a:gs>
                      <a:gs pos="100000">
                        <a:srgbClr val="A59C85"/>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65" name="Oval 121">
              <a:extLst>
                <a:ext uri="{FF2B5EF4-FFF2-40B4-BE49-F238E27FC236}">
                  <a16:creationId xmlns:a16="http://schemas.microsoft.com/office/drawing/2014/main" id="{AB32B550-CB2D-EA50-9147-E2286A7E1D9A}"/>
                </a:ext>
              </a:extLst>
            </p:cNvPr>
            <p:cNvSpPr>
              <a:spLocks noChangeArrowheads="1"/>
            </p:cNvSpPr>
            <p:nvPr/>
          </p:nvSpPr>
          <p:spPr bwMode="auto">
            <a:xfrm rot="-5400000">
              <a:off x="1435" y="1670"/>
              <a:ext cx="25" cy="25"/>
            </a:xfrm>
            <a:prstGeom prst="ellipse">
              <a:avLst/>
            </a:prstGeom>
            <a:noFill/>
            <a:ln w="12700">
              <a:solidFill>
                <a:schemeClr val="tx1"/>
              </a:solidFill>
              <a:round/>
              <a:headEnd/>
              <a:tailEnd/>
            </a:ln>
            <a:effectLst/>
            <a:extLst>
              <a:ext uri="{909E8E84-426E-40DD-AFC4-6F175D3DCCD1}">
                <a14:hiddenFill xmlns:a14="http://schemas.microsoft.com/office/drawing/2010/main">
                  <a:solidFill>
                    <a:srgbClr val="D8D4C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66" name="Freeform 122">
              <a:extLst>
                <a:ext uri="{FF2B5EF4-FFF2-40B4-BE49-F238E27FC236}">
                  <a16:creationId xmlns:a16="http://schemas.microsoft.com/office/drawing/2014/main" id="{6AEE159B-8B51-7AAE-AAAA-5D03CED7FD39}"/>
                </a:ext>
              </a:extLst>
            </p:cNvPr>
            <p:cNvSpPr>
              <a:spLocks/>
            </p:cNvSpPr>
            <p:nvPr/>
          </p:nvSpPr>
          <p:spPr bwMode="auto">
            <a:xfrm rot="-5400000">
              <a:off x="1403" y="1506"/>
              <a:ext cx="284" cy="164"/>
            </a:xfrm>
            <a:custGeom>
              <a:avLst/>
              <a:gdLst>
                <a:gd name="T0" fmla="*/ 29 w 885"/>
                <a:gd name="T1" fmla="*/ 17 h 511"/>
                <a:gd name="T2" fmla="*/ 0 w 885"/>
                <a:gd name="T3" fmla="*/ 0 h 511"/>
                <a:gd name="T4" fmla="*/ 0 60000 65536"/>
                <a:gd name="T5" fmla="*/ 0 60000 65536"/>
              </a:gdLst>
              <a:ahLst/>
              <a:cxnLst>
                <a:cxn ang="T4">
                  <a:pos x="T0" y="T1"/>
                </a:cxn>
                <a:cxn ang="T5">
                  <a:pos x="T2" y="T3"/>
                </a:cxn>
              </a:cxnLst>
              <a:rect l="0" t="0" r="r" b="b"/>
              <a:pathLst>
                <a:path w="885" h="511">
                  <a:moveTo>
                    <a:pt x="885" y="511"/>
                  </a:moveTo>
                  <a:lnTo>
                    <a:pt x="0" y="0"/>
                  </a:lnTo>
                </a:path>
              </a:pathLst>
            </a:custGeom>
            <a:noFill/>
            <a:ln w="952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67" name="Freeform 123">
              <a:extLst>
                <a:ext uri="{FF2B5EF4-FFF2-40B4-BE49-F238E27FC236}">
                  <a16:creationId xmlns:a16="http://schemas.microsoft.com/office/drawing/2014/main" id="{B197BD03-63B5-2295-722F-DCECB086C3F1}"/>
                </a:ext>
              </a:extLst>
            </p:cNvPr>
            <p:cNvSpPr>
              <a:spLocks/>
            </p:cNvSpPr>
            <p:nvPr/>
          </p:nvSpPr>
          <p:spPr bwMode="auto">
            <a:xfrm rot="-5400000">
              <a:off x="1744" y="1724"/>
              <a:ext cx="337" cy="38"/>
            </a:xfrm>
            <a:custGeom>
              <a:avLst/>
              <a:gdLst>
                <a:gd name="T0" fmla="*/ 35 w 1051"/>
                <a:gd name="T1" fmla="*/ 1 h 119"/>
                <a:gd name="T2" fmla="*/ 31 w 1051"/>
                <a:gd name="T3" fmla="*/ 1 h 119"/>
                <a:gd name="T4" fmla="*/ 24 w 1051"/>
                <a:gd name="T5" fmla="*/ 4 h 119"/>
                <a:gd name="T6" fmla="*/ 13 w 1051"/>
                <a:gd name="T7" fmla="*/ 3 h 119"/>
                <a:gd name="T8" fmla="*/ 5 w 1051"/>
                <a:gd name="T9" fmla="*/ 0 h 119"/>
                <a:gd name="T10" fmla="*/ 0 w 1051"/>
                <a:gd name="T11" fmla="*/ 1 h 1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51" h="119">
                  <a:moveTo>
                    <a:pt x="1051" y="16"/>
                  </a:moveTo>
                  <a:cubicBezTo>
                    <a:pt x="1033" y="17"/>
                    <a:pt x="997" y="10"/>
                    <a:pt x="942" y="25"/>
                  </a:cubicBezTo>
                  <a:cubicBezTo>
                    <a:pt x="887" y="40"/>
                    <a:pt x="813" y="97"/>
                    <a:pt x="722" y="108"/>
                  </a:cubicBezTo>
                  <a:cubicBezTo>
                    <a:pt x="631" y="119"/>
                    <a:pt x="489" y="106"/>
                    <a:pt x="393" y="89"/>
                  </a:cubicBezTo>
                  <a:cubicBezTo>
                    <a:pt x="297" y="72"/>
                    <a:pt x="211" y="14"/>
                    <a:pt x="146" y="7"/>
                  </a:cubicBezTo>
                  <a:cubicBezTo>
                    <a:pt x="81" y="0"/>
                    <a:pt x="30" y="36"/>
                    <a:pt x="0" y="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68" name="Freeform 124">
              <a:extLst>
                <a:ext uri="{FF2B5EF4-FFF2-40B4-BE49-F238E27FC236}">
                  <a16:creationId xmlns:a16="http://schemas.microsoft.com/office/drawing/2014/main" id="{0FB30372-9A01-4B1A-8582-73221DCC011F}"/>
                </a:ext>
              </a:extLst>
            </p:cNvPr>
            <p:cNvSpPr>
              <a:spLocks/>
            </p:cNvSpPr>
            <p:nvPr/>
          </p:nvSpPr>
          <p:spPr bwMode="auto">
            <a:xfrm rot="-5400000">
              <a:off x="1666" y="1601"/>
              <a:ext cx="275" cy="221"/>
            </a:xfrm>
            <a:custGeom>
              <a:avLst/>
              <a:gdLst>
                <a:gd name="T0" fmla="*/ 0 w 859"/>
                <a:gd name="T1" fmla="*/ 23 h 687"/>
                <a:gd name="T2" fmla="*/ 2 w 859"/>
                <a:gd name="T3" fmla="*/ 20 h 687"/>
                <a:gd name="T4" fmla="*/ 2 w 859"/>
                <a:gd name="T5" fmla="*/ 16 h 687"/>
                <a:gd name="T6" fmla="*/ 3 w 859"/>
                <a:gd name="T7" fmla="*/ 10 h 687"/>
                <a:gd name="T8" fmla="*/ 6 w 859"/>
                <a:gd name="T9" fmla="*/ 5 h 687"/>
                <a:gd name="T10" fmla="*/ 11 w 859"/>
                <a:gd name="T11" fmla="*/ 2 h 687"/>
                <a:gd name="T12" fmla="*/ 18 w 859"/>
                <a:gd name="T13" fmla="*/ 0 h 687"/>
                <a:gd name="T14" fmla="*/ 28 w 859"/>
                <a:gd name="T15" fmla="*/ 1 h 6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59" h="687">
                  <a:moveTo>
                    <a:pt x="0" y="687"/>
                  </a:moveTo>
                  <a:cubicBezTo>
                    <a:pt x="20" y="655"/>
                    <a:pt x="40" y="623"/>
                    <a:pt x="48" y="591"/>
                  </a:cubicBezTo>
                  <a:cubicBezTo>
                    <a:pt x="56" y="559"/>
                    <a:pt x="42" y="541"/>
                    <a:pt x="48" y="495"/>
                  </a:cubicBezTo>
                  <a:cubicBezTo>
                    <a:pt x="54" y="449"/>
                    <a:pt x="63" y="373"/>
                    <a:pt x="85" y="313"/>
                  </a:cubicBezTo>
                  <a:cubicBezTo>
                    <a:pt x="107" y="253"/>
                    <a:pt x="142" y="181"/>
                    <a:pt x="181" y="136"/>
                  </a:cubicBezTo>
                  <a:cubicBezTo>
                    <a:pt x="220" y="91"/>
                    <a:pt x="258" y="65"/>
                    <a:pt x="319" y="43"/>
                  </a:cubicBezTo>
                  <a:cubicBezTo>
                    <a:pt x="380" y="21"/>
                    <a:pt x="459" y="2"/>
                    <a:pt x="549" y="1"/>
                  </a:cubicBezTo>
                  <a:cubicBezTo>
                    <a:pt x="639" y="0"/>
                    <a:pt x="795" y="30"/>
                    <a:pt x="859" y="3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69" name="Freeform 125">
              <a:extLst>
                <a:ext uri="{FF2B5EF4-FFF2-40B4-BE49-F238E27FC236}">
                  <a16:creationId xmlns:a16="http://schemas.microsoft.com/office/drawing/2014/main" id="{99E42AA6-C645-DCDA-EF8C-BA659374D991}"/>
                </a:ext>
              </a:extLst>
            </p:cNvPr>
            <p:cNvSpPr>
              <a:spLocks/>
            </p:cNvSpPr>
            <p:nvPr/>
          </p:nvSpPr>
          <p:spPr bwMode="auto">
            <a:xfrm rot="-5400000">
              <a:off x="1842" y="1889"/>
              <a:ext cx="114" cy="19"/>
            </a:xfrm>
            <a:custGeom>
              <a:avLst/>
              <a:gdLst>
                <a:gd name="T0" fmla="*/ 12 w 356"/>
                <a:gd name="T1" fmla="*/ 0 h 61"/>
                <a:gd name="T2" fmla="*/ 8 w 356"/>
                <a:gd name="T3" fmla="*/ 0 h 61"/>
                <a:gd name="T4" fmla="*/ 4 w 356"/>
                <a:gd name="T5" fmla="*/ 1 h 61"/>
                <a:gd name="T6" fmla="*/ 2 w 356"/>
                <a:gd name="T7" fmla="*/ 2 h 61"/>
                <a:gd name="T8" fmla="*/ 0 w 356"/>
                <a:gd name="T9" fmla="*/ 1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61">
                  <a:moveTo>
                    <a:pt x="356" y="13"/>
                  </a:moveTo>
                  <a:cubicBezTo>
                    <a:pt x="336" y="11"/>
                    <a:pt x="279" y="0"/>
                    <a:pt x="238" y="4"/>
                  </a:cubicBezTo>
                  <a:cubicBezTo>
                    <a:pt x="197" y="8"/>
                    <a:pt x="142" y="31"/>
                    <a:pt x="110" y="40"/>
                  </a:cubicBezTo>
                  <a:cubicBezTo>
                    <a:pt x="78" y="49"/>
                    <a:pt x="64" y="61"/>
                    <a:pt x="46" y="59"/>
                  </a:cubicBezTo>
                  <a:cubicBezTo>
                    <a:pt x="28" y="57"/>
                    <a:pt x="10" y="37"/>
                    <a:pt x="0" y="3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70" name="Freeform 126">
              <a:extLst>
                <a:ext uri="{FF2B5EF4-FFF2-40B4-BE49-F238E27FC236}">
                  <a16:creationId xmlns:a16="http://schemas.microsoft.com/office/drawing/2014/main" id="{60244A0F-B3F7-4CD8-50AB-2DC709A3A843}"/>
                </a:ext>
              </a:extLst>
            </p:cNvPr>
            <p:cNvSpPr>
              <a:spLocks/>
            </p:cNvSpPr>
            <p:nvPr/>
          </p:nvSpPr>
          <p:spPr bwMode="auto">
            <a:xfrm rot="-5400000">
              <a:off x="1982" y="1761"/>
              <a:ext cx="24" cy="126"/>
            </a:xfrm>
            <a:custGeom>
              <a:avLst/>
              <a:gdLst>
                <a:gd name="T0" fmla="*/ 0 w 73"/>
                <a:gd name="T1" fmla="*/ 0 h 393"/>
                <a:gd name="T2" fmla="*/ 2 w 73"/>
                <a:gd name="T3" fmla="*/ 2 h 393"/>
                <a:gd name="T4" fmla="*/ 2 w 73"/>
                <a:gd name="T5" fmla="*/ 5 h 393"/>
                <a:gd name="T6" fmla="*/ 1 w 73"/>
                <a:gd name="T7" fmla="*/ 10 h 393"/>
                <a:gd name="T8" fmla="*/ 0 w 73"/>
                <a:gd name="T9" fmla="*/ 13 h 3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393">
                  <a:moveTo>
                    <a:pt x="9" y="0"/>
                  </a:moveTo>
                  <a:cubicBezTo>
                    <a:pt x="18" y="12"/>
                    <a:pt x="55" y="46"/>
                    <a:pt x="64" y="73"/>
                  </a:cubicBezTo>
                  <a:cubicBezTo>
                    <a:pt x="73" y="100"/>
                    <a:pt x="69" y="126"/>
                    <a:pt x="64" y="164"/>
                  </a:cubicBezTo>
                  <a:cubicBezTo>
                    <a:pt x="59" y="202"/>
                    <a:pt x="47" y="264"/>
                    <a:pt x="36" y="302"/>
                  </a:cubicBezTo>
                  <a:cubicBezTo>
                    <a:pt x="25" y="340"/>
                    <a:pt x="8" y="374"/>
                    <a:pt x="0" y="39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71" name="Freeform 127">
              <a:extLst>
                <a:ext uri="{FF2B5EF4-FFF2-40B4-BE49-F238E27FC236}">
                  <a16:creationId xmlns:a16="http://schemas.microsoft.com/office/drawing/2014/main" id="{72025DEF-A30C-48B8-D55C-1C152C88475D}"/>
                </a:ext>
              </a:extLst>
            </p:cNvPr>
            <p:cNvSpPr>
              <a:spLocks/>
            </p:cNvSpPr>
            <p:nvPr/>
          </p:nvSpPr>
          <p:spPr bwMode="auto">
            <a:xfrm rot="-5400000">
              <a:off x="2015" y="1857"/>
              <a:ext cx="59" cy="75"/>
            </a:xfrm>
            <a:custGeom>
              <a:avLst/>
              <a:gdLst>
                <a:gd name="T0" fmla="*/ 1 w 185"/>
                <a:gd name="T1" fmla="*/ 0 h 232"/>
                <a:gd name="T2" fmla="*/ 2 w 185"/>
                <a:gd name="T3" fmla="*/ 3 h 232"/>
                <a:gd name="T4" fmla="*/ 0 w 185"/>
                <a:gd name="T5" fmla="*/ 5 h 232"/>
                <a:gd name="T6" fmla="*/ 1 w 185"/>
                <a:gd name="T7" fmla="*/ 7 h 232"/>
                <a:gd name="T8" fmla="*/ 3 w 185"/>
                <a:gd name="T9" fmla="*/ 7 h 232"/>
                <a:gd name="T10" fmla="*/ 6 w 185"/>
                <a:gd name="T11" fmla="*/ 5 h 2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5" h="232">
                  <a:moveTo>
                    <a:pt x="32" y="0"/>
                  </a:moveTo>
                  <a:cubicBezTo>
                    <a:pt x="35" y="14"/>
                    <a:pt x="55" y="56"/>
                    <a:pt x="50" y="82"/>
                  </a:cubicBezTo>
                  <a:cubicBezTo>
                    <a:pt x="45" y="108"/>
                    <a:pt x="8" y="132"/>
                    <a:pt x="4" y="155"/>
                  </a:cubicBezTo>
                  <a:cubicBezTo>
                    <a:pt x="0" y="178"/>
                    <a:pt x="8" y="208"/>
                    <a:pt x="23" y="219"/>
                  </a:cubicBezTo>
                  <a:cubicBezTo>
                    <a:pt x="38" y="230"/>
                    <a:pt x="69" y="232"/>
                    <a:pt x="96" y="219"/>
                  </a:cubicBezTo>
                  <a:cubicBezTo>
                    <a:pt x="123" y="206"/>
                    <a:pt x="167" y="155"/>
                    <a:pt x="185" y="13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72" name="Oval 128">
              <a:extLst>
                <a:ext uri="{FF2B5EF4-FFF2-40B4-BE49-F238E27FC236}">
                  <a16:creationId xmlns:a16="http://schemas.microsoft.com/office/drawing/2014/main" id="{C67C5376-E3F7-9C6E-4A1C-E5FA1900F16C}"/>
                </a:ext>
              </a:extLst>
            </p:cNvPr>
            <p:cNvSpPr>
              <a:spLocks noChangeArrowheads="1"/>
            </p:cNvSpPr>
            <p:nvPr/>
          </p:nvSpPr>
          <p:spPr bwMode="auto">
            <a:xfrm rot="-5400000">
              <a:off x="2048" y="1892"/>
              <a:ext cx="22" cy="22"/>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D8D4C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73" name="Freeform 129">
              <a:extLst>
                <a:ext uri="{FF2B5EF4-FFF2-40B4-BE49-F238E27FC236}">
                  <a16:creationId xmlns:a16="http://schemas.microsoft.com/office/drawing/2014/main" id="{D6C76100-EEE8-999F-3526-F6F74C939BE7}"/>
                </a:ext>
              </a:extLst>
            </p:cNvPr>
            <p:cNvSpPr>
              <a:spLocks/>
            </p:cNvSpPr>
            <p:nvPr/>
          </p:nvSpPr>
          <p:spPr bwMode="auto">
            <a:xfrm rot="-5400000">
              <a:off x="1921" y="1727"/>
              <a:ext cx="307" cy="188"/>
            </a:xfrm>
            <a:custGeom>
              <a:avLst/>
              <a:gdLst>
                <a:gd name="T0" fmla="*/ 32 w 956"/>
                <a:gd name="T1" fmla="*/ 8 h 587"/>
                <a:gd name="T2" fmla="*/ 22 w 956"/>
                <a:gd name="T3" fmla="*/ 16 h 587"/>
                <a:gd name="T4" fmla="*/ 16 w 956"/>
                <a:gd name="T5" fmla="*/ 18 h 587"/>
                <a:gd name="T6" fmla="*/ 3 w 956"/>
                <a:gd name="T7" fmla="*/ 10 h 587"/>
                <a:gd name="T8" fmla="*/ 1 w 956"/>
                <a:gd name="T9" fmla="*/ 5 h 587"/>
                <a:gd name="T10" fmla="*/ 4 w 956"/>
                <a:gd name="T11" fmla="*/ 0 h 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6" h="587">
                  <a:moveTo>
                    <a:pt x="956" y="256"/>
                  </a:moveTo>
                  <a:cubicBezTo>
                    <a:pt x="912" y="289"/>
                    <a:pt x="760" y="426"/>
                    <a:pt x="682" y="476"/>
                  </a:cubicBezTo>
                  <a:cubicBezTo>
                    <a:pt x="604" y="526"/>
                    <a:pt x="591" y="587"/>
                    <a:pt x="490" y="558"/>
                  </a:cubicBezTo>
                  <a:cubicBezTo>
                    <a:pt x="389" y="529"/>
                    <a:pt x="156" y="369"/>
                    <a:pt x="78" y="302"/>
                  </a:cubicBezTo>
                  <a:cubicBezTo>
                    <a:pt x="0" y="235"/>
                    <a:pt x="15" y="206"/>
                    <a:pt x="23" y="156"/>
                  </a:cubicBezTo>
                  <a:cubicBezTo>
                    <a:pt x="31" y="106"/>
                    <a:pt x="103" y="33"/>
                    <a:pt x="124"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74" name="Freeform 130">
              <a:extLst>
                <a:ext uri="{FF2B5EF4-FFF2-40B4-BE49-F238E27FC236}">
                  <a16:creationId xmlns:a16="http://schemas.microsoft.com/office/drawing/2014/main" id="{CE5A1C2C-C3AB-B7FA-5DA2-F75443C0F73A}"/>
                </a:ext>
              </a:extLst>
            </p:cNvPr>
            <p:cNvSpPr>
              <a:spLocks/>
            </p:cNvSpPr>
            <p:nvPr/>
          </p:nvSpPr>
          <p:spPr bwMode="auto">
            <a:xfrm rot="-5400000">
              <a:off x="1613" y="1656"/>
              <a:ext cx="323" cy="217"/>
            </a:xfrm>
            <a:custGeom>
              <a:avLst/>
              <a:gdLst>
                <a:gd name="T0" fmla="*/ 0 w 1008"/>
                <a:gd name="T1" fmla="*/ 23 h 675"/>
                <a:gd name="T2" fmla="*/ 4 w 1008"/>
                <a:gd name="T3" fmla="*/ 22 h 675"/>
                <a:gd name="T4" fmla="*/ 7 w 1008"/>
                <a:gd name="T5" fmla="*/ 22 h 675"/>
                <a:gd name="T6" fmla="*/ 8 w 1008"/>
                <a:gd name="T7" fmla="*/ 16 h 675"/>
                <a:gd name="T8" fmla="*/ 9 w 1008"/>
                <a:gd name="T9" fmla="*/ 11 h 675"/>
                <a:gd name="T10" fmla="*/ 11 w 1008"/>
                <a:gd name="T11" fmla="*/ 7 h 675"/>
                <a:gd name="T12" fmla="*/ 14 w 1008"/>
                <a:gd name="T13" fmla="*/ 4 h 675"/>
                <a:gd name="T14" fmla="*/ 20 w 1008"/>
                <a:gd name="T15" fmla="*/ 2 h 675"/>
                <a:gd name="T16" fmla="*/ 24 w 1008"/>
                <a:gd name="T17" fmla="*/ 1 h 675"/>
                <a:gd name="T18" fmla="*/ 30 w 1008"/>
                <a:gd name="T19" fmla="*/ 0 h 675"/>
                <a:gd name="T20" fmla="*/ 33 w 1008"/>
                <a:gd name="T21" fmla="*/ 0 h 6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8" h="675">
                  <a:moveTo>
                    <a:pt x="0" y="675"/>
                  </a:moveTo>
                  <a:cubicBezTo>
                    <a:pt x="19" y="671"/>
                    <a:pt x="75" y="657"/>
                    <a:pt x="112" y="652"/>
                  </a:cubicBezTo>
                  <a:cubicBezTo>
                    <a:pt x="149" y="647"/>
                    <a:pt x="201" y="671"/>
                    <a:pt x="222" y="643"/>
                  </a:cubicBezTo>
                  <a:cubicBezTo>
                    <a:pt x="243" y="615"/>
                    <a:pt x="231" y="534"/>
                    <a:pt x="240" y="483"/>
                  </a:cubicBezTo>
                  <a:cubicBezTo>
                    <a:pt x="249" y="432"/>
                    <a:pt x="257" y="382"/>
                    <a:pt x="274" y="337"/>
                  </a:cubicBezTo>
                  <a:cubicBezTo>
                    <a:pt x="291" y="292"/>
                    <a:pt x="313" y="249"/>
                    <a:pt x="341" y="213"/>
                  </a:cubicBezTo>
                  <a:cubicBezTo>
                    <a:pt x="369" y="177"/>
                    <a:pt x="398" y="148"/>
                    <a:pt x="441" y="122"/>
                  </a:cubicBezTo>
                  <a:cubicBezTo>
                    <a:pt x="484" y="96"/>
                    <a:pt x="548" y="75"/>
                    <a:pt x="597" y="58"/>
                  </a:cubicBezTo>
                  <a:cubicBezTo>
                    <a:pt x="646" y="41"/>
                    <a:pt x="682" y="30"/>
                    <a:pt x="734" y="21"/>
                  </a:cubicBezTo>
                  <a:cubicBezTo>
                    <a:pt x="786" y="12"/>
                    <a:pt x="866" y="6"/>
                    <a:pt x="912" y="3"/>
                  </a:cubicBezTo>
                  <a:cubicBezTo>
                    <a:pt x="958" y="0"/>
                    <a:pt x="984" y="3"/>
                    <a:pt x="1008" y="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75" name="Freeform 131">
              <a:extLst>
                <a:ext uri="{FF2B5EF4-FFF2-40B4-BE49-F238E27FC236}">
                  <a16:creationId xmlns:a16="http://schemas.microsoft.com/office/drawing/2014/main" id="{30F59ABD-7CBE-2ABC-7625-29F062B645B9}"/>
                </a:ext>
              </a:extLst>
            </p:cNvPr>
            <p:cNvSpPr>
              <a:spLocks/>
            </p:cNvSpPr>
            <p:nvPr/>
          </p:nvSpPr>
          <p:spPr bwMode="auto">
            <a:xfrm rot="-5400000">
              <a:off x="1568" y="1623"/>
              <a:ext cx="317" cy="313"/>
            </a:xfrm>
            <a:custGeom>
              <a:avLst/>
              <a:gdLst>
                <a:gd name="T0" fmla="*/ 1 w 990"/>
                <a:gd name="T1" fmla="*/ 32 h 974"/>
                <a:gd name="T2" fmla="*/ 0 w 990"/>
                <a:gd name="T3" fmla="*/ 30 h 974"/>
                <a:gd name="T4" fmla="*/ 0 w 990"/>
                <a:gd name="T5" fmla="*/ 26 h 974"/>
                <a:gd name="T6" fmla="*/ 0 w 990"/>
                <a:gd name="T7" fmla="*/ 21 h 974"/>
                <a:gd name="T8" fmla="*/ 3 w 990"/>
                <a:gd name="T9" fmla="*/ 16 h 974"/>
                <a:gd name="T10" fmla="*/ 5 w 990"/>
                <a:gd name="T11" fmla="*/ 12 h 974"/>
                <a:gd name="T12" fmla="*/ 9 w 990"/>
                <a:gd name="T13" fmla="*/ 8 h 974"/>
                <a:gd name="T14" fmla="*/ 12 w 990"/>
                <a:gd name="T15" fmla="*/ 6 h 974"/>
                <a:gd name="T16" fmla="*/ 15 w 990"/>
                <a:gd name="T17" fmla="*/ 6 h 974"/>
                <a:gd name="T18" fmla="*/ 18 w 990"/>
                <a:gd name="T19" fmla="*/ 6 h 974"/>
                <a:gd name="T20" fmla="*/ 21 w 990"/>
                <a:gd name="T21" fmla="*/ 4 h 974"/>
                <a:gd name="T22" fmla="*/ 23 w 990"/>
                <a:gd name="T23" fmla="*/ 2 h 974"/>
                <a:gd name="T24" fmla="*/ 24 w 990"/>
                <a:gd name="T25" fmla="*/ 1 h 974"/>
                <a:gd name="T26" fmla="*/ 33 w 990"/>
                <a:gd name="T27" fmla="*/ 7 h 9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90" h="974">
                  <a:moveTo>
                    <a:pt x="37" y="974"/>
                  </a:moveTo>
                  <a:cubicBezTo>
                    <a:pt x="33" y="964"/>
                    <a:pt x="18" y="945"/>
                    <a:pt x="12" y="915"/>
                  </a:cubicBezTo>
                  <a:cubicBezTo>
                    <a:pt x="6" y="885"/>
                    <a:pt x="3" y="842"/>
                    <a:pt x="3" y="796"/>
                  </a:cubicBezTo>
                  <a:cubicBezTo>
                    <a:pt x="3" y="750"/>
                    <a:pt x="0" y="693"/>
                    <a:pt x="12" y="640"/>
                  </a:cubicBezTo>
                  <a:cubicBezTo>
                    <a:pt x="24" y="587"/>
                    <a:pt x="52" y="523"/>
                    <a:pt x="76" y="476"/>
                  </a:cubicBezTo>
                  <a:cubicBezTo>
                    <a:pt x="100" y="429"/>
                    <a:pt x="125" y="396"/>
                    <a:pt x="158" y="357"/>
                  </a:cubicBezTo>
                  <a:cubicBezTo>
                    <a:pt x="191" y="318"/>
                    <a:pt x="240" y="268"/>
                    <a:pt x="277" y="238"/>
                  </a:cubicBezTo>
                  <a:cubicBezTo>
                    <a:pt x="314" y="208"/>
                    <a:pt x="349" y="185"/>
                    <a:pt x="378" y="174"/>
                  </a:cubicBezTo>
                  <a:cubicBezTo>
                    <a:pt x="407" y="163"/>
                    <a:pt x="421" y="171"/>
                    <a:pt x="451" y="174"/>
                  </a:cubicBezTo>
                  <a:cubicBezTo>
                    <a:pt x="481" y="177"/>
                    <a:pt x="527" y="201"/>
                    <a:pt x="560" y="192"/>
                  </a:cubicBezTo>
                  <a:cubicBezTo>
                    <a:pt x="593" y="183"/>
                    <a:pt x="629" y="142"/>
                    <a:pt x="652" y="119"/>
                  </a:cubicBezTo>
                  <a:cubicBezTo>
                    <a:pt x="675" y="96"/>
                    <a:pt x="683" y="70"/>
                    <a:pt x="698" y="55"/>
                  </a:cubicBezTo>
                  <a:cubicBezTo>
                    <a:pt x="713" y="40"/>
                    <a:pt x="694" y="0"/>
                    <a:pt x="743" y="28"/>
                  </a:cubicBezTo>
                  <a:cubicBezTo>
                    <a:pt x="792" y="56"/>
                    <a:pt x="939" y="180"/>
                    <a:pt x="990" y="22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76" name="Freeform 132">
              <a:extLst>
                <a:ext uri="{FF2B5EF4-FFF2-40B4-BE49-F238E27FC236}">
                  <a16:creationId xmlns:a16="http://schemas.microsoft.com/office/drawing/2014/main" id="{02BCDF3F-40DA-A84E-78E7-CC33EE0CCED0}"/>
                </a:ext>
              </a:extLst>
            </p:cNvPr>
            <p:cNvSpPr>
              <a:spLocks/>
            </p:cNvSpPr>
            <p:nvPr/>
          </p:nvSpPr>
          <p:spPr bwMode="auto">
            <a:xfrm rot="-5400000">
              <a:off x="1512" y="1611"/>
              <a:ext cx="122" cy="101"/>
            </a:xfrm>
            <a:custGeom>
              <a:avLst/>
              <a:gdLst>
                <a:gd name="T0" fmla="*/ 12 w 381"/>
                <a:gd name="T1" fmla="*/ 10 h 316"/>
                <a:gd name="T2" fmla="*/ 11 w 381"/>
                <a:gd name="T3" fmla="*/ 9 h 316"/>
                <a:gd name="T4" fmla="*/ 2 w 381"/>
                <a:gd name="T5" fmla="*/ 2 h 316"/>
                <a:gd name="T6" fmla="*/ 1 w 381"/>
                <a:gd name="T7" fmla="*/ 0 h 3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1" h="316">
                  <a:moveTo>
                    <a:pt x="381" y="316"/>
                  </a:moveTo>
                  <a:cubicBezTo>
                    <a:pt x="372" y="310"/>
                    <a:pt x="381" y="311"/>
                    <a:pt x="326" y="270"/>
                  </a:cubicBezTo>
                  <a:cubicBezTo>
                    <a:pt x="271" y="229"/>
                    <a:pt x="102" y="114"/>
                    <a:pt x="51" y="69"/>
                  </a:cubicBezTo>
                  <a:cubicBezTo>
                    <a:pt x="0" y="24"/>
                    <a:pt x="25" y="14"/>
                    <a:pt x="18"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77" name="Freeform 133">
              <a:extLst>
                <a:ext uri="{FF2B5EF4-FFF2-40B4-BE49-F238E27FC236}">
                  <a16:creationId xmlns:a16="http://schemas.microsoft.com/office/drawing/2014/main" id="{1CD2C47B-EDBE-C74B-DEE9-9EE262626D09}"/>
                </a:ext>
              </a:extLst>
            </p:cNvPr>
            <p:cNvSpPr>
              <a:spLocks/>
            </p:cNvSpPr>
            <p:nvPr/>
          </p:nvSpPr>
          <p:spPr bwMode="auto">
            <a:xfrm rot="-5400000">
              <a:off x="1602" y="1755"/>
              <a:ext cx="114" cy="46"/>
            </a:xfrm>
            <a:custGeom>
              <a:avLst/>
              <a:gdLst>
                <a:gd name="T0" fmla="*/ 11 w 356"/>
                <a:gd name="T1" fmla="*/ 5 h 142"/>
                <a:gd name="T2" fmla="*/ 10 w 356"/>
                <a:gd name="T3" fmla="*/ 2 h 142"/>
                <a:gd name="T4" fmla="*/ 0 w 356"/>
                <a:gd name="T5" fmla="*/ 0 h 142"/>
                <a:gd name="T6" fmla="*/ 0 60000 65536"/>
                <a:gd name="T7" fmla="*/ 0 60000 65536"/>
                <a:gd name="T8" fmla="*/ 0 60000 65536"/>
              </a:gdLst>
              <a:ahLst/>
              <a:cxnLst>
                <a:cxn ang="T6">
                  <a:pos x="T0" y="T1"/>
                </a:cxn>
                <a:cxn ang="T7">
                  <a:pos x="T2" y="T3"/>
                </a:cxn>
                <a:cxn ang="T8">
                  <a:pos x="T4" y="T5"/>
                </a:cxn>
              </a:cxnLst>
              <a:rect l="0" t="0" r="r" b="b"/>
              <a:pathLst>
                <a:path w="356" h="142">
                  <a:moveTo>
                    <a:pt x="345" y="142"/>
                  </a:moveTo>
                  <a:cubicBezTo>
                    <a:pt x="339" y="128"/>
                    <a:pt x="356" y="83"/>
                    <a:pt x="299" y="59"/>
                  </a:cubicBezTo>
                  <a:cubicBezTo>
                    <a:pt x="242" y="35"/>
                    <a:pt x="62" y="12"/>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78" name="Freeform 134">
              <a:extLst>
                <a:ext uri="{FF2B5EF4-FFF2-40B4-BE49-F238E27FC236}">
                  <a16:creationId xmlns:a16="http://schemas.microsoft.com/office/drawing/2014/main" id="{8F1E617F-D054-FBEC-7C97-A81EA5878469}"/>
                </a:ext>
              </a:extLst>
            </p:cNvPr>
            <p:cNvSpPr>
              <a:spLocks/>
            </p:cNvSpPr>
            <p:nvPr/>
          </p:nvSpPr>
          <p:spPr bwMode="auto">
            <a:xfrm rot="-5400000">
              <a:off x="1462" y="1669"/>
              <a:ext cx="82" cy="80"/>
            </a:xfrm>
            <a:custGeom>
              <a:avLst/>
              <a:gdLst>
                <a:gd name="T0" fmla="*/ 2 w 254"/>
                <a:gd name="T1" fmla="*/ 0 h 249"/>
                <a:gd name="T2" fmla="*/ 1 w 254"/>
                <a:gd name="T3" fmla="*/ 0 h 249"/>
                <a:gd name="T4" fmla="*/ 0 w 254"/>
                <a:gd name="T5" fmla="*/ 1 h 249"/>
                <a:gd name="T6" fmla="*/ 2 w 254"/>
                <a:gd name="T7" fmla="*/ 4 h 249"/>
                <a:gd name="T8" fmla="*/ 6 w 254"/>
                <a:gd name="T9" fmla="*/ 8 h 249"/>
                <a:gd name="T10" fmla="*/ 8 w 254"/>
                <a:gd name="T11" fmla="*/ 4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4" h="249">
                  <a:moveTo>
                    <a:pt x="62" y="0"/>
                  </a:moveTo>
                  <a:cubicBezTo>
                    <a:pt x="56" y="1"/>
                    <a:pt x="32" y="0"/>
                    <a:pt x="23" y="6"/>
                  </a:cubicBezTo>
                  <a:cubicBezTo>
                    <a:pt x="14" y="12"/>
                    <a:pt x="0" y="17"/>
                    <a:pt x="5" y="36"/>
                  </a:cubicBezTo>
                  <a:cubicBezTo>
                    <a:pt x="10" y="55"/>
                    <a:pt x="19" y="88"/>
                    <a:pt x="51" y="123"/>
                  </a:cubicBezTo>
                  <a:cubicBezTo>
                    <a:pt x="83" y="158"/>
                    <a:pt x="161" y="249"/>
                    <a:pt x="195" y="249"/>
                  </a:cubicBezTo>
                  <a:cubicBezTo>
                    <a:pt x="229" y="249"/>
                    <a:pt x="242" y="147"/>
                    <a:pt x="254" y="12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79" name="Freeform 135">
              <a:extLst>
                <a:ext uri="{FF2B5EF4-FFF2-40B4-BE49-F238E27FC236}">
                  <a16:creationId xmlns:a16="http://schemas.microsoft.com/office/drawing/2014/main" id="{14EF7017-F9B8-4149-9C73-9BF2DB890A9F}"/>
                </a:ext>
              </a:extLst>
            </p:cNvPr>
            <p:cNvSpPr>
              <a:spLocks/>
            </p:cNvSpPr>
            <p:nvPr/>
          </p:nvSpPr>
          <p:spPr bwMode="auto">
            <a:xfrm rot="-5400000">
              <a:off x="1652" y="1942"/>
              <a:ext cx="142" cy="90"/>
            </a:xfrm>
            <a:custGeom>
              <a:avLst/>
              <a:gdLst>
                <a:gd name="T0" fmla="*/ 11 w 445"/>
                <a:gd name="T1" fmla="*/ 9 h 280"/>
                <a:gd name="T2" fmla="*/ 3 w 445"/>
                <a:gd name="T3" fmla="*/ 9 h 280"/>
                <a:gd name="T4" fmla="*/ 1 w 445"/>
                <a:gd name="T5" fmla="*/ 7 h 280"/>
                <a:gd name="T6" fmla="*/ 0 w 445"/>
                <a:gd name="T7" fmla="*/ 5 h 280"/>
                <a:gd name="T8" fmla="*/ 1 w 445"/>
                <a:gd name="T9" fmla="*/ 4 h 280"/>
                <a:gd name="T10" fmla="*/ 3 w 445"/>
                <a:gd name="T11" fmla="*/ 3 h 280"/>
                <a:gd name="T12" fmla="*/ 5 w 445"/>
                <a:gd name="T13" fmla="*/ 2 h 280"/>
                <a:gd name="T14" fmla="*/ 6 w 445"/>
                <a:gd name="T15" fmla="*/ 1 h 280"/>
                <a:gd name="T16" fmla="*/ 9 w 445"/>
                <a:gd name="T17" fmla="*/ 0 h 280"/>
                <a:gd name="T18" fmla="*/ 11 w 445"/>
                <a:gd name="T19" fmla="*/ 0 h 280"/>
                <a:gd name="T20" fmla="*/ 14 w 445"/>
                <a:gd name="T21" fmla="*/ 1 h 2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5" h="280">
                  <a:moveTo>
                    <a:pt x="321" y="279"/>
                  </a:moveTo>
                  <a:cubicBezTo>
                    <a:pt x="284" y="278"/>
                    <a:pt x="148" y="280"/>
                    <a:pt x="97" y="271"/>
                  </a:cubicBezTo>
                  <a:cubicBezTo>
                    <a:pt x="46" y="262"/>
                    <a:pt x="33" y="242"/>
                    <a:pt x="17" y="223"/>
                  </a:cubicBezTo>
                  <a:cubicBezTo>
                    <a:pt x="1" y="204"/>
                    <a:pt x="0" y="178"/>
                    <a:pt x="1" y="159"/>
                  </a:cubicBezTo>
                  <a:cubicBezTo>
                    <a:pt x="2" y="140"/>
                    <a:pt x="12" y="124"/>
                    <a:pt x="25" y="111"/>
                  </a:cubicBezTo>
                  <a:cubicBezTo>
                    <a:pt x="38" y="98"/>
                    <a:pt x="61" y="87"/>
                    <a:pt x="81" y="79"/>
                  </a:cubicBezTo>
                  <a:cubicBezTo>
                    <a:pt x="101" y="71"/>
                    <a:pt x="125" y="72"/>
                    <a:pt x="145" y="63"/>
                  </a:cubicBezTo>
                  <a:cubicBezTo>
                    <a:pt x="165" y="54"/>
                    <a:pt x="179" y="33"/>
                    <a:pt x="201" y="23"/>
                  </a:cubicBezTo>
                  <a:cubicBezTo>
                    <a:pt x="223" y="13"/>
                    <a:pt x="254" y="6"/>
                    <a:pt x="277" y="3"/>
                  </a:cubicBezTo>
                  <a:cubicBezTo>
                    <a:pt x="300" y="0"/>
                    <a:pt x="313" y="3"/>
                    <a:pt x="341" y="7"/>
                  </a:cubicBezTo>
                  <a:cubicBezTo>
                    <a:pt x="369" y="11"/>
                    <a:pt x="423" y="23"/>
                    <a:pt x="445" y="2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80" name="Freeform 136">
              <a:extLst>
                <a:ext uri="{FF2B5EF4-FFF2-40B4-BE49-F238E27FC236}">
                  <a16:creationId xmlns:a16="http://schemas.microsoft.com/office/drawing/2014/main" id="{ECCA5A53-B5AD-CBB8-274B-F89713F36952}"/>
                </a:ext>
              </a:extLst>
            </p:cNvPr>
            <p:cNvSpPr>
              <a:spLocks/>
            </p:cNvSpPr>
            <p:nvPr/>
          </p:nvSpPr>
          <p:spPr bwMode="auto">
            <a:xfrm rot="-5400000">
              <a:off x="1678" y="1968"/>
              <a:ext cx="85" cy="48"/>
            </a:xfrm>
            <a:custGeom>
              <a:avLst/>
              <a:gdLst>
                <a:gd name="T0" fmla="*/ 2 w 264"/>
                <a:gd name="T1" fmla="*/ 0 h 150"/>
                <a:gd name="T2" fmla="*/ 1 w 264"/>
                <a:gd name="T3" fmla="*/ 2 h 150"/>
                <a:gd name="T4" fmla="*/ 0 w 264"/>
                <a:gd name="T5" fmla="*/ 4 h 150"/>
                <a:gd name="T6" fmla="*/ 1 w 264"/>
                <a:gd name="T7" fmla="*/ 4 h 150"/>
                <a:gd name="T8" fmla="*/ 2 w 264"/>
                <a:gd name="T9" fmla="*/ 4 h 150"/>
                <a:gd name="T10" fmla="*/ 4 w 264"/>
                <a:gd name="T11" fmla="*/ 2 h 150"/>
                <a:gd name="T12" fmla="*/ 6 w 264"/>
                <a:gd name="T13" fmla="*/ 1 h 150"/>
                <a:gd name="T14" fmla="*/ 8 w 264"/>
                <a:gd name="T15" fmla="*/ 3 h 150"/>
                <a:gd name="T16" fmla="*/ 9 w 264"/>
                <a:gd name="T17" fmla="*/ 5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 h="150">
                  <a:moveTo>
                    <a:pt x="71" y="0"/>
                  </a:moveTo>
                  <a:cubicBezTo>
                    <a:pt x="64" y="9"/>
                    <a:pt x="35" y="33"/>
                    <a:pt x="23" y="52"/>
                  </a:cubicBezTo>
                  <a:cubicBezTo>
                    <a:pt x="11" y="71"/>
                    <a:pt x="0" y="101"/>
                    <a:pt x="0" y="115"/>
                  </a:cubicBezTo>
                  <a:cubicBezTo>
                    <a:pt x="0" y="129"/>
                    <a:pt x="14" y="139"/>
                    <a:pt x="24" y="139"/>
                  </a:cubicBezTo>
                  <a:cubicBezTo>
                    <a:pt x="34" y="139"/>
                    <a:pt x="49" y="128"/>
                    <a:pt x="63" y="113"/>
                  </a:cubicBezTo>
                  <a:cubicBezTo>
                    <a:pt x="77" y="98"/>
                    <a:pt x="87" y="61"/>
                    <a:pt x="108" y="47"/>
                  </a:cubicBezTo>
                  <a:cubicBezTo>
                    <a:pt x="129" y="33"/>
                    <a:pt x="168" y="23"/>
                    <a:pt x="191" y="31"/>
                  </a:cubicBezTo>
                  <a:cubicBezTo>
                    <a:pt x="214" y="39"/>
                    <a:pt x="234" y="75"/>
                    <a:pt x="246" y="95"/>
                  </a:cubicBezTo>
                  <a:cubicBezTo>
                    <a:pt x="258" y="115"/>
                    <a:pt x="260" y="139"/>
                    <a:pt x="264" y="15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81" name="Freeform 137">
              <a:extLst>
                <a:ext uri="{FF2B5EF4-FFF2-40B4-BE49-F238E27FC236}">
                  <a16:creationId xmlns:a16="http://schemas.microsoft.com/office/drawing/2014/main" id="{6EB0B521-F301-C97F-2959-358850556296}"/>
                </a:ext>
              </a:extLst>
            </p:cNvPr>
            <p:cNvSpPr>
              <a:spLocks/>
            </p:cNvSpPr>
            <p:nvPr/>
          </p:nvSpPr>
          <p:spPr bwMode="auto">
            <a:xfrm rot="-5400000">
              <a:off x="1648" y="1962"/>
              <a:ext cx="90" cy="20"/>
            </a:xfrm>
            <a:custGeom>
              <a:avLst/>
              <a:gdLst>
                <a:gd name="T0" fmla="*/ 9 w 282"/>
                <a:gd name="T1" fmla="*/ 2 h 62"/>
                <a:gd name="T2" fmla="*/ 7 w 282"/>
                <a:gd name="T3" fmla="*/ 1 h 62"/>
                <a:gd name="T4" fmla="*/ 3 w 282"/>
                <a:gd name="T5" fmla="*/ 0 h 62"/>
                <a:gd name="T6" fmla="*/ 0 w 282"/>
                <a:gd name="T7" fmla="*/ 2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2">
                  <a:moveTo>
                    <a:pt x="282" y="62"/>
                  </a:moveTo>
                  <a:cubicBezTo>
                    <a:pt x="271" y="54"/>
                    <a:pt x="257" y="25"/>
                    <a:pt x="227" y="16"/>
                  </a:cubicBezTo>
                  <a:cubicBezTo>
                    <a:pt x="197" y="7"/>
                    <a:pt x="137" y="0"/>
                    <a:pt x="99" y="7"/>
                  </a:cubicBezTo>
                  <a:cubicBezTo>
                    <a:pt x="61" y="14"/>
                    <a:pt x="21" y="46"/>
                    <a:pt x="0" y="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82" name="Freeform 138">
              <a:extLst>
                <a:ext uri="{FF2B5EF4-FFF2-40B4-BE49-F238E27FC236}">
                  <a16:creationId xmlns:a16="http://schemas.microsoft.com/office/drawing/2014/main" id="{5A22B300-0084-5133-BC88-968536AC9E5F}"/>
                </a:ext>
              </a:extLst>
            </p:cNvPr>
            <p:cNvSpPr>
              <a:spLocks/>
            </p:cNvSpPr>
            <p:nvPr/>
          </p:nvSpPr>
          <p:spPr bwMode="auto">
            <a:xfrm rot="-5400000">
              <a:off x="1730" y="2023"/>
              <a:ext cx="11" cy="11"/>
            </a:xfrm>
            <a:custGeom>
              <a:avLst/>
              <a:gdLst>
                <a:gd name="T0" fmla="*/ 1 w 36"/>
                <a:gd name="T1" fmla="*/ 1 h 36"/>
                <a:gd name="T2" fmla="*/ 0 w 36"/>
                <a:gd name="T3" fmla="*/ 0 h 36"/>
                <a:gd name="T4" fmla="*/ 0 60000 65536"/>
                <a:gd name="T5" fmla="*/ 0 60000 65536"/>
              </a:gdLst>
              <a:ahLst/>
              <a:cxnLst>
                <a:cxn ang="T4">
                  <a:pos x="T0" y="T1"/>
                </a:cxn>
                <a:cxn ang="T5">
                  <a:pos x="T2" y="T3"/>
                </a:cxn>
              </a:cxnLst>
              <a:rect l="0" t="0" r="r" b="b"/>
              <a:pathLst>
                <a:path w="36" h="36">
                  <a:moveTo>
                    <a:pt x="36" y="36"/>
                  </a:moveTo>
                  <a:lnTo>
                    <a:pt x="0"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83" name="Freeform 139">
              <a:extLst>
                <a:ext uri="{FF2B5EF4-FFF2-40B4-BE49-F238E27FC236}">
                  <a16:creationId xmlns:a16="http://schemas.microsoft.com/office/drawing/2014/main" id="{25E27AA2-40DF-57B0-FD80-8ACF45BB5EFA}"/>
                </a:ext>
              </a:extLst>
            </p:cNvPr>
            <p:cNvSpPr>
              <a:spLocks/>
            </p:cNvSpPr>
            <p:nvPr/>
          </p:nvSpPr>
          <p:spPr bwMode="auto">
            <a:xfrm rot="-5400000">
              <a:off x="1459" y="1683"/>
              <a:ext cx="71" cy="54"/>
            </a:xfrm>
            <a:custGeom>
              <a:avLst/>
              <a:gdLst>
                <a:gd name="T0" fmla="*/ 0 w 223"/>
                <a:gd name="T1" fmla="*/ 0 h 168"/>
                <a:gd name="T2" fmla="*/ 6 w 223"/>
                <a:gd name="T3" fmla="*/ 5 h 168"/>
                <a:gd name="T4" fmla="*/ 5 w 223"/>
                <a:gd name="T5" fmla="*/ 5 h 168"/>
                <a:gd name="T6" fmla="*/ 0 60000 65536"/>
                <a:gd name="T7" fmla="*/ 0 60000 65536"/>
                <a:gd name="T8" fmla="*/ 0 60000 65536"/>
              </a:gdLst>
              <a:ahLst/>
              <a:cxnLst>
                <a:cxn ang="T6">
                  <a:pos x="T0" y="T1"/>
                </a:cxn>
                <a:cxn ang="T7">
                  <a:pos x="T2" y="T3"/>
                </a:cxn>
                <a:cxn ang="T8">
                  <a:pos x="T4" y="T5"/>
                </a:cxn>
              </a:cxnLst>
              <a:rect l="0" t="0" r="r" b="b"/>
              <a:pathLst>
                <a:path w="223" h="168">
                  <a:moveTo>
                    <a:pt x="0" y="0"/>
                  </a:moveTo>
                  <a:cubicBezTo>
                    <a:pt x="33" y="24"/>
                    <a:pt x="173" y="110"/>
                    <a:pt x="198" y="138"/>
                  </a:cubicBezTo>
                  <a:cubicBezTo>
                    <a:pt x="223" y="166"/>
                    <a:pt x="160" y="162"/>
                    <a:pt x="150" y="1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84" name="Freeform 140">
              <a:extLst>
                <a:ext uri="{FF2B5EF4-FFF2-40B4-BE49-F238E27FC236}">
                  <a16:creationId xmlns:a16="http://schemas.microsoft.com/office/drawing/2014/main" id="{2497E95C-6DBD-C728-D72B-F3E2947373F2}"/>
                </a:ext>
              </a:extLst>
            </p:cNvPr>
            <p:cNvSpPr>
              <a:spLocks/>
            </p:cNvSpPr>
            <p:nvPr/>
          </p:nvSpPr>
          <p:spPr bwMode="auto">
            <a:xfrm rot="-5400000">
              <a:off x="1824" y="1342"/>
              <a:ext cx="48" cy="83"/>
            </a:xfrm>
            <a:custGeom>
              <a:avLst/>
              <a:gdLst>
                <a:gd name="T0" fmla="*/ 0 w 148"/>
                <a:gd name="T1" fmla="*/ 9 h 258"/>
                <a:gd name="T2" fmla="*/ 5 w 148"/>
                <a:gd name="T3" fmla="*/ 0 h 258"/>
                <a:gd name="T4" fmla="*/ 0 60000 65536"/>
                <a:gd name="T5" fmla="*/ 0 60000 65536"/>
              </a:gdLst>
              <a:ahLst/>
              <a:cxnLst>
                <a:cxn ang="T4">
                  <a:pos x="T0" y="T1"/>
                </a:cxn>
                <a:cxn ang="T5">
                  <a:pos x="T2" y="T3"/>
                </a:cxn>
              </a:cxnLst>
              <a:rect l="0" t="0" r="r" b="b"/>
              <a:pathLst>
                <a:path w="148" h="258">
                  <a:moveTo>
                    <a:pt x="0" y="258"/>
                  </a:moveTo>
                  <a:lnTo>
                    <a:pt x="148"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85" name="Rectangle 141">
              <a:extLst>
                <a:ext uri="{FF2B5EF4-FFF2-40B4-BE49-F238E27FC236}">
                  <a16:creationId xmlns:a16="http://schemas.microsoft.com/office/drawing/2014/main" id="{32EC161A-6273-72BD-D5E1-611163A393B5}"/>
                </a:ext>
              </a:extLst>
            </p:cNvPr>
            <p:cNvSpPr>
              <a:spLocks noChangeArrowheads="1"/>
            </p:cNvSpPr>
            <p:nvPr/>
          </p:nvSpPr>
          <p:spPr bwMode="auto">
            <a:xfrm rot="-3629412">
              <a:off x="1426" y="1671"/>
              <a:ext cx="139" cy="4"/>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86" name="Rectangle 142">
              <a:extLst>
                <a:ext uri="{FF2B5EF4-FFF2-40B4-BE49-F238E27FC236}">
                  <a16:creationId xmlns:a16="http://schemas.microsoft.com/office/drawing/2014/main" id="{9DC3BCA4-C228-7B31-5F2B-E3A01F62D740}"/>
                </a:ext>
              </a:extLst>
            </p:cNvPr>
            <p:cNvSpPr>
              <a:spLocks noChangeArrowheads="1"/>
            </p:cNvSpPr>
            <p:nvPr/>
          </p:nvSpPr>
          <p:spPr bwMode="auto">
            <a:xfrm rot="-3605068">
              <a:off x="1454" y="1703"/>
              <a:ext cx="62" cy="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87" name="Line 143">
              <a:extLst>
                <a:ext uri="{FF2B5EF4-FFF2-40B4-BE49-F238E27FC236}">
                  <a16:creationId xmlns:a16="http://schemas.microsoft.com/office/drawing/2014/main" id="{9E66258C-07CF-45C7-F582-076DFD4431E7}"/>
                </a:ext>
              </a:extLst>
            </p:cNvPr>
            <p:cNvSpPr>
              <a:spLocks noChangeShapeType="1"/>
            </p:cNvSpPr>
            <p:nvPr/>
          </p:nvSpPr>
          <p:spPr bwMode="auto">
            <a:xfrm rot="16200000" flipV="1">
              <a:off x="1817" y="1369"/>
              <a:ext cx="52" cy="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88" name="Oval 144">
              <a:extLst>
                <a:ext uri="{FF2B5EF4-FFF2-40B4-BE49-F238E27FC236}">
                  <a16:creationId xmlns:a16="http://schemas.microsoft.com/office/drawing/2014/main" id="{3C8DBEE4-0855-8AFB-9E44-AF7E03F12E31}"/>
                </a:ext>
              </a:extLst>
            </p:cNvPr>
            <p:cNvSpPr>
              <a:spLocks noChangeArrowheads="1"/>
            </p:cNvSpPr>
            <p:nvPr/>
          </p:nvSpPr>
          <p:spPr bwMode="auto">
            <a:xfrm rot="-5400000">
              <a:off x="3123" y="1687"/>
              <a:ext cx="15" cy="1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89" name="Freeform 145">
              <a:extLst>
                <a:ext uri="{FF2B5EF4-FFF2-40B4-BE49-F238E27FC236}">
                  <a16:creationId xmlns:a16="http://schemas.microsoft.com/office/drawing/2014/main" id="{B6AAE0BC-FF65-18D7-60DC-02D559B69E43}"/>
                </a:ext>
              </a:extLst>
            </p:cNvPr>
            <p:cNvSpPr>
              <a:spLocks/>
            </p:cNvSpPr>
            <p:nvPr/>
          </p:nvSpPr>
          <p:spPr bwMode="auto">
            <a:xfrm rot="-5400000">
              <a:off x="3114" y="1609"/>
              <a:ext cx="102" cy="113"/>
            </a:xfrm>
            <a:custGeom>
              <a:avLst/>
              <a:gdLst>
                <a:gd name="T0" fmla="*/ 7 w 318"/>
                <a:gd name="T1" fmla="*/ 1 h 352"/>
                <a:gd name="T2" fmla="*/ 10 w 318"/>
                <a:gd name="T3" fmla="*/ 1 h 352"/>
                <a:gd name="T4" fmla="*/ 10 w 318"/>
                <a:gd name="T5" fmla="*/ 10 h 352"/>
                <a:gd name="T6" fmla="*/ 9 w 318"/>
                <a:gd name="T7" fmla="*/ 11 h 352"/>
                <a:gd name="T8" fmla="*/ 7 w 318"/>
                <a:gd name="T9" fmla="*/ 10 h 352"/>
                <a:gd name="T10" fmla="*/ 1 w 318"/>
                <a:gd name="T11" fmla="*/ 4 h 352"/>
                <a:gd name="T12" fmla="*/ 1 w 318"/>
                <a:gd name="T13" fmla="*/ 1 h 352"/>
                <a:gd name="T14" fmla="*/ 2 w 318"/>
                <a:gd name="T15" fmla="*/ 1 h 352"/>
                <a:gd name="T16" fmla="*/ 7 w 318"/>
                <a:gd name="T17" fmla="*/ 1 h 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8" h="352">
                  <a:moveTo>
                    <a:pt x="204" y="26"/>
                  </a:moveTo>
                  <a:cubicBezTo>
                    <a:pt x="244" y="28"/>
                    <a:pt x="282" y="0"/>
                    <a:pt x="300" y="44"/>
                  </a:cubicBezTo>
                  <a:cubicBezTo>
                    <a:pt x="318" y="88"/>
                    <a:pt x="316" y="241"/>
                    <a:pt x="312" y="290"/>
                  </a:cubicBezTo>
                  <a:cubicBezTo>
                    <a:pt x="308" y="339"/>
                    <a:pt x="295" y="334"/>
                    <a:pt x="276" y="338"/>
                  </a:cubicBezTo>
                  <a:cubicBezTo>
                    <a:pt x="257" y="342"/>
                    <a:pt x="239" y="352"/>
                    <a:pt x="198" y="314"/>
                  </a:cubicBezTo>
                  <a:cubicBezTo>
                    <a:pt x="157" y="276"/>
                    <a:pt x="60" y="155"/>
                    <a:pt x="30" y="110"/>
                  </a:cubicBezTo>
                  <a:cubicBezTo>
                    <a:pt x="0" y="65"/>
                    <a:pt x="12" y="58"/>
                    <a:pt x="18" y="44"/>
                  </a:cubicBezTo>
                  <a:cubicBezTo>
                    <a:pt x="24" y="30"/>
                    <a:pt x="35" y="29"/>
                    <a:pt x="66" y="26"/>
                  </a:cubicBezTo>
                  <a:cubicBezTo>
                    <a:pt x="97" y="23"/>
                    <a:pt x="175" y="26"/>
                    <a:pt x="204" y="26"/>
                  </a:cubicBez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90" name="Oval 146">
              <a:extLst>
                <a:ext uri="{FF2B5EF4-FFF2-40B4-BE49-F238E27FC236}">
                  <a16:creationId xmlns:a16="http://schemas.microsoft.com/office/drawing/2014/main" id="{553518B4-5377-9779-372F-044BD7EC7CA2}"/>
                </a:ext>
              </a:extLst>
            </p:cNvPr>
            <p:cNvSpPr>
              <a:spLocks noChangeArrowheads="1"/>
            </p:cNvSpPr>
            <p:nvPr/>
          </p:nvSpPr>
          <p:spPr bwMode="auto">
            <a:xfrm rot="-5400000">
              <a:off x="3191" y="1625"/>
              <a:ext cx="15" cy="1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1991" name="Freeform 147">
              <a:extLst>
                <a:ext uri="{FF2B5EF4-FFF2-40B4-BE49-F238E27FC236}">
                  <a16:creationId xmlns:a16="http://schemas.microsoft.com/office/drawing/2014/main" id="{8B776ED4-D198-A0F4-16BD-0502069D6C0E}"/>
                </a:ext>
              </a:extLst>
            </p:cNvPr>
            <p:cNvSpPr>
              <a:spLocks/>
            </p:cNvSpPr>
            <p:nvPr/>
          </p:nvSpPr>
          <p:spPr bwMode="auto">
            <a:xfrm rot="-5400000">
              <a:off x="3137" y="1495"/>
              <a:ext cx="29" cy="22"/>
            </a:xfrm>
            <a:custGeom>
              <a:avLst/>
              <a:gdLst>
                <a:gd name="T0" fmla="*/ 2 w 90"/>
                <a:gd name="T1" fmla="*/ 2 h 67"/>
                <a:gd name="T2" fmla="*/ 3 w 90"/>
                <a:gd name="T3" fmla="*/ 2 h 67"/>
                <a:gd name="T4" fmla="*/ 3 w 90"/>
                <a:gd name="T5" fmla="*/ 1 h 67"/>
                <a:gd name="T6" fmla="*/ 3 w 90"/>
                <a:gd name="T7" fmla="*/ 0 h 67"/>
                <a:gd name="T8" fmla="*/ 2 w 90"/>
                <a:gd name="T9" fmla="*/ 0 h 67"/>
                <a:gd name="T10" fmla="*/ 2 w 90"/>
                <a:gd name="T11" fmla="*/ 1 h 67"/>
                <a:gd name="T12" fmla="*/ 2 w 90"/>
                <a:gd name="T13" fmla="*/ 1 h 67"/>
                <a:gd name="T14" fmla="*/ 1 w 90"/>
                <a:gd name="T15" fmla="*/ 2 h 67"/>
                <a:gd name="T16" fmla="*/ 1 w 90"/>
                <a:gd name="T17" fmla="*/ 1 h 67"/>
                <a:gd name="T18" fmla="*/ 1 w 90"/>
                <a:gd name="T19" fmla="*/ 0 h 67"/>
                <a:gd name="T20" fmla="*/ 0 w 90"/>
                <a:gd name="T21" fmla="*/ 0 h 67"/>
                <a:gd name="T22" fmla="*/ 0 w 90"/>
                <a:gd name="T23" fmla="*/ 1 h 67"/>
                <a:gd name="T24" fmla="*/ 0 w 90"/>
                <a:gd name="T25" fmla="*/ 2 h 67"/>
                <a:gd name="T26" fmla="*/ 1 w 90"/>
                <a:gd name="T27" fmla="*/ 2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0" h="67">
                  <a:moveTo>
                    <a:pt x="60" y="66"/>
                  </a:moveTo>
                  <a:cubicBezTo>
                    <a:pt x="64" y="63"/>
                    <a:pt x="73" y="57"/>
                    <a:pt x="78" y="49"/>
                  </a:cubicBezTo>
                  <a:cubicBezTo>
                    <a:pt x="83" y="41"/>
                    <a:pt x="87" y="25"/>
                    <a:pt x="88" y="18"/>
                  </a:cubicBezTo>
                  <a:cubicBezTo>
                    <a:pt x="90" y="10"/>
                    <a:pt x="90" y="6"/>
                    <a:pt x="87" y="4"/>
                  </a:cubicBezTo>
                  <a:cubicBezTo>
                    <a:pt x="83" y="2"/>
                    <a:pt x="71" y="1"/>
                    <a:pt x="68" y="4"/>
                  </a:cubicBezTo>
                  <a:cubicBezTo>
                    <a:pt x="65" y="8"/>
                    <a:pt x="68" y="21"/>
                    <a:pt x="67" y="28"/>
                  </a:cubicBezTo>
                  <a:cubicBezTo>
                    <a:pt x="65" y="34"/>
                    <a:pt x="63" y="39"/>
                    <a:pt x="58" y="41"/>
                  </a:cubicBezTo>
                  <a:cubicBezTo>
                    <a:pt x="53" y="43"/>
                    <a:pt x="41" y="45"/>
                    <a:pt x="35" y="42"/>
                  </a:cubicBezTo>
                  <a:cubicBezTo>
                    <a:pt x="29" y="40"/>
                    <a:pt x="25" y="34"/>
                    <a:pt x="23" y="28"/>
                  </a:cubicBezTo>
                  <a:cubicBezTo>
                    <a:pt x="22" y="21"/>
                    <a:pt x="25" y="8"/>
                    <a:pt x="22" y="4"/>
                  </a:cubicBezTo>
                  <a:cubicBezTo>
                    <a:pt x="19" y="0"/>
                    <a:pt x="7" y="1"/>
                    <a:pt x="3" y="3"/>
                  </a:cubicBezTo>
                  <a:cubicBezTo>
                    <a:pt x="0" y="5"/>
                    <a:pt x="0" y="7"/>
                    <a:pt x="0" y="15"/>
                  </a:cubicBezTo>
                  <a:cubicBezTo>
                    <a:pt x="0" y="24"/>
                    <a:pt x="0" y="42"/>
                    <a:pt x="6" y="51"/>
                  </a:cubicBezTo>
                  <a:cubicBezTo>
                    <a:pt x="12" y="60"/>
                    <a:pt x="28" y="64"/>
                    <a:pt x="33" y="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92" name="Freeform 148">
              <a:extLst>
                <a:ext uri="{FF2B5EF4-FFF2-40B4-BE49-F238E27FC236}">
                  <a16:creationId xmlns:a16="http://schemas.microsoft.com/office/drawing/2014/main" id="{A5918AF3-6F43-E808-8EB0-5006B95A48C1}"/>
                </a:ext>
              </a:extLst>
            </p:cNvPr>
            <p:cNvSpPr>
              <a:spLocks/>
            </p:cNvSpPr>
            <p:nvPr/>
          </p:nvSpPr>
          <p:spPr bwMode="auto">
            <a:xfrm rot="-5400000">
              <a:off x="3183" y="1480"/>
              <a:ext cx="0" cy="43"/>
            </a:xfrm>
            <a:custGeom>
              <a:avLst/>
              <a:gdLst>
                <a:gd name="T0" fmla="*/ 0 w 1"/>
                <a:gd name="T1" fmla="*/ 4 h 145"/>
                <a:gd name="T2" fmla="*/ 1 w 1"/>
                <a:gd name="T3" fmla="*/ 0 h 145"/>
                <a:gd name="T4" fmla="*/ 0 60000 65536"/>
                <a:gd name="T5" fmla="*/ 0 60000 65536"/>
              </a:gdLst>
              <a:ahLst/>
              <a:cxnLst>
                <a:cxn ang="T4">
                  <a:pos x="T0" y="T1"/>
                </a:cxn>
                <a:cxn ang="T5">
                  <a:pos x="T2" y="T3"/>
                </a:cxn>
              </a:cxnLst>
              <a:rect l="0" t="0" r="r" b="b"/>
              <a:pathLst>
                <a:path w="1" h="145">
                  <a:moveTo>
                    <a:pt x="0" y="145"/>
                  </a:moveTo>
                  <a:lnTo>
                    <a:pt x="1"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93" name="Freeform 149">
              <a:extLst>
                <a:ext uri="{FF2B5EF4-FFF2-40B4-BE49-F238E27FC236}">
                  <a16:creationId xmlns:a16="http://schemas.microsoft.com/office/drawing/2014/main" id="{67C0B437-628B-8149-22FE-D7442BE55CB7}"/>
                </a:ext>
              </a:extLst>
            </p:cNvPr>
            <p:cNvSpPr>
              <a:spLocks/>
            </p:cNvSpPr>
            <p:nvPr/>
          </p:nvSpPr>
          <p:spPr bwMode="auto">
            <a:xfrm rot="-5400000">
              <a:off x="3183" y="1488"/>
              <a:ext cx="0" cy="43"/>
            </a:xfrm>
            <a:custGeom>
              <a:avLst/>
              <a:gdLst>
                <a:gd name="T0" fmla="*/ 1 w 2"/>
                <a:gd name="T1" fmla="*/ 4 h 135"/>
                <a:gd name="T2" fmla="*/ 0 w 2"/>
                <a:gd name="T3" fmla="*/ 0 h 135"/>
                <a:gd name="T4" fmla="*/ 0 60000 65536"/>
                <a:gd name="T5" fmla="*/ 0 60000 65536"/>
              </a:gdLst>
              <a:ahLst/>
              <a:cxnLst>
                <a:cxn ang="T4">
                  <a:pos x="T0" y="T1"/>
                </a:cxn>
                <a:cxn ang="T5">
                  <a:pos x="T2" y="T3"/>
                </a:cxn>
              </a:cxnLst>
              <a:rect l="0" t="0" r="r" b="b"/>
              <a:pathLst>
                <a:path w="2" h="135">
                  <a:moveTo>
                    <a:pt x="2" y="135"/>
                  </a:moveTo>
                  <a:lnTo>
                    <a:pt x="0"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94" name="Line 150">
              <a:extLst>
                <a:ext uri="{FF2B5EF4-FFF2-40B4-BE49-F238E27FC236}">
                  <a16:creationId xmlns:a16="http://schemas.microsoft.com/office/drawing/2014/main" id="{D3582C8D-8C7D-21B0-9361-B2FE5D3B238A}"/>
                </a:ext>
              </a:extLst>
            </p:cNvPr>
            <p:cNvSpPr>
              <a:spLocks noChangeShapeType="1"/>
            </p:cNvSpPr>
            <p:nvPr/>
          </p:nvSpPr>
          <p:spPr bwMode="auto">
            <a:xfrm rot="16200000" flipV="1">
              <a:off x="3169" y="1505"/>
              <a:ext cx="8" cy="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95" name="Line 151">
              <a:extLst>
                <a:ext uri="{FF2B5EF4-FFF2-40B4-BE49-F238E27FC236}">
                  <a16:creationId xmlns:a16="http://schemas.microsoft.com/office/drawing/2014/main" id="{AA602B73-673D-B92E-B3AD-EF0682D0D1A6}"/>
                </a:ext>
              </a:extLst>
            </p:cNvPr>
            <p:cNvSpPr>
              <a:spLocks noChangeShapeType="1"/>
            </p:cNvSpPr>
            <p:nvPr/>
          </p:nvSpPr>
          <p:spPr bwMode="auto">
            <a:xfrm rot="-5400000" flipH="1" flipV="1">
              <a:off x="3169" y="1472"/>
              <a:ext cx="7" cy="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96" name="Line 152">
              <a:extLst>
                <a:ext uri="{FF2B5EF4-FFF2-40B4-BE49-F238E27FC236}">
                  <a16:creationId xmlns:a16="http://schemas.microsoft.com/office/drawing/2014/main" id="{4A616EB0-91F9-3FC4-EBFA-F8C935898815}"/>
                </a:ext>
              </a:extLst>
            </p:cNvPr>
            <p:cNvSpPr>
              <a:spLocks noChangeShapeType="1"/>
            </p:cNvSpPr>
            <p:nvPr/>
          </p:nvSpPr>
          <p:spPr bwMode="auto">
            <a:xfrm rot="16200000" flipH="1">
              <a:off x="2875" y="1960"/>
              <a:ext cx="5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97" name="Line 153">
              <a:extLst>
                <a:ext uri="{FF2B5EF4-FFF2-40B4-BE49-F238E27FC236}">
                  <a16:creationId xmlns:a16="http://schemas.microsoft.com/office/drawing/2014/main" id="{1C5467E7-00DD-8B73-C461-2A53D4853392}"/>
                </a:ext>
              </a:extLst>
            </p:cNvPr>
            <p:cNvSpPr>
              <a:spLocks noChangeShapeType="1"/>
            </p:cNvSpPr>
            <p:nvPr/>
          </p:nvSpPr>
          <p:spPr bwMode="auto">
            <a:xfrm rot="6628932" flipH="1">
              <a:off x="2739" y="978"/>
              <a:ext cx="1353" cy="26"/>
            </a:xfrm>
            <a:prstGeom prst="line">
              <a:avLst/>
            </a:prstGeom>
            <a:noFill/>
            <a:ln w="952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98" name="Line 154">
              <a:extLst>
                <a:ext uri="{FF2B5EF4-FFF2-40B4-BE49-F238E27FC236}">
                  <a16:creationId xmlns:a16="http://schemas.microsoft.com/office/drawing/2014/main" id="{9847363A-90E2-53B3-C7CA-896B3EC50B00}"/>
                </a:ext>
              </a:extLst>
            </p:cNvPr>
            <p:cNvSpPr>
              <a:spLocks noChangeShapeType="1"/>
            </p:cNvSpPr>
            <p:nvPr/>
          </p:nvSpPr>
          <p:spPr bwMode="auto">
            <a:xfrm rot="6628932" flipH="1">
              <a:off x="2760" y="987"/>
              <a:ext cx="1337" cy="26"/>
            </a:xfrm>
            <a:prstGeom prst="line">
              <a:avLst/>
            </a:prstGeom>
            <a:noFill/>
            <a:ln w="952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1999" name="Freeform 155">
              <a:extLst>
                <a:ext uri="{FF2B5EF4-FFF2-40B4-BE49-F238E27FC236}">
                  <a16:creationId xmlns:a16="http://schemas.microsoft.com/office/drawing/2014/main" id="{7AA75228-B15E-BB4D-8E28-C8C079DF61B5}"/>
                </a:ext>
              </a:extLst>
            </p:cNvPr>
            <p:cNvSpPr>
              <a:spLocks/>
            </p:cNvSpPr>
            <p:nvPr/>
          </p:nvSpPr>
          <p:spPr bwMode="auto">
            <a:xfrm rot="-5400000">
              <a:off x="1789" y="257"/>
              <a:ext cx="110" cy="106"/>
            </a:xfrm>
            <a:custGeom>
              <a:avLst/>
              <a:gdLst>
                <a:gd name="T0" fmla="*/ 0 w 342"/>
                <a:gd name="T1" fmla="*/ 4 h 328"/>
                <a:gd name="T2" fmla="*/ 2 w 342"/>
                <a:gd name="T3" fmla="*/ 1 h 328"/>
                <a:gd name="T4" fmla="*/ 9 w 342"/>
                <a:gd name="T5" fmla="*/ 1 h 328"/>
                <a:gd name="T6" fmla="*/ 11 w 342"/>
                <a:gd name="T7" fmla="*/ 2 h 328"/>
                <a:gd name="T8" fmla="*/ 10 w 342"/>
                <a:gd name="T9" fmla="*/ 5 h 328"/>
                <a:gd name="T10" fmla="*/ 3 w 342"/>
                <a:gd name="T11" fmla="*/ 10 h 328"/>
                <a:gd name="T12" fmla="*/ 1 w 342"/>
                <a:gd name="T13" fmla="*/ 10 h 328"/>
                <a:gd name="T14" fmla="*/ 1 w 342"/>
                <a:gd name="T15" fmla="*/ 9 h 328"/>
                <a:gd name="T16" fmla="*/ 0 w 342"/>
                <a:gd name="T17" fmla="*/ 4 h 3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2" h="328">
                  <a:moveTo>
                    <a:pt x="9" y="112"/>
                  </a:moveTo>
                  <a:cubicBezTo>
                    <a:pt x="14" y="71"/>
                    <a:pt x="0" y="32"/>
                    <a:pt x="45" y="16"/>
                  </a:cubicBezTo>
                  <a:cubicBezTo>
                    <a:pt x="90" y="0"/>
                    <a:pt x="231" y="10"/>
                    <a:pt x="279" y="16"/>
                  </a:cubicBezTo>
                  <a:cubicBezTo>
                    <a:pt x="327" y="22"/>
                    <a:pt x="330" y="32"/>
                    <a:pt x="334" y="51"/>
                  </a:cubicBezTo>
                  <a:cubicBezTo>
                    <a:pt x="338" y="70"/>
                    <a:pt x="342" y="89"/>
                    <a:pt x="303" y="130"/>
                  </a:cubicBezTo>
                  <a:cubicBezTo>
                    <a:pt x="264" y="171"/>
                    <a:pt x="144" y="268"/>
                    <a:pt x="99" y="298"/>
                  </a:cubicBezTo>
                  <a:cubicBezTo>
                    <a:pt x="54" y="328"/>
                    <a:pt x="47" y="316"/>
                    <a:pt x="33" y="310"/>
                  </a:cubicBezTo>
                  <a:cubicBezTo>
                    <a:pt x="19" y="304"/>
                    <a:pt x="19" y="295"/>
                    <a:pt x="15" y="262"/>
                  </a:cubicBezTo>
                  <a:cubicBezTo>
                    <a:pt x="11" y="229"/>
                    <a:pt x="7" y="152"/>
                    <a:pt x="9" y="112"/>
                  </a:cubicBezTo>
                  <a:close/>
                </a:path>
              </a:pathLst>
            </a:custGeom>
            <a:noFill/>
            <a:ln w="9525">
              <a:solidFill>
                <a:srgbClr val="96969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00" name="Oval 156">
              <a:extLst>
                <a:ext uri="{FF2B5EF4-FFF2-40B4-BE49-F238E27FC236}">
                  <a16:creationId xmlns:a16="http://schemas.microsoft.com/office/drawing/2014/main" id="{2F594871-9AA4-0908-C136-410C7B3E8ED6}"/>
                </a:ext>
              </a:extLst>
            </p:cNvPr>
            <p:cNvSpPr>
              <a:spLocks noChangeArrowheads="1"/>
            </p:cNvSpPr>
            <p:nvPr/>
          </p:nvSpPr>
          <p:spPr bwMode="auto">
            <a:xfrm rot="10800000">
              <a:off x="1805" y="267"/>
              <a:ext cx="16" cy="16"/>
            </a:xfrm>
            <a:prstGeom prst="ellipse">
              <a:avLst/>
            </a:prstGeom>
            <a:noFill/>
            <a:ln w="9525">
              <a:solidFill>
                <a:srgbClr val="96969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2001" name="Oval 157">
              <a:extLst>
                <a:ext uri="{FF2B5EF4-FFF2-40B4-BE49-F238E27FC236}">
                  <a16:creationId xmlns:a16="http://schemas.microsoft.com/office/drawing/2014/main" id="{097A82B6-3381-3236-2EAB-02B5D391B672}"/>
                </a:ext>
              </a:extLst>
            </p:cNvPr>
            <p:cNvSpPr>
              <a:spLocks noChangeArrowheads="1"/>
            </p:cNvSpPr>
            <p:nvPr/>
          </p:nvSpPr>
          <p:spPr bwMode="auto">
            <a:xfrm rot="10800000">
              <a:off x="1868" y="337"/>
              <a:ext cx="15" cy="15"/>
            </a:xfrm>
            <a:prstGeom prst="ellipse">
              <a:avLst/>
            </a:prstGeom>
            <a:noFill/>
            <a:ln w="9525">
              <a:solidFill>
                <a:srgbClr val="96969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2002" name="Freeform 158">
              <a:extLst>
                <a:ext uri="{FF2B5EF4-FFF2-40B4-BE49-F238E27FC236}">
                  <a16:creationId xmlns:a16="http://schemas.microsoft.com/office/drawing/2014/main" id="{05B85009-44B1-54D6-0DF5-A5C826EDC75E}"/>
                </a:ext>
              </a:extLst>
            </p:cNvPr>
            <p:cNvSpPr>
              <a:spLocks/>
            </p:cNvSpPr>
            <p:nvPr/>
          </p:nvSpPr>
          <p:spPr bwMode="auto">
            <a:xfrm rot="10800000">
              <a:off x="1675" y="271"/>
              <a:ext cx="0" cy="43"/>
            </a:xfrm>
            <a:custGeom>
              <a:avLst/>
              <a:gdLst>
                <a:gd name="T0" fmla="*/ 0 w 1"/>
                <a:gd name="T1" fmla="*/ 4 h 145"/>
                <a:gd name="T2" fmla="*/ 1 w 1"/>
                <a:gd name="T3" fmla="*/ 0 h 145"/>
                <a:gd name="T4" fmla="*/ 0 60000 65536"/>
                <a:gd name="T5" fmla="*/ 0 60000 65536"/>
              </a:gdLst>
              <a:ahLst/>
              <a:cxnLst>
                <a:cxn ang="T4">
                  <a:pos x="T0" y="T1"/>
                </a:cxn>
                <a:cxn ang="T5">
                  <a:pos x="T2" y="T3"/>
                </a:cxn>
              </a:cxnLst>
              <a:rect l="0" t="0" r="r" b="b"/>
              <a:pathLst>
                <a:path w="1" h="145">
                  <a:moveTo>
                    <a:pt x="0" y="145"/>
                  </a:moveTo>
                  <a:lnTo>
                    <a:pt x="1" y="0"/>
                  </a:lnTo>
                </a:path>
              </a:pathLst>
            </a:custGeom>
            <a:noFill/>
            <a:ln w="9525">
              <a:solidFill>
                <a:srgbClr val="969696"/>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03" name="Freeform 159">
              <a:extLst>
                <a:ext uri="{FF2B5EF4-FFF2-40B4-BE49-F238E27FC236}">
                  <a16:creationId xmlns:a16="http://schemas.microsoft.com/office/drawing/2014/main" id="{6E544E60-ED12-1064-2F20-4EC4B210B36E}"/>
                </a:ext>
              </a:extLst>
            </p:cNvPr>
            <p:cNvSpPr>
              <a:spLocks/>
            </p:cNvSpPr>
            <p:nvPr/>
          </p:nvSpPr>
          <p:spPr bwMode="auto">
            <a:xfrm rot="10800000">
              <a:off x="1683" y="271"/>
              <a:ext cx="0" cy="43"/>
            </a:xfrm>
            <a:custGeom>
              <a:avLst/>
              <a:gdLst>
                <a:gd name="T0" fmla="*/ 1 w 2"/>
                <a:gd name="T1" fmla="*/ 4 h 135"/>
                <a:gd name="T2" fmla="*/ 0 w 2"/>
                <a:gd name="T3" fmla="*/ 0 h 135"/>
                <a:gd name="T4" fmla="*/ 0 60000 65536"/>
                <a:gd name="T5" fmla="*/ 0 60000 65536"/>
              </a:gdLst>
              <a:ahLst/>
              <a:cxnLst>
                <a:cxn ang="T4">
                  <a:pos x="T0" y="T1"/>
                </a:cxn>
                <a:cxn ang="T5">
                  <a:pos x="T2" y="T3"/>
                </a:cxn>
              </a:cxnLst>
              <a:rect l="0" t="0" r="r" b="b"/>
              <a:pathLst>
                <a:path w="2" h="135">
                  <a:moveTo>
                    <a:pt x="2" y="135"/>
                  </a:moveTo>
                  <a:lnTo>
                    <a:pt x="0" y="0"/>
                  </a:lnTo>
                </a:path>
              </a:pathLst>
            </a:custGeom>
            <a:noFill/>
            <a:ln w="9525">
              <a:solidFill>
                <a:srgbClr val="969696"/>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04" name="Freeform 160">
              <a:extLst>
                <a:ext uri="{FF2B5EF4-FFF2-40B4-BE49-F238E27FC236}">
                  <a16:creationId xmlns:a16="http://schemas.microsoft.com/office/drawing/2014/main" id="{7F3AF5A8-60E2-2126-22F9-EB5CA0528DE6}"/>
                </a:ext>
              </a:extLst>
            </p:cNvPr>
            <p:cNvSpPr>
              <a:spLocks/>
            </p:cNvSpPr>
            <p:nvPr/>
          </p:nvSpPr>
          <p:spPr bwMode="auto">
            <a:xfrm rot="10800000">
              <a:off x="1665" y="313"/>
              <a:ext cx="29" cy="22"/>
            </a:xfrm>
            <a:custGeom>
              <a:avLst/>
              <a:gdLst>
                <a:gd name="T0" fmla="*/ 2 w 90"/>
                <a:gd name="T1" fmla="*/ 2 h 67"/>
                <a:gd name="T2" fmla="*/ 3 w 90"/>
                <a:gd name="T3" fmla="*/ 2 h 67"/>
                <a:gd name="T4" fmla="*/ 3 w 90"/>
                <a:gd name="T5" fmla="*/ 1 h 67"/>
                <a:gd name="T6" fmla="*/ 3 w 90"/>
                <a:gd name="T7" fmla="*/ 0 h 67"/>
                <a:gd name="T8" fmla="*/ 2 w 90"/>
                <a:gd name="T9" fmla="*/ 0 h 67"/>
                <a:gd name="T10" fmla="*/ 2 w 90"/>
                <a:gd name="T11" fmla="*/ 1 h 67"/>
                <a:gd name="T12" fmla="*/ 2 w 90"/>
                <a:gd name="T13" fmla="*/ 1 h 67"/>
                <a:gd name="T14" fmla="*/ 1 w 90"/>
                <a:gd name="T15" fmla="*/ 2 h 67"/>
                <a:gd name="T16" fmla="*/ 1 w 90"/>
                <a:gd name="T17" fmla="*/ 1 h 67"/>
                <a:gd name="T18" fmla="*/ 1 w 90"/>
                <a:gd name="T19" fmla="*/ 0 h 67"/>
                <a:gd name="T20" fmla="*/ 0 w 90"/>
                <a:gd name="T21" fmla="*/ 0 h 67"/>
                <a:gd name="T22" fmla="*/ 0 w 90"/>
                <a:gd name="T23" fmla="*/ 1 h 67"/>
                <a:gd name="T24" fmla="*/ 0 w 90"/>
                <a:gd name="T25" fmla="*/ 2 h 67"/>
                <a:gd name="T26" fmla="*/ 1 w 90"/>
                <a:gd name="T27" fmla="*/ 2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0" h="67">
                  <a:moveTo>
                    <a:pt x="60" y="66"/>
                  </a:moveTo>
                  <a:cubicBezTo>
                    <a:pt x="64" y="63"/>
                    <a:pt x="73" y="57"/>
                    <a:pt x="78" y="49"/>
                  </a:cubicBezTo>
                  <a:cubicBezTo>
                    <a:pt x="83" y="41"/>
                    <a:pt x="87" y="25"/>
                    <a:pt x="88" y="18"/>
                  </a:cubicBezTo>
                  <a:cubicBezTo>
                    <a:pt x="90" y="10"/>
                    <a:pt x="90" y="6"/>
                    <a:pt x="87" y="4"/>
                  </a:cubicBezTo>
                  <a:cubicBezTo>
                    <a:pt x="83" y="2"/>
                    <a:pt x="71" y="1"/>
                    <a:pt x="68" y="4"/>
                  </a:cubicBezTo>
                  <a:cubicBezTo>
                    <a:pt x="65" y="8"/>
                    <a:pt x="68" y="21"/>
                    <a:pt x="67" y="28"/>
                  </a:cubicBezTo>
                  <a:cubicBezTo>
                    <a:pt x="65" y="34"/>
                    <a:pt x="63" y="39"/>
                    <a:pt x="58" y="41"/>
                  </a:cubicBezTo>
                  <a:cubicBezTo>
                    <a:pt x="53" y="43"/>
                    <a:pt x="41" y="45"/>
                    <a:pt x="35" y="42"/>
                  </a:cubicBezTo>
                  <a:cubicBezTo>
                    <a:pt x="29" y="40"/>
                    <a:pt x="25" y="34"/>
                    <a:pt x="23" y="28"/>
                  </a:cubicBezTo>
                  <a:cubicBezTo>
                    <a:pt x="22" y="21"/>
                    <a:pt x="25" y="8"/>
                    <a:pt x="22" y="4"/>
                  </a:cubicBezTo>
                  <a:cubicBezTo>
                    <a:pt x="19" y="0"/>
                    <a:pt x="7" y="1"/>
                    <a:pt x="3" y="3"/>
                  </a:cubicBezTo>
                  <a:cubicBezTo>
                    <a:pt x="0" y="5"/>
                    <a:pt x="0" y="7"/>
                    <a:pt x="0" y="15"/>
                  </a:cubicBezTo>
                  <a:cubicBezTo>
                    <a:pt x="0" y="24"/>
                    <a:pt x="0" y="42"/>
                    <a:pt x="6" y="51"/>
                  </a:cubicBezTo>
                  <a:cubicBezTo>
                    <a:pt x="12" y="60"/>
                    <a:pt x="28" y="64"/>
                    <a:pt x="33" y="67"/>
                  </a:cubicBezTo>
                </a:path>
              </a:pathLst>
            </a:custGeom>
            <a:noFill/>
            <a:ln w="9525">
              <a:solidFill>
                <a:srgbClr val="96969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05" name="Freeform 161">
              <a:extLst>
                <a:ext uri="{FF2B5EF4-FFF2-40B4-BE49-F238E27FC236}">
                  <a16:creationId xmlns:a16="http://schemas.microsoft.com/office/drawing/2014/main" id="{0849F9D7-7E3C-0228-E095-527CEFBEC750}"/>
                </a:ext>
              </a:extLst>
            </p:cNvPr>
            <p:cNvSpPr>
              <a:spLocks/>
            </p:cNvSpPr>
            <p:nvPr/>
          </p:nvSpPr>
          <p:spPr bwMode="auto">
            <a:xfrm rot="-5400000">
              <a:off x="1677" y="299"/>
              <a:ext cx="35" cy="6"/>
            </a:xfrm>
            <a:custGeom>
              <a:avLst/>
              <a:gdLst>
                <a:gd name="T0" fmla="*/ 4 w 110"/>
                <a:gd name="T1" fmla="*/ 1 h 17"/>
                <a:gd name="T2" fmla="*/ 0 w 110"/>
                <a:gd name="T3" fmla="*/ 0 h 17"/>
                <a:gd name="T4" fmla="*/ 0 60000 65536"/>
                <a:gd name="T5" fmla="*/ 0 60000 65536"/>
              </a:gdLst>
              <a:ahLst/>
              <a:cxnLst>
                <a:cxn ang="T4">
                  <a:pos x="T0" y="T1"/>
                </a:cxn>
                <a:cxn ang="T5">
                  <a:pos x="T2" y="T3"/>
                </a:cxn>
              </a:cxnLst>
              <a:rect l="0" t="0" r="r" b="b"/>
              <a:pathLst>
                <a:path w="110" h="17">
                  <a:moveTo>
                    <a:pt x="110" y="17"/>
                  </a:moveTo>
                  <a:lnTo>
                    <a:pt x="0" y="0"/>
                  </a:lnTo>
                </a:path>
              </a:pathLst>
            </a:custGeom>
            <a:noFill/>
            <a:ln w="9525">
              <a:solidFill>
                <a:srgbClr val="969696"/>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06" name="Line 162">
              <a:extLst>
                <a:ext uri="{FF2B5EF4-FFF2-40B4-BE49-F238E27FC236}">
                  <a16:creationId xmlns:a16="http://schemas.microsoft.com/office/drawing/2014/main" id="{0896E56F-8F6E-76BA-FB7C-C000F8AC14E0}"/>
                </a:ext>
              </a:extLst>
            </p:cNvPr>
            <p:cNvSpPr>
              <a:spLocks noChangeShapeType="1"/>
            </p:cNvSpPr>
            <p:nvPr/>
          </p:nvSpPr>
          <p:spPr bwMode="auto">
            <a:xfrm rot="10800000" flipH="1" flipV="1">
              <a:off x="1660" y="284"/>
              <a:ext cx="7" cy="35"/>
            </a:xfrm>
            <a:prstGeom prst="line">
              <a:avLst/>
            </a:prstGeom>
            <a:noFill/>
            <a:ln w="952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07" name="Line 163">
              <a:extLst>
                <a:ext uri="{FF2B5EF4-FFF2-40B4-BE49-F238E27FC236}">
                  <a16:creationId xmlns:a16="http://schemas.microsoft.com/office/drawing/2014/main" id="{03F5A3AD-4681-15DC-4C47-BA1E87BEA9B9}"/>
                </a:ext>
              </a:extLst>
            </p:cNvPr>
            <p:cNvSpPr>
              <a:spLocks noChangeShapeType="1"/>
            </p:cNvSpPr>
            <p:nvPr/>
          </p:nvSpPr>
          <p:spPr bwMode="auto">
            <a:xfrm rot="10800000" flipH="1">
              <a:off x="1880" y="352"/>
              <a:ext cx="1725" cy="0"/>
            </a:xfrm>
            <a:prstGeom prst="line">
              <a:avLst/>
            </a:prstGeom>
            <a:noFill/>
            <a:ln w="952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08" name="Line 164">
              <a:extLst>
                <a:ext uri="{FF2B5EF4-FFF2-40B4-BE49-F238E27FC236}">
                  <a16:creationId xmlns:a16="http://schemas.microsoft.com/office/drawing/2014/main" id="{A4DA8C27-F1DD-F520-C81E-846788FB96B9}"/>
                </a:ext>
              </a:extLst>
            </p:cNvPr>
            <p:cNvSpPr>
              <a:spLocks noChangeShapeType="1"/>
            </p:cNvSpPr>
            <p:nvPr/>
          </p:nvSpPr>
          <p:spPr bwMode="auto">
            <a:xfrm rot="10800000" flipH="1">
              <a:off x="1879" y="338"/>
              <a:ext cx="1726" cy="0"/>
            </a:xfrm>
            <a:prstGeom prst="line">
              <a:avLst/>
            </a:prstGeom>
            <a:noFill/>
            <a:ln w="952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09" name="Rectangle 165">
              <a:extLst>
                <a:ext uri="{FF2B5EF4-FFF2-40B4-BE49-F238E27FC236}">
                  <a16:creationId xmlns:a16="http://schemas.microsoft.com/office/drawing/2014/main" id="{30B1C223-00D8-1C8B-3F94-D8987F40A683}"/>
                </a:ext>
              </a:extLst>
            </p:cNvPr>
            <p:cNvSpPr>
              <a:spLocks noChangeArrowheads="1"/>
            </p:cNvSpPr>
            <p:nvPr/>
          </p:nvSpPr>
          <p:spPr bwMode="auto">
            <a:xfrm rot="-5400000">
              <a:off x="3104" y="1666"/>
              <a:ext cx="19" cy="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2010" name="Oval 166">
              <a:extLst>
                <a:ext uri="{FF2B5EF4-FFF2-40B4-BE49-F238E27FC236}">
                  <a16:creationId xmlns:a16="http://schemas.microsoft.com/office/drawing/2014/main" id="{DE46D006-79AD-C426-065E-5BD3600AC071}"/>
                </a:ext>
              </a:extLst>
            </p:cNvPr>
            <p:cNvSpPr>
              <a:spLocks noChangeArrowheads="1"/>
            </p:cNvSpPr>
            <p:nvPr/>
          </p:nvSpPr>
          <p:spPr bwMode="auto">
            <a:xfrm rot="-5400000">
              <a:off x="3599" y="299"/>
              <a:ext cx="92" cy="92"/>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2011" name="Rectangle 167">
              <a:extLst>
                <a:ext uri="{FF2B5EF4-FFF2-40B4-BE49-F238E27FC236}">
                  <a16:creationId xmlns:a16="http://schemas.microsoft.com/office/drawing/2014/main" id="{1A975587-9010-4E89-2C60-FBFCF7BAE837}"/>
                </a:ext>
              </a:extLst>
            </p:cNvPr>
            <p:cNvSpPr>
              <a:spLocks noChangeArrowheads="1"/>
            </p:cNvSpPr>
            <p:nvPr/>
          </p:nvSpPr>
          <p:spPr bwMode="auto">
            <a:xfrm rot="-2355998">
              <a:off x="3169" y="1681"/>
              <a:ext cx="19" cy="3"/>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2012" name="Rectangle 168">
              <a:extLst>
                <a:ext uri="{FF2B5EF4-FFF2-40B4-BE49-F238E27FC236}">
                  <a16:creationId xmlns:a16="http://schemas.microsoft.com/office/drawing/2014/main" id="{8F5F5B88-ADBA-50DC-7411-0A477C4D0FA4}"/>
                </a:ext>
              </a:extLst>
            </p:cNvPr>
            <p:cNvSpPr>
              <a:spLocks noChangeArrowheads="1"/>
            </p:cNvSpPr>
            <p:nvPr/>
          </p:nvSpPr>
          <p:spPr bwMode="auto">
            <a:xfrm rot="10800000">
              <a:off x="3154" y="1612"/>
              <a:ext cx="19" cy="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2013" name="Rectangle 169">
              <a:extLst>
                <a:ext uri="{FF2B5EF4-FFF2-40B4-BE49-F238E27FC236}">
                  <a16:creationId xmlns:a16="http://schemas.microsoft.com/office/drawing/2014/main" id="{81128DE1-4704-CCC8-2B85-F53FE4547236}"/>
                </a:ext>
              </a:extLst>
            </p:cNvPr>
            <p:cNvSpPr>
              <a:spLocks noChangeArrowheads="1"/>
            </p:cNvSpPr>
            <p:nvPr/>
          </p:nvSpPr>
          <p:spPr bwMode="auto">
            <a:xfrm rot="-7755998">
              <a:off x="1853" y="294"/>
              <a:ext cx="18" cy="4"/>
            </a:xfrm>
            <a:prstGeom prst="rect">
              <a:avLst/>
            </a:prstGeom>
            <a:noFill/>
            <a:ln w="6350">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2014" name="Rectangle 170">
              <a:extLst>
                <a:ext uri="{FF2B5EF4-FFF2-40B4-BE49-F238E27FC236}">
                  <a16:creationId xmlns:a16="http://schemas.microsoft.com/office/drawing/2014/main" id="{029A9BF8-A4BE-FF2D-C065-0826FF19745A}"/>
                </a:ext>
              </a:extLst>
            </p:cNvPr>
            <p:cNvSpPr>
              <a:spLocks noChangeArrowheads="1"/>
            </p:cNvSpPr>
            <p:nvPr/>
          </p:nvSpPr>
          <p:spPr bwMode="auto">
            <a:xfrm rot="-5400000">
              <a:off x="1783" y="311"/>
              <a:ext cx="18" cy="4"/>
            </a:xfrm>
            <a:prstGeom prst="rect">
              <a:avLst/>
            </a:prstGeom>
            <a:noFill/>
            <a:ln w="6350">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2015" name="Rectangle 171">
              <a:extLst>
                <a:ext uri="{FF2B5EF4-FFF2-40B4-BE49-F238E27FC236}">
                  <a16:creationId xmlns:a16="http://schemas.microsoft.com/office/drawing/2014/main" id="{14D2F52F-6CC6-5AEF-2D09-18C455C78823}"/>
                </a:ext>
              </a:extLst>
            </p:cNvPr>
            <p:cNvSpPr>
              <a:spLocks noChangeArrowheads="1"/>
            </p:cNvSpPr>
            <p:nvPr/>
          </p:nvSpPr>
          <p:spPr bwMode="auto">
            <a:xfrm rot="10800000">
              <a:off x="1832" y="363"/>
              <a:ext cx="18" cy="4"/>
            </a:xfrm>
            <a:prstGeom prst="rect">
              <a:avLst/>
            </a:prstGeom>
            <a:noFill/>
            <a:ln w="6350">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2016" name="Freeform 172">
              <a:extLst>
                <a:ext uri="{FF2B5EF4-FFF2-40B4-BE49-F238E27FC236}">
                  <a16:creationId xmlns:a16="http://schemas.microsoft.com/office/drawing/2014/main" id="{5108834C-9385-CF6D-14ED-62DD12385942}"/>
                </a:ext>
              </a:extLst>
            </p:cNvPr>
            <p:cNvSpPr>
              <a:spLocks/>
            </p:cNvSpPr>
            <p:nvPr/>
          </p:nvSpPr>
          <p:spPr bwMode="auto">
            <a:xfrm rot="-5400000">
              <a:off x="417" y="1608"/>
              <a:ext cx="104" cy="111"/>
            </a:xfrm>
            <a:custGeom>
              <a:avLst/>
              <a:gdLst>
                <a:gd name="T0" fmla="*/ 7 w 323"/>
                <a:gd name="T1" fmla="*/ 11 h 345"/>
                <a:gd name="T2" fmla="*/ 10 w 323"/>
                <a:gd name="T3" fmla="*/ 10 h 345"/>
                <a:gd name="T4" fmla="*/ 10 w 323"/>
                <a:gd name="T5" fmla="*/ 2 h 345"/>
                <a:gd name="T6" fmla="*/ 9 w 323"/>
                <a:gd name="T7" fmla="*/ 0 h 345"/>
                <a:gd name="T8" fmla="*/ 7 w 323"/>
                <a:gd name="T9" fmla="*/ 1 h 345"/>
                <a:gd name="T10" fmla="*/ 1 w 323"/>
                <a:gd name="T11" fmla="*/ 8 h 345"/>
                <a:gd name="T12" fmla="*/ 1 w 323"/>
                <a:gd name="T13" fmla="*/ 10 h 345"/>
                <a:gd name="T14" fmla="*/ 2 w 323"/>
                <a:gd name="T15" fmla="*/ 11 h 345"/>
                <a:gd name="T16" fmla="*/ 7 w 323"/>
                <a:gd name="T17" fmla="*/ 11 h 3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3" h="345">
                  <a:moveTo>
                    <a:pt x="204" y="327"/>
                  </a:moveTo>
                  <a:cubicBezTo>
                    <a:pt x="244" y="323"/>
                    <a:pt x="287" y="345"/>
                    <a:pt x="305" y="301"/>
                  </a:cubicBezTo>
                  <a:cubicBezTo>
                    <a:pt x="323" y="257"/>
                    <a:pt x="317" y="111"/>
                    <a:pt x="312" y="63"/>
                  </a:cubicBezTo>
                  <a:cubicBezTo>
                    <a:pt x="307" y="15"/>
                    <a:pt x="294" y="15"/>
                    <a:pt x="275" y="11"/>
                  </a:cubicBezTo>
                  <a:cubicBezTo>
                    <a:pt x="256" y="7"/>
                    <a:pt x="239" y="0"/>
                    <a:pt x="198" y="39"/>
                  </a:cubicBezTo>
                  <a:cubicBezTo>
                    <a:pt x="157" y="78"/>
                    <a:pt x="60" y="198"/>
                    <a:pt x="30" y="243"/>
                  </a:cubicBezTo>
                  <a:cubicBezTo>
                    <a:pt x="0" y="288"/>
                    <a:pt x="12" y="295"/>
                    <a:pt x="18" y="309"/>
                  </a:cubicBezTo>
                  <a:cubicBezTo>
                    <a:pt x="24" y="323"/>
                    <a:pt x="35" y="324"/>
                    <a:pt x="66" y="327"/>
                  </a:cubicBezTo>
                  <a:cubicBezTo>
                    <a:pt x="97" y="330"/>
                    <a:pt x="175" y="327"/>
                    <a:pt x="204" y="327"/>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17" name="Oval 173">
              <a:extLst>
                <a:ext uri="{FF2B5EF4-FFF2-40B4-BE49-F238E27FC236}">
                  <a16:creationId xmlns:a16="http://schemas.microsoft.com/office/drawing/2014/main" id="{9E1CCA7F-BFC8-D8B5-EC32-D012A8BDA8CC}"/>
                </a:ext>
              </a:extLst>
            </p:cNvPr>
            <p:cNvSpPr>
              <a:spLocks noChangeArrowheads="1"/>
            </p:cNvSpPr>
            <p:nvPr/>
          </p:nvSpPr>
          <p:spPr bwMode="auto">
            <a:xfrm rot="16200000" flipV="1">
              <a:off x="421" y="1625"/>
              <a:ext cx="15" cy="16"/>
            </a:xfrm>
            <a:prstGeom prst="ellipse">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2018" name="Freeform 174">
              <a:extLst>
                <a:ext uri="{FF2B5EF4-FFF2-40B4-BE49-F238E27FC236}">
                  <a16:creationId xmlns:a16="http://schemas.microsoft.com/office/drawing/2014/main" id="{446B1D94-BD25-4240-954C-217F643256D2}"/>
                </a:ext>
              </a:extLst>
            </p:cNvPr>
            <p:cNvSpPr>
              <a:spLocks/>
            </p:cNvSpPr>
            <p:nvPr/>
          </p:nvSpPr>
          <p:spPr bwMode="auto">
            <a:xfrm rot="16200000" flipV="1">
              <a:off x="451" y="1485"/>
              <a:ext cx="0" cy="42"/>
            </a:xfrm>
            <a:custGeom>
              <a:avLst/>
              <a:gdLst>
                <a:gd name="T0" fmla="*/ 0 w 1"/>
                <a:gd name="T1" fmla="*/ 3 h 145"/>
                <a:gd name="T2" fmla="*/ 1 w 1"/>
                <a:gd name="T3" fmla="*/ 0 h 145"/>
                <a:gd name="T4" fmla="*/ 0 60000 65536"/>
                <a:gd name="T5" fmla="*/ 0 60000 65536"/>
              </a:gdLst>
              <a:ahLst/>
              <a:cxnLst>
                <a:cxn ang="T4">
                  <a:pos x="T0" y="T1"/>
                </a:cxn>
                <a:cxn ang="T5">
                  <a:pos x="T2" y="T3"/>
                </a:cxn>
              </a:cxnLst>
              <a:rect l="0" t="0" r="r" b="b"/>
              <a:pathLst>
                <a:path w="1" h="145">
                  <a:moveTo>
                    <a:pt x="0" y="145"/>
                  </a:moveTo>
                  <a:lnTo>
                    <a:pt x="1" y="0"/>
                  </a:lnTo>
                </a:path>
              </a:pathLst>
            </a:custGeom>
            <a:noFill/>
            <a:ln w="9525">
              <a:solidFill>
                <a:schemeClr val="accent2"/>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19" name="Freeform 175">
              <a:extLst>
                <a:ext uri="{FF2B5EF4-FFF2-40B4-BE49-F238E27FC236}">
                  <a16:creationId xmlns:a16="http://schemas.microsoft.com/office/drawing/2014/main" id="{E6F2C981-5080-BB42-9373-8EAAAC000F3C}"/>
                </a:ext>
              </a:extLst>
            </p:cNvPr>
            <p:cNvSpPr>
              <a:spLocks/>
            </p:cNvSpPr>
            <p:nvPr/>
          </p:nvSpPr>
          <p:spPr bwMode="auto">
            <a:xfrm rot="16200000" flipV="1">
              <a:off x="451" y="1493"/>
              <a:ext cx="0" cy="42"/>
            </a:xfrm>
            <a:custGeom>
              <a:avLst/>
              <a:gdLst>
                <a:gd name="T0" fmla="*/ 1 w 2"/>
                <a:gd name="T1" fmla="*/ 4 h 135"/>
                <a:gd name="T2" fmla="*/ 0 w 2"/>
                <a:gd name="T3" fmla="*/ 0 h 135"/>
                <a:gd name="T4" fmla="*/ 0 60000 65536"/>
                <a:gd name="T5" fmla="*/ 0 60000 65536"/>
              </a:gdLst>
              <a:ahLst/>
              <a:cxnLst>
                <a:cxn ang="T4">
                  <a:pos x="T0" y="T1"/>
                </a:cxn>
                <a:cxn ang="T5">
                  <a:pos x="T2" y="T3"/>
                </a:cxn>
              </a:cxnLst>
              <a:rect l="0" t="0" r="r" b="b"/>
              <a:pathLst>
                <a:path w="2" h="135">
                  <a:moveTo>
                    <a:pt x="2" y="135"/>
                  </a:moveTo>
                  <a:lnTo>
                    <a:pt x="0" y="0"/>
                  </a:lnTo>
                </a:path>
              </a:pathLst>
            </a:custGeom>
            <a:noFill/>
            <a:ln w="9525">
              <a:solidFill>
                <a:schemeClr val="accent2"/>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20" name="Freeform 176">
              <a:extLst>
                <a:ext uri="{FF2B5EF4-FFF2-40B4-BE49-F238E27FC236}">
                  <a16:creationId xmlns:a16="http://schemas.microsoft.com/office/drawing/2014/main" id="{B426919E-0E05-5E60-87E0-FB18C49B71C9}"/>
                </a:ext>
              </a:extLst>
            </p:cNvPr>
            <p:cNvSpPr>
              <a:spLocks/>
            </p:cNvSpPr>
            <p:nvPr/>
          </p:nvSpPr>
          <p:spPr bwMode="auto">
            <a:xfrm rot="16200000" flipV="1">
              <a:off x="466" y="1500"/>
              <a:ext cx="29" cy="21"/>
            </a:xfrm>
            <a:custGeom>
              <a:avLst/>
              <a:gdLst>
                <a:gd name="T0" fmla="*/ 2 w 90"/>
                <a:gd name="T1" fmla="*/ 2 h 67"/>
                <a:gd name="T2" fmla="*/ 3 w 90"/>
                <a:gd name="T3" fmla="*/ 2 h 67"/>
                <a:gd name="T4" fmla="*/ 3 w 90"/>
                <a:gd name="T5" fmla="*/ 1 h 67"/>
                <a:gd name="T6" fmla="*/ 3 w 90"/>
                <a:gd name="T7" fmla="*/ 0 h 67"/>
                <a:gd name="T8" fmla="*/ 2 w 90"/>
                <a:gd name="T9" fmla="*/ 0 h 67"/>
                <a:gd name="T10" fmla="*/ 2 w 90"/>
                <a:gd name="T11" fmla="*/ 1 h 67"/>
                <a:gd name="T12" fmla="*/ 2 w 90"/>
                <a:gd name="T13" fmla="*/ 1 h 67"/>
                <a:gd name="T14" fmla="*/ 1 w 90"/>
                <a:gd name="T15" fmla="*/ 1 h 67"/>
                <a:gd name="T16" fmla="*/ 1 w 90"/>
                <a:gd name="T17" fmla="*/ 1 h 67"/>
                <a:gd name="T18" fmla="*/ 1 w 90"/>
                <a:gd name="T19" fmla="*/ 0 h 67"/>
                <a:gd name="T20" fmla="*/ 0 w 90"/>
                <a:gd name="T21" fmla="*/ 0 h 67"/>
                <a:gd name="T22" fmla="*/ 0 w 90"/>
                <a:gd name="T23" fmla="*/ 1 h 67"/>
                <a:gd name="T24" fmla="*/ 0 w 90"/>
                <a:gd name="T25" fmla="*/ 2 h 67"/>
                <a:gd name="T26" fmla="*/ 1 w 90"/>
                <a:gd name="T27" fmla="*/ 2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0" h="67">
                  <a:moveTo>
                    <a:pt x="60" y="66"/>
                  </a:moveTo>
                  <a:cubicBezTo>
                    <a:pt x="64" y="63"/>
                    <a:pt x="73" y="57"/>
                    <a:pt x="78" y="49"/>
                  </a:cubicBezTo>
                  <a:cubicBezTo>
                    <a:pt x="83" y="41"/>
                    <a:pt x="87" y="25"/>
                    <a:pt x="88" y="18"/>
                  </a:cubicBezTo>
                  <a:cubicBezTo>
                    <a:pt x="90" y="10"/>
                    <a:pt x="90" y="6"/>
                    <a:pt x="87" y="4"/>
                  </a:cubicBezTo>
                  <a:cubicBezTo>
                    <a:pt x="83" y="2"/>
                    <a:pt x="71" y="1"/>
                    <a:pt x="68" y="4"/>
                  </a:cubicBezTo>
                  <a:cubicBezTo>
                    <a:pt x="65" y="8"/>
                    <a:pt x="68" y="21"/>
                    <a:pt x="67" y="28"/>
                  </a:cubicBezTo>
                  <a:cubicBezTo>
                    <a:pt x="65" y="34"/>
                    <a:pt x="63" y="39"/>
                    <a:pt x="58" y="41"/>
                  </a:cubicBezTo>
                  <a:cubicBezTo>
                    <a:pt x="53" y="43"/>
                    <a:pt x="41" y="45"/>
                    <a:pt x="35" y="42"/>
                  </a:cubicBezTo>
                  <a:cubicBezTo>
                    <a:pt x="29" y="40"/>
                    <a:pt x="25" y="34"/>
                    <a:pt x="23" y="28"/>
                  </a:cubicBezTo>
                  <a:cubicBezTo>
                    <a:pt x="22" y="21"/>
                    <a:pt x="25" y="8"/>
                    <a:pt x="22" y="4"/>
                  </a:cubicBezTo>
                  <a:cubicBezTo>
                    <a:pt x="19" y="0"/>
                    <a:pt x="7" y="1"/>
                    <a:pt x="3" y="3"/>
                  </a:cubicBezTo>
                  <a:cubicBezTo>
                    <a:pt x="0" y="5"/>
                    <a:pt x="0" y="7"/>
                    <a:pt x="0" y="15"/>
                  </a:cubicBezTo>
                  <a:cubicBezTo>
                    <a:pt x="0" y="24"/>
                    <a:pt x="0" y="42"/>
                    <a:pt x="6" y="51"/>
                  </a:cubicBezTo>
                  <a:cubicBezTo>
                    <a:pt x="12" y="60"/>
                    <a:pt x="28" y="64"/>
                    <a:pt x="33" y="67"/>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21" name="Freeform 177">
              <a:extLst>
                <a:ext uri="{FF2B5EF4-FFF2-40B4-BE49-F238E27FC236}">
                  <a16:creationId xmlns:a16="http://schemas.microsoft.com/office/drawing/2014/main" id="{8D83188B-ACD4-AF9F-CF96-F1F3FB759B1D}"/>
                </a:ext>
              </a:extLst>
            </p:cNvPr>
            <p:cNvSpPr>
              <a:spLocks/>
            </p:cNvSpPr>
            <p:nvPr/>
          </p:nvSpPr>
          <p:spPr bwMode="auto">
            <a:xfrm rot="-5400000">
              <a:off x="455" y="1509"/>
              <a:ext cx="7" cy="36"/>
            </a:xfrm>
            <a:custGeom>
              <a:avLst/>
              <a:gdLst>
                <a:gd name="T0" fmla="*/ 0 w 21"/>
                <a:gd name="T1" fmla="*/ 0 h 112"/>
                <a:gd name="T2" fmla="*/ 1 w 21"/>
                <a:gd name="T3" fmla="*/ 4 h 112"/>
                <a:gd name="T4" fmla="*/ 0 60000 65536"/>
                <a:gd name="T5" fmla="*/ 0 60000 65536"/>
              </a:gdLst>
              <a:ahLst/>
              <a:cxnLst>
                <a:cxn ang="T4">
                  <a:pos x="T0" y="T1"/>
                </a:cxn>
                <a:cxn ang="T5">
                  <a:pos x="T2" y="T3"/>
                </a:cxn>
              </a:cxnLst>
              <a:rect l="0" t="0" r="r" b="b"/>
              <a:pathLst>
                <a:path w="21" h="112">
                  <a:moveTo>
                    <a:pt x="0" y="0"/>
                  </a:moveTo>
                  <a:lnTo>
                    <a:pt x="21" y="112"/>
                  </a:lnTo>
                </a:path>
              </a:pathLst>
            </a:custGeom>
            <a:noFill/>
            <a:ln w="9525">
              <a:solidFill>
                <a:schemeClr val="accent2"/>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22" name="Line 178">
              <a:extLst>
                <a:ext uri="{FF2B5EF4-FFF2-40B4-BE49-F238E27FC236}">
                  <a16:creationId xmlns:a16="http://schemas.microsoft.com/office/drawing/2014/main" id="{B2479B4A-B0C5-42C4-044B-9BCEAC3544E5}"/>
                </a:ext>
              </a:extLst>
            </p:cNvPr>
            <p:cNvSpPr>
              <a:spLocks noChangeShapeType="1"/>
            </p:cNvSpPr>
            <p:nvPr/>
          </p:nvSpPr>
          <p:spPr bwMode="auto">
            <a:xfrm rot="16200000" flipH="1">
              <a:off x="456" y="1476"/>
              <a:ext cx="8" cy="3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23" name="Rectangle 179">
              <a:extLst>
                <a:ext uri="{FF2B5EF4-FFF2-40B4-BE49-F238E27FC236}">
                  <a16:creationId xmlns:a16="http://schemas.microsoft.com/office/drawing/2014/main" id="{B5D7C4F2-F733-8416-F90C-E7732C91750C}"/>
                </a:ext>
              </a:extLst>
            </p:cNvPr>
            <p:cNvSpPr>
              <a:spLocks noChangeArrowheads="1"/>
            </p:cNvSpPr>
            <p:nvPr/>
          </p:nvSpPr>
          <p:spPr bwMode="auto">
            <a:xfrm rot="13155998" flipV="1">
              <a:off x="446" y="1681"/>
              <a:ext cx="18" cy="4"/>
            </a:xfrm>
            <a:prstGeom prst="rect">
              <a:avLst/>
            </a:prstGeom>
            <a:noFill/>
            <a:ln w="63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2024" name="Rectangle 180">
              <a:extLst>
                <a:ext uri="{FF2B5EF4-FFF2-40B4-BE49-F238E27FC236}">
                  <a16:creationId xmlns:a16="http://schemas.microsoft.com/office/drawing/2014/main" id="{F41BF5B1-2C45-2A18-0CD4-1E08A42B1085}"/>
                </a:ext>
              </a:extLst>
            </p:cNvPr>
            <p:cNvSpPr>
              <a:spLocks noChangeArrowheads="1"/>
            </p:cNvSpPr>
            <p:nvPr/>
          </p:nvSpPr>
          <p:spPr bwMode="auto">
            <a:xfrm rot="16200000" flipV="1">
              <a:off x="509" y="1666"/>
              <a:ext cx="19" cy="4"/>
            </a:xfrm>
            <a:prstGeom prst="rect">
              <a:avLst/>
            </a:prstGeom>
            <a:noFill/>
            <a:ln w="63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2025" name="Rectangle 181">
              <a:extLst>
                <a:ext uri="{FF2B5EF4-FFF2-40B4-BE49-F238E27FC236}">
                  <a16:creationId xmlns:a16="http://schemas.microsoft.com/office/drawing/2014/main" id="{3F7E13A5-CD30-169F-3E32-706C0D6FDEF0}"/>
                </a:ext>
              </a:extLst>
            </p:cNvPr>
            <p:cNvSpPr>
              <a:spLocks noChangeArrowheads="1"/>
            </p:cNvSpPr>
            <p:nvPr/>
          </p:nvSpPr>
          <p:spPr bwMode="auto">
            <a:xfrm flipV="1">
              <a:off x="455" y="1609"/>
              <a:ext cx="18" cy="4"/>
            </a:xfrm>
            <a:prstGeom prst="rect">
              <a:avLst/>
            </a:prstGeom>
            <a:noFill/>
            <a:ln w="63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2026" name="Rectangle 182">
              <a:extLst>
                <a:ext uri="{FF2B5EF4-FFF2-40B4-BE49-F238E27FC236}">
                  <a16:creationId xmlns:a16="http://schemas.microsoft.com/office/drawing/2014/main" id="{039CF905-CE56-C3BB-9344-E97F4FB28CCF}"/>
                </a:ext>
              </a:extLst>
            </p:cNvPr>
            <p:cNvSpPr>
              <a:spLocks noChangeArrowheads="1"/>
            </p:cNvSpPr>
            <p:nvPr/>
          </p:nvSpPr>
          <p:spPr bwMode="auto">
            <a:xfrm rot="-5400000">
              <a:off x="241" y="1954"/>
              <a:ext cx="523" cy="15"/>
            </a:xfrm>
            <a:prstGeom prst="rect">
              <a:avLst/>
            </a:prstGeom>
            <a:blipFill dpi="0" rotWithShape="0">
              <a:blip r:embed="rId6"/>
              <a:srcRect/>
              <a:tile tx="0" ty="0" sx="100000" sy="100000" flip="none" algn="tl"/>
            </a:blip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2027" name="Oval 183">
              <a:extLst>
                <a:ext uri="{FF2B5EF4-FFF2-40B4-BE49-F238E27FC236}">
                  <a16:creationId xmlns:a16="http://schemas.microsoft.com/office/drawing/2014/main" id="{80306B6F-7FDB-4D1B-4A89-278F81D611BC}"/>
                </a:ext>
              </a:extLst>
            </p:cNvPr>
            <p:cNvSpPr>
              <a:spLocks noChangeArrowheads="1"/>
            </p:cNvSpPr>
            <p:nvPr/>
          </p:nvSpPr>
          <p:spPr bwMode="auto">
            <a:xfrm rot="16200000" flipV="1">
              <a:off x="494" y="1687"/>
              <a:ext cx="15" cy="16"/>
            </a:xfrm>
            <a:prstGeom prst="ellipse">
              <a:avLst/>
            </a:prstGeom>
            <a:solidFill>
              <a:schemeClr val="bg1"/>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2028" name="Line 184">
              <a:extLst>
                <a:ext uri="{FF2B5EF4-FFF2-40B4-BE49-F238E27FC236}">
                  <a16:creationId xmlns:a16="http://schemas.microsoft.com/office/drawing/2014/main" id="{00345794-5A88-A082-7767-67BB3EDB7E51}"/>
                </a:ext>
              </a:extLst>
            </p:cNvPr>
            <p:cNvSpPr>
              <a:spLocks noChangeShapeType="1"/>
            </p:cNvSpPr>
            <p:nvPr/>
          </p:nvSpPr>
          <p:spPr bwMode="auto">
            <a:xfrm rot="16200000" flipH="1">
              <a:off x="2860" y="1960"/>
              <a:ext cx="5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29" name="Line 185">
              <a:extLst>
                <a:ext uri="{FF2B5EF4-FFF2-40B4-BE49-F238E27FC236}">
                  <a16:creationId xmlns:a16="http://schemas.microsoft.com/office/drawing/2014/main" id="{05D2C13B-EF02-C3E1-D94C-E5B1CBF51673}"/>
                </a:ext>
              </a:extLst>
            </p:cNvPr>
            <p:cNvSpPr>
              <a:spLocks noChangeShapeType="1"/>
            </p:cNvSpPr>
            <p:nvPr/>
          </p:nvSpPr>
          <p:spPr bwMode="auto">
            <a:xfrm rot="-5400000">
              <a:off x="504" y="2201"/>
              <a:ext cx="0" cy="4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30" name="Line 186">
              <a:extLst>
                <a:ext uri="{FF2B5EF4-FFF2-40B4-BE49-F238E27FC236}">
                  <a16:creationId xmlns:a16="http://schemas.microsoft.com/office/drawing/2014/main" id="{4EEC4535-A4AC-E274-F948-683D76490FD9}"/>
                </a:ext>
              </a:extLst>
            </p:cNvPr>
            <p:cNvSpPr>
              <a:spLocks noChangeShapeType="1"/>
            </p:cNvSpPr>
            <p:nvPr/>
          </p:nvSpPr>
          <p:spPr bwMode="auto">
            <a:xfrm rot="16200000" flipH="1">
              <a:off x="465" y="2239"/>
              <a:ext cx="31"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31" name="Line 187">
              <a:extLst>
                <a:ext uri="{FF2B5EF4-FFF2-40B4-BE49-F238E27FC236}">
                  <a16:creationId xmlns:a16="http://schemas.microsoft.com/office/drawing/2014/main" id="{4DC80843-029B-3A33-C38E-CFEC022FFCCA}"/>
                </a:ext>
              </a:extLst>
            </p:cNvPr>
            <p:cNvSpPr>
              <a:spLocks noChangeShapeType="1"/>
            </p:cNvSpPr>
            <p:nvPr/>
          </p:nvSpPr>
          <p:spPr bwMode="auto">
            <a:xfrm rot="16200000" flipH="1">
              <a:off x="510" y="2239"/>
              <a:ext cx="31"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32" name="Line 188">
              <a:extLst>
                <a:ext uri="{FF2B5EF4-FFF2-40B4-BE49-F238E27FC236}">
                  <a16:creationId xmlns:a16="http://schemas.microsoft.com/office/drawing/2014/main" id="{27D809DA-C2B0-786D-4B29-78A58BB47EB9}"/>
                </a:ext>
              </a:extLst>
            </p:cNvPr>
            <p:cNvSpPr>
              <a:spLocks noChangeShapeType="1"/>
            </p:cNvSpPr>
            <p:nvPr/>
          </p:nvSpPr>
          <p:spPr bwMode="auto">
            <a:xfrm rot="16200000" flipH="1">
              <a:off x="13" y="2059"/>
              <a:ext cx="852" cy="0"/>
            </a:xfrm>
            <a:prstGeom prst="line">
              <a:avLst/>
            </a:prstGeom>
            <a:noFill/>
            <a:ln w="952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33" name="Line 189">
              <a:extLst>
                <a:ext uri="{FF2B5EF4-FFF2-40B4-BE49-F238E27FC236}">
                  <a16:creationId xmlns:a16="http://schemas.microsoft.com/office/drawing/2014/main" id="{46983AF4-79A2-684B-3000-ABE2EA9F9D27}"/>
                </a:ext>
              </a:extLst>
            </p:cNvPr>
            <p:cNvSpPr>
              <a:spLocks noChangeShapeType="1"/>
            </p:cNvSpPr>
            <p:nvPr/>
          </p:nvSpPr>
          <p:spPr bwMode="auto">
            <a:xfrm rot="16200000" flipH="1">
              <a:off x="-4" y="2060"/>
              <a:ext cx="851" cy="0"/>
            </a:xfrm>
            <a:prstGeom prst="line">
              <a:avLst/>
            </a:prstGeom>
            <a:noFill/>
            <a:ln w="952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34" name="Oval 190">
              <a:extLst>
                <a:ext uri="{FF2B5EF4-FFF2-40B4-BE49-F238E27FC236}">
                  <a16:creationId xmlns:a16="http://schemas.microsoft.com/office/drawing/2014/main" id="{F82A4BF9-CFAE-0868-2426-0496D45CA4E2}"/>
                </a:ext>
              </a:extLst>
            </p:cNvPr>
            <p:cNvSpPr>
              <a:spLocks noChangeArrowheads="1"/>
            </p:cNvSpPr>
            <p:nvPr/>
          </p:nvSpPr>
          <p:spPr bwMode="auto">
            <a:xfrm rot="-5400000">
              <a:off x="385" y="2477"/>
              <a:ext cx="92" cy="92"/>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2035" name="Arc 191">
              <a:extLst>
                <a:ext uri="{FF2B5EF4-FFF2-40B4-BE49-F238E27FC236}">
                  <a16:creationId xmlns:a16="http://schemas.microsoft.com/office/drawing/2014/main" id="{E5DB38B1-F4D8-D360-1200-89079A051DE5}"/>
                </a:ext>
              </a:extLst>
            </p:cNvPr>
            <p:cNvSpPr>
              <a:spLocks/>
            </p:cNvSpPr>
            <p:nvPr/>
          </p:nvSpPr>
          <p:spPr bwMode="auto">
            <a:xfrm rot="16200000" flipH="1">
              <a:off x="1098" y="-506"/>
              <a:ext cx="1435" cy="2848"/>
            </a:xfrm>
            <a:custGeom>
              <a:avLst/>
              <a:gdLst>
                <a:gd name="T0" fmla="*/ 6 w 21600"/>
                <a:gd name="T1" fmla="*/ 12 h 43200"/>
                <a:gd name="T2" fmla="*/ 6 w 21600"/>
                <a:gd name="T3" fmla="*/ 0 h 43200"/>
                <a:gd name="T4" fmla="*/ 6 w 21600"/>
                <a:gd name="T5" fmla="*/ 6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21532" y="43199"/>
                  </a:moveTo>
                  <a:cubicBezTo>
                    <a:pt x="9629" y="43162"/>
                    <a:pt x="0" y="33502"/>
                    <a:pt x="0" y="21600"/>
                  </a:cubicBezTo>
                  <a:cubicBezTo>
                    <a:pt x="0" y="9693"/>
                    <a:pt x="9635" y="32"/>
                    <a:pt x="21542" y="0"/>
                  </a:cubicBezTo>
                </a:path>
                <a:path w="21600" h="43200" stroke="0" extrusionOk="0">
                  <a:moveTo>
                    <a:pt x="21532" y="43199"/>
                  </a:moveTo>
                  <a:cubicBezTo>
                    <a:pt x="9629" y="43162"/>
                    <a:pt x="0" y="33502"/>
                    <a:pt x="0" y="21600"/>
                  </a:cubicBezTo>
                  <a:cubicBezTo>
                    <a:pt x="0" y="9693"/>
                    <a:pt x="9635" y="32"/>
                    <a:pt x="21542" y="0"/>
                  </a:cubicBezTo>
                  <a:lnTo>
                    <a:pt x="21600" y="21600"/>
                  </a:lnTo>
                  <a:lnTo>
                    <a:pt x="21532" y="43199"/>
                  </a:lnTo>
                  <a:close/>
                </a:path>
              </a:pathLst>
            </a:custGeom>
            <a:noFill/>
            <a:ln w="9525">
              <a:solidFill>
                <a:srgbClr val="FF0000"/>
              </a:solidFill>
              <a:round/>
              <a:headEnd/>
              <a:tailEnd/>
            </a:ln>
            <a:effectLst/>
            <a:extLst>
              <a:ext uri="{909E8E84-426E-40DD-AFC4-6F175D3DCCD1}">
                <a14:hiddenFill xmlns:a14="http://schemas.microsoft.com/office/drawing/2010/main">
                  <a:blipFill dpi="0" rotWithShape="0">
                    <a:blip r:embed="rId7"/>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292036" name="Freeform 192">
              <a:extLst>
                <a:ext uri="{FF2B5EF4-FFF2-40B4-BE49-F238E27FC236}">
                  <a16:creationId xmlns:a16="http://schemas.microsoft.com/office/drawing/2014/main" id="{27FD8139-A03D-6A45-1F39-AA59E807CB44}"/>
                </a:ext>
              </a:extLst>
            </p:cNvPr>
            <p:cNvSpPr>
              <a:spLocks/>
            </p:cNvSpPr>
            <p:nvPr/>
          </p:nvSpPr>
          <p:spPr bwMode="auto">
            <a:xfrm rot="16200000" flipH="1">
              <a:off x="1816" y="208"/>
              <a:ext cx="0" cy="2846"/>
            </a:xfrm>
            <a:custGeom>
              <a:avLst/>
              <a:gdLst>
                <a:gd name="T0" fmla="*/ 0 w 1"/>
                <a:gd name="T1" fmla="*/ 0 h 5757"/>
                <a:gd name="T2" fmla="*/ 1 w 1"/>
                <a:gd name="T3" fmla="*/ 696 h 5757"/>
                <a:gd name="T4" fmla="*/ 0 60000 65536"/>
                <a:gd name="T5" fmla="*/ 0 60000 65536"/>
              </a:gdLst>
              <a:ahLst/>
              <a:cxnLst>
                <a:cxn ang="T4">
                  <a:pos x="T0" y="T1"/>
                </a:cxn>
                <a:cxn ang="T5">
                  <a:pos x="T2" y="T3"/>
                </a:cxn>
              </a:cxnLst>
              <a:rect l="0" t="0" r="r" b="b"/>
              <a:pathLst>
                <a:path w="1" h="5757">
                  <a:moveTo>
                    <a:pt x="0" y="0"/>
                  </a:moveTo>
                  <a:lnTo>
                    <a:pt x="1" y="5757"/>
                  </a:lnTo>
                </a:path>
              </a:pathLst>
            </a:custGeom>
            <a:noFill/>
            <a:ln w="9525">
              <a:solidFill>
                <a:srgbClr val="FF0000"/>
              </a:solidFill>
              <a:round/>
              <a:headEnd type="none" w="med" len="med"/>
              <a:tailEnd type="none" w="med" len="med"/>
            </a:ln>
            <a:effectLst/>
            <a:extLst>
              <a:ext uri="{909E8E84-426E-40DD-AFC4-6F175D3DCCD1}">
                <a14:hiddenFill xmlns:a14="http://schemas.microsoft.com/office/drawing/2010/main">
                  <a:blipFill dpi="0" rotWithShape="0">
                    <a:blip r:embed="rId7"/>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37" name="AutoShape 193">
              <a:extLst>
                <a:ext uri="{FF2B5EF4-FFF2-40B4-BE49-F238E27FC236}">
                  <a16:creationId xmlns:a16="http://schemas.microsoft.com/office/drawing/2014/main" id="{F5ECEC8D-24E8-0A26-CB6D-98F787E64B73}"/>
                </a:ext>
              </a:extLst>
            </p:cNvPr>
            <p:cNvSpPr>
              <a:spLocks noChangeArrowheads="1"/>
            </p:cNvSpPr>
            <p:nvPr/>
          </p:nvSpPr>
          <p:spPr bwMode="auto">
            <a:xfrm rot="10620000" flipH="1">
              <a:off x="1796" y="329"/>
              <a:ext cx="15" cy="16"/>
            </a:xfrm>
            <a:prstGeom prst="rtTriangle">
              <a:avLst/>
            </a:prstGeom>
            <a:solidFill>
              <a:schemeClr val="bg1"/>
            </a:solidFill>
            <a:ln>
              <a:noFill/>
            </a:ln>
            <a:effectLst/>
            <a:extLst>
              <a:ext uri="{91240B29-F687-4F45-9708-019B960494DF}">
                <a14:hiddenLine xmlns:a14="http://schemas.microsoft.com/office/drawing/2010/main" w="9525">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2038" name="AutoShape 194">
              <a:extLst>
                <a:ext uri="{FF2B5EF4-FFF2-40B4-BE49-F238E27FC236}">
                  <a16:creationId xmlns:a16="http://schemas.microsoft.com/office/drawing/2014/main" id="{F43B0572-A82E-B248-B7F4-67A0B8D292A1}"/>
                </a:ext>
              </a:extLst>
            </p:cNvPr>
            <p:cNvSpPr>
              <a:spLocks noChangeArrowheads="1"/>
            </p:cNvSpPr>
            <p:nvPr/>
          </p:nvSpPr>
          <p:spPr bwMode="auto">
            <a:xfrm rot="10620000" flipH="1">
              <a:off x="486" y="1616"/>
              <a:ext cx="15" cy="16"/>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2039" name="AutoShape 195">
              <a:extLst>
                <a:ext uri="{FF2B5EF4-FFF2-40B4-BE49-F238E27FC236}">
                  <a16:creationId xmlns:a16="http://schemas.microsoft.com/office/drawing/2014/main" id="{BCBEBFCA-0098-053F-83C4-146EDE232EE9}"/>
                </a:ext>
              </a:extLst>
            </p:cNvPr>
            <p:cNvSpPr>
              <a:spLocks noChangeArrowheads="1"/>
            </p:cNvSpPr>
            <p:nvPr/>
          </p:nvSpPr>
          <p:spPr bwMode="auto">
            <a:xfrm rot="16020000" flipH="1">
              <a:off x="3131" y="1618"/>
              <a:ext cx="16" cy="16"/>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92040" name="Line 196">
              <a:extLst>
                <a:ext uri="{FF2B5EF4-FFF2-40B4-BE49-F238E27FC236}">
                  <a16:creationId xmlns:a16="http://schemas.microsoft.com/office/drawing/2014/main" id="{21CAF70D-BE5E-AC16-D6D3-D3F0174FE646}"/>
                </a:ext>
              </a:extLst>
            </p:cNvPr>
            <p:cNvSpPr>
              <a:spLocks noChangeShapeType="1"/>
            </p:cNvSpPr>
            <p:nvPr/>
          </p:nvSpPr>
          <p:spPr bwMode="auto">
            <a:xfrm>
              <a:off x="1573" y="283"/>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41" name="Line 197">
              <a:extLst>
                <a:ext uri="{FF2B5EF4-FFF2-40B4-BE49-F238E27FC236}">
                  <a16:creationId xmlns:a16="http://schemas.microsoft.com/office/drawing/2014/main" id="{E4196DD6-79C7-D4AB-6B47-01EFF9B3BBEC}"/>
                </a:ext>
              </a:extLst>
            </p:cNvPr>
            <p:cNvSpPr>
              <a:spLocks noChangeShapeType="1"/>
            </p:cNvSpPr>
            <p:nvPr/>
          </p:nvSpPr>
          <p:spPr bwMode="auto">
            <a:xfrm>
              <a:off x="1603" y="252"/>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42" name="Line 198">
              <a:extLst>
                <a:ext uri="{FF2B5EF4-FFF2-40B4-BE49-F238E27FC236}">
                  <a16:creationId xmlns:a16="http://schemas.microsoft.com/office/drawing/2014/main" id="{10485A4B-8024-5A95-B447-433161E20A29}"/>
                </a:ext>
              </a:extLst>
            </p:cNvPr>
            <p:cNvSpPr>
              <a:spLocks noChangeShapeType="1"/>
            </p:cNvSpPr>
            <p:nvPr/>
          </p:nvSpPr>
          <p:spPr bwMode="auto">
            <a:xfrm>
              <a:off x="1634" y="221"/>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43" name="Line 199">
              <a:extLst>
                <a:ext uri="{FF2B5EF4-FFF2-40B4-BE49-F238E27FC236}">
                  <a16:creationId xmlns:a16="http://schemas.microsoft.com/office/drawing/2014/main" id="{F52A348F-6956-0EF9-D492-ED1C00AB4CAF}"/>
                </a:ext>
              </a:extLst>
            </p:cNvPr>
            <p:cNvSpPr>
              <a:spLocks noChangeShapeType="1"/>
            </p:cNvSpPr>
            <p:nvPr/>
          </p:nvSpPr>
          <p:spPr bwMode="auto">
            <a:xfrm rot="-5400000">
              <a:off x="1618" y="236"/>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44" name="Line 200">
              <a:extLst>
                <a:ext uri="{FF2B5EF4-FFF2-40B4-BE49-F238E27FC236}">
                  <a16:creationId xmlns:a16="http://schemas.microsoft.com/office/drawing/2014/main" id="{F7CE1E59-1C0C-8B2D-87D8-8F00767D4955}"/>
                </a:ext>
              </a:extLst>
            </p:cNvPr>
            <p:cNvSpPr>
              <a:spLocks noChangeShapeType="1"/>
            </p:cNvSpPr>
            <p:nvPr/>
          </p:nvSpPr>
          <p:spPr bwMode="auto">
            <a:xfrm rot="-5400000">
              <a:off x="1659" y="215"/>
              <a:ext cx="12"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nvGrpSpPr>
            <p:cNvPr id="292045" name="Group 201">
              <a:extLst>
                <a:ext uri="{FF2B5EF4-FFF2-40B4-BE49-F238E27FC236}">
                  <a16:creationId xmlns:a16="http://schemas.microsoft.com/office/drawing/2014/main" id="{5F5EDC45-822C-24E4-2063-827F1AE68ADD}"/>
                </a:ext>
              </a:extLst>
            </p:cNvPr>
            <p:cNvGrpSpPr>
              <a:grpSpLocks/>
            </p:cNvGrpSpPr>
            <p:nvPr/>
          </p:nvGrpSpPr>
          <p:grpSpPr bwMode="auto">
            <a:xfrm rot="-5400000">
              <a:off x="403" y="282"/>
              <a:ext cx="1169" cy="1170"/>
              <a:chOff x="3744" y="1104"/>
              <a:chExt cx="3648" cy="3648"/>
            </a:xfrm>
          </p:grpSpPr>
          <p:sp>
            <p:nvSpPr>
              <p:cNvPr id="293243" name="Line 202">
                <a:extLst>
                  <a:ext uri="{FF2B5EF4-FFF2-40B4-BE49-F238E27FC236}">
                    <a16:creationId xmlns:a16="http://schemas.microsoft.com/office/drawing/2014/main" id="{8653A9AD-1E62-E1D8-1AD4-8128C53524A1}"/>
                  </a:ext>
                </a:extLst>
              </p:cNvPr>
              <p:cNvSpPr>
                <a:spLocks noChangeShapeType="1"/>
              </p:cNvSpPr>
              <p:nvPr/>
            </p:nvSpPr>
            <p:spPr bwMode="auto">
              <a:xfrm rot="5400000">
                <a:off x="3696" y="11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44" name="Line 203">
                <a:extLst>
                  <a:ext uri="{FF2B5EF4-FFF2-40B4-BE49-F238E27FC236}">
                    <a16:creationId xmlns:a16="http://schemas.microsoft.com/office/drawing/2014/main" id="{7F31DBDB-33C8-30C0-7FA1-522EE2864F3B}"/>
                  </a:ext>
                </a:extLst>
              </p:cNvPr>
              <p:cNvSpPr>
                <a:spLocks noChangeShapeType="1"/>
              </p:cNvSpPr>
              <p:nvPr/>
            </p:nvSpPr>
            <p:spPr bwMode="auto">
              <a:xfrm>
                <a:off x="3744" y="12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45" name="Line 204">
                <a:extLst>
                  <a:ext uri="{FF2B5EF4-FFF2-40B4-BE49-F238E27FC236}">
                    <a16:creationId xmlns:a16="http://schemas.microsoft.com/office/drawing/2014/main" id="{64B524A6-0F7F-CA38-C6D0-2A744E709C5A}"/>
                  </a:ext>
                </a:extLst>
              </p:cNvPr>
              <p:cNvSpPr>
                <a:spLocks noChangeShapeType="1"/>
              </p:cNvSpPr>
              <p:nvPr/>
            </p:nvSpPr>
            <p:spPr bwMode="auto">
              <a:xfrm rot="5400000">
                <a:off x="3792" y="12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46" name="Line 205">
                <a:extLst>
                  <a:ext uri="{FF2B5EF4-FFF2-40B4-BE49-F238E27FC236}">
                    <a16:creationId xmlns:a16="http://schemas.microsoft.com/office/drawing/2014/main" id="{DD63D239-AA0B-7D9E-2084-1D1A87A796D0}"/>
                  </a:ext>
                </a:extLst>
              </p:cNvPr>
              <p:cNvSpPr>
                <a:spLocks noChangeShapeType="1"/>
              </p:cNvSpPr>
              <p:nvPr/>
            </p:nvSpPr>
            <p:spPr bwMode="auto">
              <a:xfrm>
                <a:off x="3840" y="12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47" name="Line 206">
                <a:extLst>
                  <a:ext uri="{FF2B5EF4-FFF2-40B4-BE49-F238E27FC236}">
                    <a16:creationId xmlns:a16="http://schemas.microsoft.com/office/drawing/2014/main" id="{4A167F2A-4C47-B18A-E597-305042896E1E}"/>
                  </a:ext>
                </a:extLst>
              </p:cNvPr>
              <p:cNvSpPr>
                <a:spLocks noChangeShapeType="1"/>
              </p:cNvSpPr>
              <p:nvPr/>
            </p:nvSpPr>
            <p:spPr bwMode="auto">
              <a:xfrm>
                <a:off x="3936" y="13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48" name="Line 207">
                <a:extLst>
                  <a:ext uri="{FF2B5EF4-FFF2-40B4-BE49-F238E27FC236}">
                    <a16:creationId xmlns:a16="http://schemas.microsoft.com/office/drawing/2014/main" id="{14A39B91-4448-1E87-04CC-55C12A4183B1}"/>
                  </a:ext>
                </a:extLst>
              </p:cNvPr>
              <p:cNvSpPr>
                <a:spLocks noChangeShapeType="1"/>
              </p:cNvSpPr>
              <p:nvPr/>
            </p:nvSpPr>
            <p:spPr bwMode="auto">
              <a:xfrm>
                <a:off x="4032" y="14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49" name="Line 208">
                <a:extLst>
                  <a:ext uri="{FF2B5EF4-FFF2-40B4-BE49-F238E27FC236}">
                    <a16:creationId xmlns:a16="http://schemas.microsoft.com/office/drawing/2014/main" id="{CB0D8312-F06D-F2C0-2144-47281A64CAA1}"/>
                  </a:ext>
                </a:extLst>
              </p:cNvPr>
              <p:cNvSpPr>
                <a:spLocks noChangeShapeType="1"/>
              </p:cNvSpPr>
              <p:nvPr/>
            </p:nvSpPr>
            <p:spPr bwMode="auto">
              <a:xfrm>
                <a:off x="4128" y="15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50" name="Line 209">
                <a:extLst>
                  <a:ext uri="{FF2B5EF4-FFF2-40B4-BE49-F238E27FC236}">
                    <a16:creationId xmlns:a16="http://schemas.microsoft.com/office/drawing/2014/main" id="{EEF5CF28-86D9-AC93-DCFF-72B524328256}"/>
                  </a:ext>
                </a:extLst>
              </p:cNvPr>
              <p:cNvSpPr>
                <a:spLocks noChangeShapeType="1"/>
              </p:cNvSpPr>
              <p:nvPr/>
            </p:nvSpPr>
            <p:spPr bwMode="auto">
              <a:xfrm rot="5400000">
                <a:off x="3888" y="13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51" name="Line 210">
                <a:extLst>
                  <a:ext uri="{FF2B5EF4-FFF2-40B4-BE49-F238E27FC236}">
                    <a16:creationId xmlns:a16="http://schemas.microsoft.com/office/drawing/2014/main" id="{DEF2DC52-B84C-71DC-6CCB-96060C843A94}"/>
                  </a:ext>
                </a:extLst>
              </p:cNvPr>
              <p:cNvSpPr>
                <a:spLocks noChangeShapeType="1"/>
              </p:cNvSpPr>
              <p:nvPr/>
            </p:nvSpPr>
            <p:spPr bwMode="auto">
              <a:xfrm rot="5400000">
                <a:off x="3984" y="14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52" name="Line 211">
                <a:extLst>
                  <a:ext uri="{FF2B5EF4-FFF2-40B4-BE49-F238E27FC236}">
                    <a16:creationId xmlns:a16="http://schemas.microsoft.com/office/drawing/2014/main" id="{D6007334-48F8-5668-71C7-F7ECC5EC1BFC}"/>
                  </a:ext>
                </a:extLst>
              </p:cNvPr>
              <p:cNvSpPr>
                <a:spLocks noChangeShapeType="1"/>
              </p:cNvSpPr>
              <p:nvPr/>
            </p:nvSpPr>
            <p:spPr bwMode="auto">
              <a:xfrm rot="5400000">
                <a:off x="4080" y="15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53" name="Line 212">
                <a:extLst>
                  <a:ext uri="{FF2B5EF4-FFF2-40B4-BE49-F238E27FC236}">
                    <a16:creationId xmlns:a16="http://schemas.microsoft.com/office/drawing/2014/main" id="{58080E97-6E1D-0CF6-06BE-98D944211C2A}"/>
                  </a:ext>
                </a:extLst>
              </p:cNvPr>
              <p:cNvSpPr>
                <a:spLocks noChangeShapeType="1"/>
              </p:cNvSpPr>
              <p:nvPr/>
            </p:nvSpPr>
            <p:spPr bwMode="auto">
              <a:xfrm rot="5400000">
                <a:off x="4176" y="16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54" name="Line 213">
                <a:extLst>
                  <a:ext uri="{FF2B5EF4-FFF2-40B4-BE49-F238E27FC236}">
                    <a16:creationId xmlns:a16="http://schemas.microsoft.com/office/drawing/2014/main" id="{5F4B9963-7B7F-5A4E-0AA8-8F8602B08648}"/>
                  </a:ext>
                </a:extLst>
              </p:cNvPr>
              <p:cNvSpPr>
                <a:spLocks noChangeShapeType="1"/>
              </p:cNvSpPr>
              <p:nvPr/>
            </p:nvSpPr>
            <p:spPr bwMode="auto">
              <a:xfrm>
                <a:off x="4224" y="16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55" name="Line 214">
                <a:extLst>
                  <a:ext uri="{FF2B5EF4-FFF2-40B4-BE49-F238E27FC236}">
                    <a16:creationId xmlns:a16="http://schemas.microsoft.com/office/drawing/2014/main" id="{9090167E-64A1-5BBE-41FD-EA3819900158}"/>
                  </a:ext>
                </a:extLst>
              </p:cNvPr>
              <p:cNvSpPr>
                <a:spLocks noChangeShapeType="1"/>
              </p:cNvSpPr>
              <p:nvPr/>
            </p:nvSpPr>
            <p:spPr bwMode="auto">
              <a:xfrm rot="5400000">
                <a:off x="4272" y="17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56" name="Line 215">
                <a:extLst>
                  <a:ext uri="{FF2B5EF4-FFF2-40B4-BE49-F238E27FC236}">
                    <a16:creationId xmlns:a16="http://schemas.microsoft.com/office/drawing/2014/main" id="{4EC8F2C3-17BB-30C0-6D67-176DE04031A3}"/>
                  </a:ext>
                </a:extLst>
              </p:cNvPr>
              <p:cNvSpPr>
                <a:spLocks noChangeShapeType="1"/>
              </p:cNvSpPr>
              <p:nvPr/>
            </p:nvSpPr>
            <p:spPr bwMode="auto">
              <a:xfrm>
                <a:off x="4320" y="17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57" name="Line 216">
                <a:extLst>
                  <a:ext uri="{FF2B5EF4-FFF2-40B4-BE49-F238E27FC236}">
                    <a16:creationId xmlns:a16="http://schemas.microsoft.com/office/drawing/2014/main" id="{B5EC0DB3-D7EA-4C4F-A64F-D4451D8DF74E}"/>
                  </a:ext>
                </a:extLst>
              </p:cNvPr>
              <p:cNvSpPr>
                <a:spLocks noChangeShapeType="1"/>
              </p:cNvSpPr>
              <p:nvPr/>
            </p:nvSpPr>
            <p:spPr bwMode="auto">
              <a:xfrm>
                <a:off x="4416" y="18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58" name="Line 217">
                <a:extLst>
                  <a:ext uri="{FF2B5EF4-FFF2-40B4-BE49-F238E27FC236}">
                    <a16:creationId xmlns:a16="http://schemas.microsoft.com/office/drawing/2014/main" id="{6932311C-1AA4-E466-3293-E4D674987763}"/>
                  </a:ext>
                </a:extLst>
              </p:cNvPr>
              <p:cNvSpPr>
                <a:spLocks noChangeShapeType="1"/>
              </p:cNvSpPr>
              <p:nvPr/>
            </p:nvSpPr>
            <p:spPr bwMode="auto">
              <a:xfrm>
                <a:off x="4512" y="19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59" name="Line 218">
                <a:extLst>
                  <a:ext uri="{FF2B5EF4-FFF2-40B4-BE49-F238E27FC236}">
                    <a16:creationId xmlns:a16="http://schemas.microsoft.com/office/drawing/2014/main" id="{1FE3ED00-78AA-6B13-A13D-6BB90029E3FA}"/>
                  </a:ext>
                </a:extLst>
              </p:cNvPr>
              <p:cNvSpPr>
                <a:spLocks noChangeShapeType="1"/>
              </p:cNvSpPr>
              <p:nvPr/>
            </p:nvSpPr>
            <p:spPr bwMode="auto">
              <a:xfrm>
                <a:off x="4608" y="20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60" name="Line 219">
                <a:extLst>
                  <a:ext uri="{FF2B5EF4-FFF2-40B4-BE49-F238E27FC236}">
                    <a16:creationId xmlns:a16="http://schemas.microsoft.com/office/drawing/2014/main" id="{B6D97E3A-D90A-EBCE-4A30-5317E9DAF1A2}"/>
                  </a:ext>
                </a:extLst>
              </p:cNvPr>
              <p:cNvSpPr>
                <a:spLocks noChangeShapeType="1"/>
              </p:cNvSpPr>
              <p:nvPr/>
            </p:nvSpPr>
            <p:spPr bwMode="auto">
              <a:xfrm rot="5400000">
                <a:off x="4368" y="18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61" name="Line 220">
                <a:extLst>
                  <a:ext uri="{FF2B5EF4-FFF2-40B4-BE49-F238E27FC236}">
                    <a16:creationId xmlns:a16="http://schemas.microsoft.com/office/drawing/2014/main" id="{19827BD5-1074-10D6-B792-1A49B51C2436}"/>
                  </a:ext>
                </a:extLst>
              </p:cNvPr>
              <p:cNvSpPr>
                <a:spLocks noChangeShapeType="1"/>
              </p:cNvSpPr>
              <p:nvPr/>
            </p:nvSpPr>
            <p:spPr bwMode="auto">
              <a:xfrm rot="5400000">
                <a:off x="4464" y="19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62" name="Line 221">
                <a:extLst>
                  <a:ext uri="{FF2B5EF4-FFF2-40B4-BE49-F238E27FC236}">
                    <a16:creationId xmlns:a16="http://schemas.microsoft.com/office/drawing/2014/main" id="{383D1EF4-2383-30B5-9006-06630814D6EC}"/>
                  </a:ext>
                </a:extLst>
              </p:cNvPr>
              <p:cNvSpPr>
                <a:spLocks noChangeShapeType="1"/>
              </p:cNvSpPr>
              <p:nvPr/>
            </p:nvSpPr>
            <p:spPr bwMode="auto">
              <a:xfrm rot="5400000">
                <a:off x="4560" y="20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63" name="Line 222">
                <a:extLst>
                  <a:ext uri="{FF2B5EF4-FFF2-40B4-BE49-F238E27FC236}">
                    <a16:creationId xmlns:a16="http://schemas.microsoft.com/office/drawing/2014/main" id="{C44AA86C-B08A-106E-69C0-C86121DADF65}"/>
                  </a:ext>
                </a:extLst>
              </p:cNvPr>
              <p:cNvSpPr>
                <a:spLocks noChangeShapeType="1"/>
              </p:cNvSpPr>
              <p:nvPr/>
            </p:nvSpPr>
            <p:spPr bwMode="auto">
              <a:xfrm rot="5400000">
                <a:off x="4656" y="21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64" name="Line 223">
                <a:extLst>
                  <a:ext uri="{FF2B5EF4-FFF2-40B4-BE49-F238E27FC236}">
                    <a16:creationId xmlns:a16="http://schemas.microsoft.com/office/drawing/2014/main" id="{71104C09-8010-DDE3-0605-E3369E4B6130}"/>
                  </a:ext>
                </a:extLst>
              </p:cNvPr>
              <p:cNvSpPr>
                <a:spLocks noChangeShapeType="1"/>
              </p:cNvSpPr>
              <p:nvPr/>
            </p:nvSpPr>
            <p:spPr bwMode="auto">
              <a:xfrm>
                <a:off x="4704" y="21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65" name="Line 224">
                <a:extLst>
                  <a:ext uri="{FF2B5EF4-FFF2-40B4-BE49-F238E27FC236}">
                    <a16:creationId xmlns:a16="http://schemas.microsoft.com/office/drawing/2014/main" id="{0935EC64-243C-465A-BB00-F90C22F5FF1D}"/>
                  </a:ext>
                </a:extLst>
              </p:cNvPr>
              <p:cNvSpPr>
                <a:spLocks noChangeShapeType="1"/>
              </p:cNvSpPr>
              <p:nvPr/>
            </p:nvSpPr>
            <p:spPr bwMode="auto">
              <a:xfrm rot="5400000">
                <a:off x="4752" y="22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66" name="Line 225">
                <a:extLst>
                  <a:ext uri="{FF2B5EF4-FFF2-40B4-BE49-F238E27FC236}">
                    <a16:creationId xmlns:a16="http://schemas.microsoft.com/office/drawing/2014/main" id="{A91A8FDD-3FFA-8287-6117-CCE4892F2D6B}"/>
                  </a:ext>
                </a:extLst>
              </p:cNvPr>
              <p:cNvSpPr>
                <a:spLocks noChangeShapeType="1"/>
              </p:cNvSpPr>
              <p:nvPr/>
            </p:nvSpPr>
            <p:spPr bwMode="auto">
              <a:xfrm>
                <a:off x="4800" y="22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67" name="Line 226">
                <a:extLst>
                  <a:ext uri="{FF2B5EF4-FFF2-40B4-BE49-F238E27FC236}">
                    <a16:creationId xmlns:a16="http://schemas.microsoft.com/office/drawing/2014/main" id="{BA77658A-DDD5-AC2E-DD69-AC943AD13600}"/>
                  </a:ext>
                </a:extLst>
              </p:cNvPr>
              <p:cNvSpPr>
                <a:spLocks noChangeShapeType="1"/>
              </p:cNvSpPr>
              <p:nvPr/>
            </p:nvSpPr>
            <p:spPr bwMode="auto">
              <a:xfrm>
                <a:off x="4896" y="23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68" name="Line 227">
                <a:extLst>
                  <a:ext uri="{FF2B5EF4-FFF2-40B4-BE49-F238E27FC236}">
                    <a16:creationId xmlns:a16="http://schemas.microsoft.com/office/drawing/2014/main" id="{778AF977-04FF-BDB0-56EC-BB5F4B1B83EF}"/>
                  </a:ext>
                </a:extLst>
              </p:cNvPr>
              <p:cNvSpPr>
                <a:spLocks noChangeShapeType="1"/>
              </p:cNvSpPr>
              <p:nvPr/>
            </p:nvSpPr>
            <p:spPr bwMode="auto">
              <a:xfrm>
                <a:off x="4992" y="24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69" name="Line 228">
                <a:extLst>
                  <a:ext uri="{FF2B5EF4-FFF2-40B4-BE49-F238E27FC236}">
                    <a16:creationId xmlns:a16="http://schemas.microsoft.com/office/drawing/2014/main" id="{923F4D6D-F415-C738-DB08-171BB9F96869}"/>
                  </a:ext>
                </a:extLst>
              </p:cNvPr>
              <p:cNvSpPr>
                <a:spLocks noChangeShapeType="1"/>
              </p:cNvSpPr>
              <p:nvPr/>
            </p:nvSpPr>
            <p:spPr bwMode="auto">
              <a:xfrm>
                <a:off x="5088" y="25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70" name="Line 229">
                <a:extLst>
                  <a:ext uri="{FF2B5EF4-FFF2-40B4-BE49-F238E27FC236}">
                    <a16:creationId xmlns:a16="http://schemas.microsoft.com/office/drawing/2014/main" id="{11AAE3B5-B1FA-C919-8B44-2D882924FF4F}"/>
                  </a:ext>
                </a:extLst>
              </p:cNvPr>
              <p:cNvSpPr>
                <a:spLocks noChangeShapeType="1"/>
              </p:cNvSpPr>
              <p:nvPr/>
            </p:nvSpPr>
            <p:spPr bwMode="auto">
              <a:xfrm rot="5400000">
                <a:off x="4848" y="23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71" name="Line 230">
                <a:extLst>
                  <a:ext uri="{FF2B5EF4-FFF2-40B4-BE49-F238E27FC236}">
                    <a16:creationId xmlns:a16="http://schemas.microsoft.com/office/drawing/2014/main" id="{D596AE49-A295-0CA2-BB68-0EF6AE49A2A5}"/>
                  </a:ext>
                </a:extLst>
              </p:cNvPr>
              <p:cNvSpPr>
                <a:spLocks noChangeShapeType="1"/>
              </p:cNvSpPr>
              <p:nvPr/>
            </p:nvSpPr>
            <p:spPr bwMode="auto">
              <a:xfrm rot="5400000">
                <a:off x="4944" y="24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72" name="Line 231">
                <a:extLst>
                  <a:ext uri="{FF2B5EF4-FFF2-40B4-BE49-F238E27FC236}">
                    <a16:creationId xmlns:a16="http://schemas.microsoft.com/office/drawing/2014/main" id="{2696B2DD-4122-C784-F235-8520516EED5F}"/>
                  </a:ext>
                </a:extLst>
              </p:cNvPr>
              <p:cNvSpPr>
                <a:spLocks noChangeShapeType="1"/>
              </p:cNvSpPr>
              <p:nvPr/>
            </p:nvSpPr>
            <p:spPr bwMode="auto">
              <a:xfrm rot="5400000">
                <a:off x="5040" y="24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73" name="Line 232">
                <a:extLst>
                  <a:ext uri="{FF2B5EF4-FFF2-40B4-BE49-F238E27FC236}">
                    <a16:creationId xmlns:a16="http://schemas.microsoft.com/office/drawing/2014/main" id="{B448682B-2929-D917-FC2C-330F3A63B766}"/>
                  </a:ext>
                </a:extLst>
              </p:cNvPr>
              <p:cNvSpPr>
                <a:spLocks noChangeShapeType="1"/>
              </p:cNvSpPr>
              <p:nvPr/>
            </p:nvSpPr>
            <p:spPr bwMode="auto">
              <a:xfrm>
                <a:off x="5184" y="26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74" name="Line 233">
                <a:extLst>
                  <a:ext uri="{FF2B5EF4-FFF2-40B4-BE49-F238E27FC236}">
                    <a16:creationId xmlns:a16="http://schemas.microsoft.com/office/drawing/2014/main" id="{A32A2DF5-E7BD-D6CD-A9A7-E0092E02A5B4}"/>
                  </a:ext>
                </a:extLst>
              </p:cNvPr>
              <p:cNvSpPr>
                <a:spLocks noChangeShapeType="1"/>
              </p:cNvSpPr>
              <p:nvPr/>
            </p:nvSpPr>
            <p:spPr bwMode="auto">
              <a:xfrm>
                <a:off x="5280" y="27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75" name="Line 234">
                <a:extLst>
                  <a:ext uri="{FF2B5EF4-FFF2-40B4-BE49-F238E27FC236}">
                    <a16:creationId xmlns:a16="http://schemas.microsoft.com/office/drawing/2014/main" id="{E49D6BA8-97E3-20F8-9D99-14EBF72C25A0}"/>
                  </a:ext>
                </a:extLst>
              </p:cNvPr>
              <p:cNvSpPr>
                <a:spLocks noChangeShapeType="1"/>
              </p:cNvSpPr>
              <p:nvPr/>
            </p:nvSpPr>
            <p:spPr bwMode="auto">
              <a:xfrm>
                <a:off x="5376" y="28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76" name="Line 235">
                <a:extLst>
                  <a:ext uri="{FF2B5EF4-FFF2-40B4-BE49-F238E27FC236}">
                    <a16:creationId xmlns:a16="http://schemas.microsoft.com/office/drawing/2014/main" id="{69C5D6C5-F74E-8AD5-8FA9-8D465DE88E8F}"/>
                  </a:ext>
                </a:extLst>
              </p:cNvPr>
              <p:cNvSpPr>
                <a:spLocks noChangeShapeType="1"/>
              </p:cNvSpPr>
              <p:nvPr/>
            </p:nvSpPr>
            <p:spPr bwMode="auto">
              <a:xfrm rot="5400000">
                <a:off x="5232" y="26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77" name="Line 236">
                <a:extLst>
                  <a:ext uri="{FF2B5EF4-FFF2-40B4-BE49-F238E27FC236}">
                    <a16:creationId xmlns:a16="http://schemas.microsoft.com/office/drawing/2014/main" id="{710410CE-BF98-6412-3D2A-B3D71F7EC6F2}"/>
                  </a:ext>
                </a:extLst>
              </p:cNvPr>
              <p:cNvSpPr>
                <a:spLocks noChangeShapeType="1"/>
              </p:cNvSpPr>
              <p:nvPr/>
            </p:nvSpPr>
            <p:spPr bwMode="auto">
              <a:xfrm rot="5400000">
                <a:off x="5328" y="27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78" name="Line 237">
                <a:extLst>
                  <a:ext uri="{FF2B5EF4-FFF2-40B4-BE49-F238E27FC236}">
                    <a16:creationId xmlns:a16="http://schemas.microsoft.com/office/drawing/2014/main" id="{53C33C3D-47B9-895B-446B-84945CD3A143}"/>
                  </a:ext>
                </a:extLst>
              </p:cNvPr>
              <p:cNvSpPr>
                <a:spLocks noChangeShapeType="1"/>
              </p:cNvSpPr>
              <p:nvPr/>
            </p:nvSpPr>
            <p:spPr bwMode="auto">
              <a:xfrm rot="5400000">
                <a:off x="5424" y="28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79" name="Line 238">
                <a:extLst>
                  <a:ext uri="{FF2B5EF4-FFF2-40B4-BE49-F238E27FC236}">
                    <a16:creationId xmlns:a16="http://schemas.microsoft.com/office/drawing/2014/main" id="{2999640C-6412-E56D-3876-BCF9C9BE12AF}"/>
                  </a:ext>
                </a:extLst>
              </p:cNvPr>
              <p:cNvSpPr>
                <a:spLocks noChangeShapeType="1"/>
              </p:cNvSpPr>
              <p:nvPr/>
            </p:nvSpPr>
            <p:spPr bwMode="auto">
              <a:xfrm>
                <a:off x="5472" y="29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80" name="Line 239">
                <a:extLst>
                  <a:ext uri="{FF2B5EF4-FFF2-40B4-BE49-F238E27FC236}">
                    <a16:creationId xmlns:a16="http://schemas.microsoft.com/office/drawing/2014/main" id="{49725877-4FE9-1F4E-40B6-9B91B861B5E9}"/>
                  </a:ext>
                </a:extLst>
              </p:cNvPr>
              <p:cNvSpPr>
                <a:spLocks noChangeShapeType="1"/>
              </p:cNvSpPr>
              <p:nvPr/>
            </p:nvSpPr>
            <p:spPr bwMode="auto">
              <a:xfrm rot="5400000">
                <a:off x="5520" y="29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81" name="Line 240">
                <a:extLst>
                  <a:ext uri="{FF2B5EF4-FFF2-40B4-BE49-F238E27FC236}">
                    <a16:creationId xmlns:a16="http://schemas.microsoft.com/office/drawing/2014/main" id="{5C9BF334-525F-45ED-F3DD-4122D2549F1C}"/>
                  </a:ext>
                </a:extLst>
              </p:cNvPr>
              <p:cNvSpPr>
                <a:spLocks noChangeShapeType="1"/>
              </p:cNvSpPr>
              <p:nvPr/>
            </p:nvSpPr>
            <p:spPr bwMode="auto">
              <a:xfrm>
                <a:off x="5568" y="30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82" name="Line 241">
                <a:extLst>
                  <a:ext uri="{FF2B5EF4-FFF2-40B4-BE49-F238E27FC236}">
                    <a16:creationId xmlns:a16="http://schemas.microsoft.com/office/drawing/2014/main" id="{2CE8D0DF-9BC5-9BA4-A48F-3E660E7CC896}"/>
                  </a:ext>
                </a:extLst>
              </p:cNvPr>
              <p:cNvSpPr>
                <a:spLocks noChangeShapeType="1"/>
              </p:cNvSpPr>
              <p:nvPr/>
            </p:nvSpPr>
            <p:spPr bwMode="auto">
              <a:xfrm>
                <a:off x="5664" y="31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83" name="Line 242">
                <a:extLst>
                  <a:ext uri="{FF2B5EF4-FFF2-40B4-BE49-F238E27FC236}">
                    <a16:creationId xmlns:a16="http://schemas.microsoft.com/office/drawing/2014/main" id="{E36D0B94-DDC0-3D45-30BC-C94293FBA36D}"/>
                  </a:ext>
                </a:extLst>
              </p:cNvPr>
              <p:cNvSpPr>
                <a:spLocks noChangeShapeType="1"/>
              </p:cNvSpPr>
              <p:nvPr/>
            </p:nvSpPr>
            <p:spPr bwMode="auto">
              <a:xfrm>
                <a:off x="5760" y="32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84" name="Line 243">
                <a:extLst>
                  <a:ext uri="{FF2B5EF4-FFF2-40B4-BE49-F238E27FC236}">
                    <a16:creationId xmlns:a16="http://schemas.microsoft.com/office/drawing/2014/main" id="{311C3478-66BE-E2A2-1A68-A057C4E4C1B7}"/>
                  </a:ext>
                </a:extLst>
              </p:cNvPr>
              <p:cNvSpPr>
                <a:spLocks noChangeShapeType="1"/>
              </p:cNvSpPr>
              <p:nvPr/>
            </p:nvSpPr>
            <p:spPr bwMode="auto">
              <a:xfrm>
                <a:off x="5856" y="33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85" name="Line 244">
                <a:extLst>
                  <a:ext uri="{FF2B5EF4-FFF2-40B4-BE49-F238E27FC236}">
                    <a16:creationId xmlns:a16="http://schemas.microsoft.com/office/drawing/2014/main" id="{FE737ABF-760D-EE14-CDBA-47B64D6C49A1}"/>
                  </a:ext>
                </a:extLst>
              </p:cNvPr>
              <p:cNvSpPr>
                <a:spLocks noChangeShapeType="1"/>
              </p:cNvSpPr>
              <p:nvPr/>
            </p:nvSpPr>
            <p:spPr bwMode="auto">
              <a:xfrm rot="5400000">
                <a:off x="5616" y="30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86" name="Line 245">
                <a:extLst>
                  <a:ext uri="{FF2B5EF4-FFF2-40B4-BE49-F238E27FC236}">
                    <a16:creationId xmlns:a16="http://schemas.microsoft.com/office/drawing/2014/main" id="{5F73AAB6-087B-7002-DD7E-6C7961948604}"/>
                  </a:ext>
                </a:extLst>
              </p:cNvPr>
              <p:cNvSpPr>
                <a:spLocks noChangeShapeType="1"/>
              </p:cNvSpPr>
              <p:nvPr/>
            </p:nvSpPr>
            <p:spPr bwMode="auto">
              <a:xfrm rot="5400000">
                <a:off x="5712" y="31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87" name="Line 246">
                <a:extLst>
                  <a:ext uri="{FF2B5EF4-FFF2-40B4-BE49-F238E27FC236}">
                    <a16:creationId xmlns:a16="http://schemas.microsoft.com/office/drawing/2014/main" id="{C6416B01-89F2-C1D0-611A-2713AA2D20F2}"/>
                  </a:ext>
                </a:extLst>
              </p:cNvPr>
              <p:cNvSpPr>
                <a:spLocks noChangeShapeType="1"/>
              </p:cNvSpPr>
              <p:nvPr/>
            </p:nvSpPr>
            <p:spPr bwMode="auto">
              <a:xfrm rot="5400000">
                <a:off x="5808" y="32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88" name="Line 247">
                <a:extLst>
                  <a:ext uri="{FF2B5EF4-FFF2-40B4-BE49-F238E27FC236}">
                    <a16:creationId xmlns:a16="http://schemas.microsoft.com/office/drawing/2014/main" id="{9FCBA5AD-5C30-5961-9B3F-A0F2A32E1A68}"/>
                  </a:ext>
                </a:extLst>
              </p:cNvPr>
              <p:cNvSpPr>
                <a:spLocks noChangeShapeType="1"/>
              </p:cNvSpPr>
              <p:nvPr/>
            </p:nvSpPr>
            <p:spPr bwMode="auto">
              <a:xfrm rot="5400000">
                <a:off x="5136" y="25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89" name="Line 248">
                <a:extLst>
                  <a:ext uri="{FF2B5EF4-FFF2-40B4-BE49-F238E27FC236}">
                    <a16:creationId xmlns:a16="http://schemas.microsoft.com/office/drawing/2014/main" id="{075A2FC3-85DA-50E3-DE57-72536821205A}"/>
                  </a:ext>
                </a:extLst>
              </p:cNvPr>
              <p:cNvSpPr>
                <a:spLocks noChangeShapeType="1"/>
              </p:cNvSpPr>
              <p:nvPr/>
            </p:nvSpPr>
            <p:spPr bwMode="auto">
              <a:xfrm>
                <a:off x="5952" y="34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90" name="Line 249">
                <a:extLst>
                  <a:ext uri="{FF2B5EF4-FFF2-40B4-BE49-F238E27FC236}">
                    <a16:creationId xmlns:a16="http://schemas.microsoft.com/office/drawing/2014/main" id="{A36226A4-9365-A0D7-C1E5-15BE2CD2FCC8}"/>
                  </a:ext>
                </a:extLst>
              </p:cNvPr>
              <p:cNvSpPr>
                <a:spLocks noChangeShapeType="1"/>
              </p:cNvSpPr>
              <p:nvPr/>
            </p:nvSpPr>
            <p:spPr bwMode="auto">
              <a:xfrm rot="5400000">
                <a:off x="5904" y="33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91" name="Line 250">
                <a:extLst>
                  <a:ext uri="{FF2B5EF4-FFF2-40B4-BE49-F238E27FC236}">
                    <a16:creationId xmlns:a16="http://schemas.microsoft.com/office/drawing/2014/main" id="{0654CEA4-5E83-7CEA-515F-BAD54ABEB62A}"/>
                  </a:ext>
                </a:extLst>
              </p:cNvPr>
              <p:cNvSpPr>
                <a:spLocks noChangeShapeType="1"/>
              </p:cNvSpPr>
              <p:nvPr/>
            </p:nvSpPr>
            <p:spPr bwMode="auto">
              <a:xfrm>
                <a:off x="6048" y="35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92" name="Line 251">
                <a:extLst>
                  <a:ext uri="{FF2B5EF4-FFF2-40B4-BE49-F238E27FC236}">
                    <a16:creationId xmlns:a16="http://schemas.microsoft.com/office/drawing/2014/main" id="{6F0686D3-E3F1-8648-4548-1A969DB5EB2D}"/>
                  </a:ext>
                </a:extLst>
              </p:cNvPr>
              <p:cNvSpPr>
                <a:spLocks noChangeShapeType="1"/>
              </p:cNvSpPr>
              <p:nvPr/>
            </p:nvSpPr>
            <p:spPr bwMode="auto">
              <a:xfrm>
                <a:off x="6144" y="36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93" name="Line 252">
                <a:extLst>
                  <a:ext uri="{FF2B5EF4-FFF2-40B4-BE49-F238E27FC236}">
                    <a16:creationId xmlns:a16="http://schemas.microsoft.com/office/drawing/2014/main" id="{2FB92257-0641-6F14-2974-C5C29329760A}"/>
                  </a:ext>
                </a:extLst>
              </p:cNvPr>
              <p:cNvSpPr>
                <a:spLocks noChangeShapeType="1"/>
              </p:cNvSpPr>
              <p:nvPr/>
            </p:nvSpPr>
            <p:spPr bwMode="auto">
              <a:xfrm>
                <a:off x="6240" y="36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94" name="Line 253">
                <a:extLst>
                  <a:ext uri="{FF2B5EF4-FFF2-40B4-BE49-F238E27FC236}">
                    <a16:creationId xmlns:a16="http://schemas.microsoft.com/office/drawing/2014/main" id="{509EB354-B971-5E93-8E21-D6894899E390}"/>
                  </a:ext>
                </a:extLst>
              </p:cNvPr>
              <p:cNvSpPr>
                <a:spLocks noChangeShapeType="1"/>
              </p:cNvSpPr>
              <p:nvPr/>
            </p:nvSpPr>
            <p:spPr bwMode="auto">
              <a:xfrm rot="5400000">
                <a:off x="6096" y="35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95" name="Line 254">
                <a:extLst>
                  <a:ext uri="{FF2B5EF4-FFF2-40B4-BE49-F238E27FC236}">
                    <a16:creationId xmlns:a16="http://schemas.microsoft.com/office/drawing/2014/main" id="{52DFAE92-9FAF-7272-800F-35845341DB55}"/>
                  </a:ext>
                </a:extLst>
              </p:cNvPr>
              <p:cNvSpPr>
                <a:spLocks noChangeShapeType="1"/>
              </p:cNvSpPr>
              <p:nvPr/>
            </p:nvSpPr>
            <p:spPr bwMode="auto">
              <a:xfrm rot="5400000">
                <a:off x="6192" y="36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96" name="Line 255">
                <a:extLst>
                  <a:ext uri="{FF2B5EF4-FFF2-40B4-BE49-F238E27FC236}">
                    <a16:creationId xmlns:a16="http://schemas.microsoft.com/office/drawing/2014/main" id="{726520B5-CA58-5B3F-3E66-C5D801AA6C66}"/>
                  </a:ext>
                </a:extLst>
              </p:cNvPr>
              <p:cNvSpPr>
                <a:spLocks noChangeShapeType="1"/>
              </p:cNvSpPr>
              <p:nvPr/>
            </p:nvSpPr>
            <p:spPr bwMode="auto">
              <a:xfrm rot="5400000">
                <a:off x="6288" y="37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97" name="Line 256">
                <a:extLst>
                  <a:ext uri="{FF2B5EF4-FFF2-40B4-BE49-F238E27FC236}">
                    <a16:creationId xmlns:a16="http://schemas.microsoft.com/office/drawing/2014/main" id="{F2092F3A-B222-ADFC-FCBC-455FF5CB37A4}"/>
                  </a:ext>
                </a:extLst>
              </p:cNvPr>
              <p:cNvSpPr>
                <a:spLocks noChangeShapeType="1"/>
              </p:cNvSpPr>
              <p:nvPr/>
            </p:nvSpPr>
            <p:spPr bwMode="auto">
              <a:xfrm>
                <a:off x="6336" y="37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98" name="Line 257">
                <a:extLst>
                  <a:ext uri="{FF2B5EF4-FFF2-40B4-BE49-F238E27FC236}">
                    <a16:creationId xmlns:a16="http://schemas.microsoft.com/office/drawing/2014/main" id="{3ECDC39F-FDF9-2A19-DB71-3228C691CA81}"/>
                  </a:ext>
                </a:extLst>
              </p:cNvPr>
              <p:cNvSpPr>
                <a:spLocks noChangeShapeType="1"/>
              </p:cNvSpPr>
              <p:nvPr/>
            </p:nvSpPr>
            <p:spPr bwMode="auto">
              <a:xfrm rot="5400000">
                <a:off x="6384" y="38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99" name="Line 258">
                <a:extLst>
                  <a:ext uri="{FF2B5EF4-FFF2-40B4-BE49-F238E27FC236}">
                    <a16:creationId xmlns:a16="http://schemas.microsoft.com/office/drawing/2014/main" id="{4A1F898E-411A-1866-CEE7-42A5B70BE912}"/>
                  </a:ext>
                </a:extLst>
              </p:cNvPr>
              <p:cNvSpPr>
                <a:spLocks noChangeShapeType="1"/>
              </p:cNvSpPr>
              <p:nvPr/>
            </p:nvSpPr>
            <p:spPr bwMode="auto">
              <a:xfrm>
                <a:off x="6432" y="38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300" name="Line 259">
                <a:extLst>
                  <a:ext uri="{FF2B5EF4-FFF2-40B4-BE49-F238E27FC236}">
                    <a16:creationId xmlns:a16="http://schemas.microsoft.com/office/drawing/2014/main" id="{2585526D-6D38-8739-BBEB-517C0CC52DE4}"/>
                  </a:ext>
                </a:extLst>
              </p:cNvPr>
              <p:cNvSpPr>
                <a:spLocks noChangeShapeType="1"/>
              </p:cNvSpPr>
              <p:nvPr/>
            </p:nvSpPr>
            <p:spPr bwMode="auto">
              <a:xfrm>
                <a:off x="6528" y="39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301" name="Line 260">
                <a:extLst>
                  <a:ext uri="{FF2B5EF4-FFF2-40B4-BE49-F238E27FC236}">
                    <a16:creationId xmlns:a16="http://schemas.microsoft.com/office/drawing/2014/main" id="{53C69AFE-6DAE-9B35-8C68-E90C4854CB50}"/>
                  </a:ext>
                </a:extLst>
              </p:cNvPr>
              <p:cNvSpPr>
                <a:spLocks noChangeShapeType="1"/>
              </p:cNvSpPr>
              <p:nvPr/>
            </p:nvSpPr>
            <p:spPr bwMode="auto">
              <a:xfrm>
                <a:off x="6624" y="40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302" name="Line 261">
                <a:extLst>
                  <a:ext uri="{FF2B5EF4-FFF2-40B4-BE49-F238E27FC236}">
                    <a16:creationId xmlns:a16="http://schemas.microsoft.com/office/drawing/2014/main" id="{2DD5DD4C-6E9F-CC5E-451E-6E8E583CF2E7}"/>
                  </a:ext>
                </a:extLst>
              </p:cNvPr>
              <p:cNvSpPr>
                <a:spLocks noChangeShapeType="1"/>
              </p:cNvSpPr>
              <p:nvPr/>
            </p:nvSpPr>
            <p:spPr bwMode="auto">
              <a:xfrm>
                <a:off x="6720" y="41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303" name="Line 262">
                <a:extLst>
                  <a:ext uri="{FF2B5EF4-FFF2-40B4-BE49-F238E27FC236}">
                    <a16:creationId xmlns:a16="http://schemas.microsoft.com/office/drawing/2014/main" id="{76330EA4-57C9-0E8F-02C7-830603259E9F}"/>
                  </a:ext>
                </a:extLst>
              </p:cNvPr>
              <p:cNvSpPr>
                <a:spLocks noChangeShapeType="1"/>
              </p:cNvSpPr>
              <p:nvPr/>
            </p:nvSpPr>
            <p:spPr bwMode="auto">
              <a:xfrm rot="5400000">
                <a:off x="6480" y="39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304" name="Line 263">
                <a:extLst>
                  <a:ext uri="{FF2B5EF4-FFF2-40B4-BE49-F238E27FC236}">
                    <a16:creationId xmlns:a16="http://schemas.microsoft.com/office/drawing/2014/main" id="{4605A457-2344-07DB-E95C-130CC79E8901}"/>
                  </a:ext>
                </a:extLst>
              </p:cNvPr>
              <p:cNvSpPr>
                <a:spLocks noChangeShapeType="1"/>
              </p:cNvSpPr>
              <p:nvPr/>
            </p:nvSpPr>
            <p:spPr bwMode="auto">
              <a:xfrm rot="5400000">
                <a:off x="6576" y="40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305" name="Line 264">
                <a:extLst>
                  <a:ext uri="{FF2B5EF4-FFF2-40B4-BE49-F238E27FC236}">
                    <a16:creationId xmlns:a16="http://schemas.microsoft.com/office/drawing/2014/main" id="{6885355E-5BBE-9065-A3A0-5ADC844E44E5}"/>
                  </a:ext>
                </a:extLst>
              </p:cNvPr>
              <p:cNvSpPr>
                <a:spLocks noChangeShapeType="1"/>
              </p:cNvSpPr>
              <p:nvPr/>
            </p:nvSpPr>
            <p:spPr bwMode="auto">
              <a:xfrm rot="5400000">
                <a:off x="6672" y="41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306" name="Line 265">
                <a:extLst>
                  <a:ext uri="{FF2B5EF4-FFF2-40B4-BE49-F238E27FC236}">
                    <a16:creationId xmlns:a16="http://schemas.microsoft.com/office/drawing/2014/main" id="{62A9971C-58B0-51C4-9526-D6B9A16CF179}"/>
                  </a:ext>
                </a:extLst>
              </p:cNvPr>
              <p:cNvSpPr>
                <a:spLocks noChangeShapeType="1"/>
              </p:cNvSpPr>
              <p:nvPr/>
            </p:nvSpPr>
            <p:spPr bwMode="auto">
              <a:xfrm rot="5400000">
                <a:off x="6000" y="34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307" name="Line 266">
                <a:extLst>
                  <a:ext uri="{FF2B5EF4-FFF2-40B4-BE49-F238E27FC236}">
                    <a16:creationId xmlns:a16="http://schemas.microsoft.com/office/drawing/2014/main" id="{AB3F4454-5D44-36F0-37F9-4C92A0B5C896}"/>
                  </a:ext>
                </a:extLst>
              </p:cNvPr>
              <p:cNvSpPr>
                <a:spLocks noChangeShapeType="1"/>
              </p:cNvSpPr>
              <p:nvPr/>
            </p:nvSpPr>
            <p:spPr bwMode="auto">
              <a:xfrm>
                <a:off x="6816" y="42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308" name="Line 267">
                <a:extLst>
                  <a:ext uri="{FF2B5EF4-FFF2-40B4-BE49-F238E27FC236}">
                    <a16:creationId xmlns:a16="http://schemas.microsoft.com/office/drawing/2014/main" id="{DB2E7D6D-AFE0-1367-5E11-209AB4BAD266}"/>
                  </a:ext>
                </a:extLst>
              </p:cNvPr>
              <p:cNvSpPr>
                <a:spLocks noChangeShapeType="1"/>
              </p:cNvSpPr>
              <p:nvPr/>
            </p:nvSpPr>
            <p:spPr bwMode="auto">
              <a:xfrm rot="5400000">
                <a:off x="6768" y="42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309" name="Line 268">
                <a:extLst>
                  <a:ext uri="{FF2B5EF4-FFF2-40B4-BE49-F238E27FC236}">
                    <a16:creationId xmlns:a16="http://schemas.microsoft.com/office/drawing/2014/main" id="{2C7EA7CD-F48B-9AB8-73BB-A897DB7A1D68}"/>
                  </a:ext>
                </a:extLst>
              </p:cNvPr>
              <p:cNvSpPr>
                <a:spLocks noChangeShapeType="1"/>
              </p:cNvSpPr>
              <p:nvPr/>
            </p:nvSpPr>
            <p:spPr bwMode="auto">
              <a:xfrm rot="5400000">
                <a:off x="6864" y="43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310" name="Line 269">
                <a:extLst>
                  <a:ext uri="{FF2B5EF4-FFF2-40B4-BE49-F238E27FC236}">
                    <a16:creationId xmlns:a16="http://schemas.microsoft.com/office/drawing/2014/main" id="{8BCA183A-D5AB-382B-4674-35A3F71856B5}"/>
                  </a:ext>
                </a:extLst>
              </p:cNvPr>
              <p:cNvSpPr>
                <a:spLocks noChangeShapeType="1"/>
              </p:cNvSpPr>
              <p:nvPr/>
            </p:nvSpPr>
            <p:spPr bwMode="auto">
              <a:xfrm>
                <a:off x="6912" y="43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311" name="Line 270">
                <a:extLst>
                  <a:ext uri="{FF2B5EF4-FFF2-40B4-BE49-F238E27FC236}">
                    <a16:creationId xmlns:a16="http://schemas.microsoft.com/office/drawing/2014/main" id="{48ED0535-B94E-C12E-595D-C57DE7245D0B}"/>
                  </a:ext>
                </a:extLst>
              </p:cNvPr>
              <p:cNvSpPr>
                <a:spLocks noChangeShapeType="1"/>
              </p:cNvSpPr>
              <p:nvPr/>
            </p:nvSpPr>
            <p:spPr bwMode="auto">
              <a:xfrm rot="5400000">
                <a:off x="6960" y="44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312" name="Line 271">
                <a:extLst>
                  <a:ext uri="{FF2B5EF4-FFF2-40B4-BE49-F238E27FC236}">
                    <a16:creationId xmlns:a16="http://schemas.microsoft.com/office/drawing/2014/main" id="{75BF7016-85C1-D26C-B3DF-CFF9CB765302}"/>
                  </a:ext>
                </a:extLst>
              </p:cNvPr>
              <p:cNvSpPr>
                <a:spLocks noChangeShapeType="1"/>
              </p:cNvSpPr>
              <p:nvPr/>
            </p:nvSpPr>
            <p:spPr bwMode="auto">
              <a:xfrm>
                <a:off x="7008" y="44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313" name="Line 272">
                <a:extLst>
                  <a:ext uri="{FF2B5EF4-FFF2-40B4-BE49-F238E27FC236}">
                    <a16:creationId xmlns:a16="http://schemas.microsoft.com/office/drawing/2014/main" id="{87E4A87B-CD82-32B8-D7B7-438D989B3B04}"/>
                  </a:ext>
                </a:extLst>
              </p:cNvPr>
              <p:cNvSpPr>
                <a:spLocks noChangeShapeType="1"/>
              </p:cNvSpPr>
              <p:nvPr/>
            </p:nvSpPr>
            <p:spPr bwMode="auto">
              <a:xfrm>
                <a:off x="7104" y="45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314" name="Line 273">
                <a:extLst>
                  <a:ext uri="{FF2B5EF4-FFF2-40B4-BE49-F238E27FC236}">
                    <a16:creationId xmlns:a16="http://schemas.microsoft.com/office/drawing/2014/main" id="{16EB4C06-F8A6-29AF-118C-A04AE8E2C728}"/>
                  </a:ext>
                </a:extLst>
              </p:cNvPr>
              <p:cNvSpPr>
                <a:spLocks noChangeShapeType="1"/>
              </p:cNvSpPr>
              <p:nvPr/>
            </p:nvSpPr>
            <p:spPr bwMode="auto">
              <a:xfrm>
                <a:off x="7200" y="46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315" name="Line 274">
                <a:extLst>
                  <a:ext uri="{FF2B5EF4-FFF2-40B4-BE49-F238E27FC236}">
                    <a16:creationId xmlns:a16="http://schemas.microsoft.com/office/drawing/2014/main" id="{4B953621-E3F2-90A6-1818-A01A7745B324}"/>
                  </a:ext>
                </a:extLst>
              </p:cNvPr>
              <p:cNvSpPr>
                <a:spLocks noChangeShapeType="1"/>
              </p:cNvSpPr>
              <p:nvPr/>
            </p:nvSpPr>
            <p:spPr bwMode="auto">
              <a:xfrm>
                <a:off x="7296" y="47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316" name="Line 275">
                <a:extLst>
                  <a:ext uri="{FF2B5EF4-FFF2-40B4-BE49-F238E27FC236}">
                    <a16:creationId xmlns:a16="http://schemas.microsoft.com/office/drawing/2014/main" id="{F6AE2FB8-F419-C11F-6954-A4B55D71A598}"/>
                  </a:ext>
                </a:extLst>
              </p:cNvPr>
              <p:cNvSpPr>
                <a:spLocks noChangeShapeType="1"/>
              </p:cNvSpPr>
              <p:nvPr/>
            </p:nvSpPr>
            <p:spPr bwMode="auto">
              <a:xfrm rot="5400000">
                <a:off x="7056" y="45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317" name="Line 276">
                <a:extLst>
                  <a:ext uri="{FF2B5EF4-FFF2-40B4-BE49-F238E27FC236}">
                    <a16:creationId xmlns:a16="http://schemas.microsoft.com/office/drawing/2014/main" id="{19E7D729-9183-B1A7-09F8-57B0D911D31A}"/>
                  </a:ext>
                </a:extLst>
              </p:cNvPr>
              <p:cNvSpPr>
                <a:spLocks noChangeShapeType="1"/>
              </p:cNvSpPr>
              <p:nvPr/>
            </p:nvSpPr>
            <p:spPr bwMode="auto">
              <a:xfrm rot="5400000">
                <a:off x="7152" y="46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318" name="Line 277">
                <a:extLst>
                  <a:ext uri="{FF2B5EF4-FFF2-40B4-BE49-F238E27FC236}">
                    <a16:creationId xmlns:a16="http://schemas.microsoft.com/office/drawing/2014/main" id="{CC0EFA33-1ADE-4043-6B74-941C524DBE43}"/>
                  </a:ext>
                </a:extLst>
              </p:cNvPr>
              <p:cNvSpPr>
                <a:spLocks noChangeShapeType="1"/>
              </p:cNvSpPr>
              <p:nvPr/>
            </p:nvSpPr>
            <p:spPr bwMode="auto">
              <a:xfrm rot="5400000">
                <a:off x="7248" y="47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grpSp>
          <p:nvGrpSpPr>
            <p:cNvPr id="292046" name="Group 278">
              <a:extLst>
                <a:ext uri="{FF2B5EF4-FFF2-40B4-BE49-F238E27FC236}">
                  <a16:creationId xmlns:a16="http://schemas.microsoft.com/office/drawing/2014/main" id="{C7085350-C382-6392-6AEB-99CE12541221}"/>
                </a:ext>
              </a:extLst>
            </p:cNvPr>
            <p:cNvGrpSpPr>
              <a:grpSpLocks/>
            </p:cNvGrpSpPr>
            <p:nvPr/>
          </p:nvGrpSpPr>
          <p:grpSpPr bwMode="auto">
            <a:xfrm rot="-5400000">
              <a:off x="2786" y="1238"/>
              <a:ext cx="400" cy="396"/>
              <a:chOff x="3168" y="8544"/>
              <a:chExt cx="1248" cy="1233"/>
            </a:xfrm>
          </p:grpSpPr>
          <p:sp>
            <p:nvSpPr>
              <p:cNvPr id="293217" name="Line 279">
                <a:extLst>
                  <a:ext uri="{FF2B5EF4-FFF2-40B4-BE49-F238E27FC236}">
                    <a16:creationId xmlns:a16="http://schemas.microsoft.com/office/drawing/2014/main" id="{E6FDEC00-5447-F632-3EF5-1D4C28E21D8A}"/>
                  </a:ext>
                </a:extLst>
              </p:cNvPr>
              <p:cNvSpPr>
                <a:spLocks noChangeShapeType="1"/>
              </p:cNvSpPr>
              <p:nvPr/>
            </p:nvSpPr>
            <p:spPr bwMode="auto">
              <a:xfrm>
                <a:off x="3168" y="85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18" name="Line 280">
                <a:extLst>
                  <a:ext uri="{FF2B5EF4-FFF2-40B4-BE49-F238E27FC236}">
                    <a16:creationId xmlns:a16="http://schemas.microsoft.com/office/drawing/2014/main" id="{8DF2A941-4A3A-85BC-3703-0680549BCC23}"/>
                  </a:ext>
                </a:extLst>
              </p:cNvPr>
              <p:cNvSpPr>
                <a:spLocks noChangeShapeType="1"/>
              </p:cNvSpPr>
              <p:nvPr/>
            </p:nvSpPr>
            <p:spPr bwMode="auto">
              <a:xfrm rot="5400000">
                <a:off x="3216" y="85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19" name="Line 281">
                <a:extLst>
                  <a:ext uri="{FF2B5EF4-FFF2-40B4-BE49-F238E27FC236}">
                    <a16:creationId xmlns:a16="http://schemas.microsoft.com/office/drawing/2014/main" id="{1956E15E-22EB-8516-E18B-B935CFD58AB5}"/>
                  </a:ext>
                </a:extLst>
              </p:cNvPr>
              <p:cNvSpPr>
                <a:spLocks noChangeShapeType="1"/>
              </p:cNvSpPr>
              <p:nvPr/>
            </p:nvSpPr>
            <p:spPr bwMode="auto">
              <a:xfrm>
                <a:off x="3264" y="86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20" name="Line 282">
                <a:extLst>
                  <a:ext uri="{FF2B5EF4-FFF2-40B4-BE49-F238E27FC236}">
                    <a16:creationId xmlns:a16="http://schemas.microsoft.com/office/drawing/2014/main" id="{10F36907-8E0E-9F13-E37F-3F3E63B4A63D}"/>
                  </a:ext>
                </a:extLst>
              </p:cNvPr>
              <p:cNvSpPr>
                <a:spLocks noChangeShapeType="1"/>
              </p:cNvSpPr>
              <p:nvPr/>
            </p:nvSpPr>
            <p:spPr bwMode="auto">
              <a:xfrm rot="5400000">
                <a:off x="3312" y="86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21" name="Line 283">
                <a:extLst>
                  <a:ext uri="{FF2B5EF4-FFF2-40B4-BE49-F238E27FC236}">
                    <a16:creationId xmlns:a16="http://schemas.microsoft.com/office/drawing/2014/main" id="{4DE4EB98-53D8-3A8D-4C55-6825AB7DF16F}"/>
                  </a:ext>
                </a:extLst>
              </p:cNvPr>
              <p:cNvSpPr>
                <a:spLocks noChangeShapeType="1"/>
              </p:cNvSpPr>
              <p:nvPr/>
            </p:nvSpPr>
            <p:spPr bwMode="auto">
              <a:xfrm>
                <a:off x="3360" y="87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22" name="Line 284">
                <a:extLst>
                  <a:ext uri="{FF2B5EF4-FFF2-40B4-BE49-F238E27FC236}">
                    <a16:creationId xmlns:a16="http://schemas.microsoft.com/office/drawing/2014/main" id="{B4E5B0A5-AD03-EA96-FC9B-AE10A55F8B4C}"/>
                  </a:ext>
                </a:extLst>
              </p:cNvPr>
              <p:cNvSpPr>
                <a:spLocks noChangeShapeType="1"/>
              </p:cNvSpPr>
              <p:nvPr/>
            </p:nvSpPr>
            <p:spPr bwMode="auto">
              <a:xfrm>
                <a:off x="3456" y="88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23" name="Line 285">
                <a:extLst>
                  <a:ext uri="{FF2B5EF4-FFF2-40B4-BE49-F238E27FC236}">
                    <a16:creationId xmlns:a16="http://schemas.microsoft.com/office/drawing/2014/main" id="{011C16CD-E59A-83E2-BDF7-75972C3283E8}"/>
                  </a:ext>
                </a:extLst>
              </p:cNvPr>
              <p:cNvSpPr>
                <a:spLocks noChangeShapeType="1"/>
              </p:cNvSpPr>
              <p:nvPr/>
            </p:nvSpPr>
            <p:spPr bwMode="auto">
              <a:xfrm>
                <a:off x="3552" y="89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24" name="Line 286">
                <a:extLst>
                  <a:ext uri="{FF2B5EF4-FFF2-40B4-BE49-F238E27FC236}">
                    <a16:creationId xmlns:a16="http://schemas.microsoft.com/office/drawing/2014/main" id="{B97B5FC4-03D5-49F0-894C-A7F59B1CBDC8}"/>
                  </a:ext>
                </a:extLst>
              </p:cNvPr>
              <p:cNvSpPr>
                <a:spLocks noChangeShapeType="1"/>
              </p:cNvSpPr>
              <p:nvPr/>
            </p:nvSpPr>
            <p:spPr bwMode="auto">
              <a:xfrm>
                <a:off x="3648" y="90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25" name="Line 287">
                <a:extLst>
                  <a:ext uri="{FF2B5EF4-FFF2-40B4-BE49-F238E27FC236}">
                    <a16:creationId xmlns:a16="http://schemas.microsoft.com/office/drawing/2014/main" id="{ABBA2C73-C90C-9CE9-5988-658A9A4C5619}"/>
                  </a:ext>
                </a:extLst>
              </p:cNvPr>
              <p:cNvSpPr>
                <a:spLocks noChangeShapeType="1"/>
              </p:cNvSpPr>
              <p:nvPr/>
            </p:nvSpPr>
            <p:spPr bwMode="auto">
              <a:xfrm rot="5400000">
                <a:off x="3408" y="87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26" name="Line 288">
                <a:extLst>
                  <a:ext uri="{FF2B5EF4-FFF2-40B4-BE49-F238E27FC236}">
                    <a16:creationId xmlns:a16="http://schemas.microsoft.com/office/drawing/2014/main" id="{0C71C915-6073-704C-DC59-40AAF2E2E12A}"/>
                  </a:ext>
                </a:extLst>
              </p:cNvPr>
              <p:cNvSpPr>
                <a:spLocks noChangeShapeType="1"/>
              </p:cNvSpPr>
              <p:nvPr/>
            </p:nvSpPr>
            <p:spPr bwMode="auto">
              <a:xfrm rot="5400000">
                <a:off x="3504" y="88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27" name="Line 289">
                <a:extLst>
                  <a:ext uri="{FF2B5EF4-FFF2-40B4-BE49-F238E27FC236}">
                    <a16:creationId xmlns:a16="http://schemas.microsoft.com/office/drawing/2014/main" id="{248B1015-5A1F-2F1E-5BCC-FD738A805C39}"/>
                  </a:ext>
                </a:extLst>
              </p:cNvPr>
              <p:cNvSpPr>
                <a:spLocks noChangeShapeType="1"/>
              </p:cNvSpPr>
              <p:nvPr/>
            </p:nvSpPr>
            <p:spPr bwMode="auto">
              <a:xfrm rot="5400000">
                <a:off x="3600" y="89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28" name="Line 290">
                <a:extLst>
                  <a:ext uri="{FF2B5EF4-FFF2-40B4-BE49-F238E27FC236}">
                    <a16:creationId xmlns:a16="http://schemas.microsoft.com/office/drawing/2014/main" id="{64D12BB7-6AB1-326D-FF23-A5705DFE50BA}"/>
                  </a:ext>
                </a:extLst>
              </p:cNvPr>
              <p:cNvSpPr>
                <a:spLocks noChangeShapeType="1"/>
              </p:cNvSpPr>
              <p:nvPr/>
            </p:nvSpPr>
            <p:spPr bwMode="auto">
              <a:xfrm rot="5400000">
                <a:off x="3696" y="90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29" name="Line 291">
                <a:extLst>
                  <a:ext uri="{FF2B5EF4-FFF2-40B4-BE49-F238E27FC236}">
                    <a16:creationId xmlns:a16="http://schemas.microsoft.com/office/drawing/2014/main" id="{5EB805A1-BE27-2332-DAB8-251BBE64C41F}"/>
                  </a:ext>
                </a:extLst>
              </p:cNvPr>
              <p:cNvSpPr>
                <a:spLocks noChangeShapeType="1"/>
              </p:cNvSpPr>
              <p:nvPr/>
            </p:nvSpPr>
            <p:spPr bwMode="auto">
              <a:xfrm>
                <a:off x="3744" y="91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30" name="Line 292">
                <a:extLst>
                  <a:ext uri="{FF2B5EF4-FFF2-40B4-BE49-F238E27FC236}">
                    <a16:creationId xmlns:a16="http://schemas.microsoft.com/office/drawing/2014/main" id="{FD8E1080-6EDE-BF76-844B-C896F39EC879}"/>
                  </a:ext>
                </a:extLst>
              </p:cNvPr>
              <p:cNvSpPr>
                <a:spLocks noChangeShapeType="1"/>
              </p:cNvSpPr>
              <p:nvPr/>
            </p:nvSpPr>
            <p:spPr bwMode="auto">
              <a:xfrm rot="5400000">
                <a:off x="3792" y="91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31" name="Line 293">
                <a:extLst>
                  <a:ext uri="{FF2B5EF4-FFF2-40B4-BE49-F238E27FC236}">
                    <a16:creationId xmlns:a16="http://schemas.microsoft.com/office/drawing/2014/main" id="{4914C6BF-9126-E637-F011-8993E24AB5B8}"/>
                  </a:ext>
                </a:extLst>
              </p:cNvPr>
              <p:cNvSpPr>
                <a:spLocks noChangeShapeType="1"/>
              </p:cNvSpPr>
              <p:nvPr/>
            </p:nvSpPr>
            <p:spPr bwMode="auto">
              <a:xfrm>
                <a:off x="3840" y="92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32" name="Line 294">
                <a:extLst>
                  <a:ext uri="{FF2B5EF4-FFF2-40B4-BE49-F238E27FC236}">
                    <a16:creationId xmlns:a16="http://schemas.microsoft.com/office/drawing/2014/main" id="{D87A2906-5AF1-C14C-EA98-F6FEDE0712C6}"/>
                  </a:ext>
                </a:extLst>
              </p:cNvPr>
              <p:cNvSpPr>
                <a:spLocks noChangeShapeType="1"/>
              </p:cNvSpPr>
              <p:nvPr/>
            </p:nvSpPr>
            <p:spPr bwMode="auto">
              <a:xfrm>
                <a:off x="3936" y="93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33" name="Line 295">
                <a:extLst>
                  <a:ext uri="{FF2B5EF4-FFF2-40B4-BE49-F238E27FC236}">
                    <a16:creationId xmlns:a16="http://schemas.microsoft.com/office/drawing/2014/main" id="{B06F4534-8270-7D22-5363-E9A40B5C72F5}"/>
                  </a:ext>
                </a:extLst>
              </p:cNvPr>
              <p:cNvSpPr>
                <a:spLocks noChangeShapeType="1"/>
              </p:cNvSpPr>
              <p:nvPr/>
            </p:nvSpPr>
            <p:spPr bwMode="auto">
              <a:xfrm>
                <a:off x="4032" y="94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34" name="Line 296">
                <a:extLst>
                  <a:ext uri="{FF2B5EF4-FFF2-40B4-BE49-F238E27FC236}">
                    <a16:creationId xmlns:a16="http://schemas.microsoft.com/office/drawing/2014/main" id="{F442E43C-927F-09E2-2F92-505031CDB14D}"/>
                  </a:ext>
                </a:extLst>
              </p:cNvPr>
              <p:cNvSpPr>
                <a:spLocks noChangeShapeType="1"/>
              </p:cNvSpPr>
              <p:nvPr/>
            </p:nvSpPr>
            <p:spPr bwMode="auto">
              <a:xfrm>
                <a:off x="4128" y="95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35" name="Line 297">
                <a:extLst>
                  <a:ext uri="{FF2B5EF4-FFF2-40B4-BE49-F238E27FC236}">
                    <a16:creationId xmlns:a16="http://schemas.microsoft.com/office/drawing/2014/main" id="{3B8ACBCD-D829-0F80-83E9-816781C4D8BF}"/>
                  </a:ext>
                </a:extLst>
              </p:cNvPr>
              <p:cNvSpPr>
                <a:spLocks noChangeShapeType="1"/>
              </p:cNvSpPr>
              <p:nvPr/>
            </p:nvSpPr>
            <p:spPr bwMode="auto">
              <a:xfrm rot="5400000">
                <a:off x="3888" y="92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36" name="Line 298">
                <a:extLst>
                  <a:ext uri="{FF2B5EF4-FFF2-40B4-BE49-F238E27FC236}">
                    <a16:creationId xmlns:a16="http://schemas.microsoft.com/office/drawing/2014/main" id="{5FA4AE81-101F-7F9C-E3A0-D2D39F9D3A0B}"/>
                  </a:ext>
                </a:extLst>
              </p:cNvPr>
              <p:cNvSpPr>
                <a:spLocks noChangeShapeType="1"/>
              </p:cNvSpPr>
              <p:nvPr/>
            </p:nvSpPr>
            <p:spPr bwMode="auto">
              <a:xfrm rot="5400000">
                <a:off x="3984" y="93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37" name="Line 299">
                <a:extLst>
                  <a:ext uri="{FF2B5EF4-FFF2-40B4-BE49-F238E27FC236}">
                    <a16:creationId xmlns:a16="http://schemas.microsoft.com/office/drawing/2014/main" id="{EA2C11BA-1910-A955-0A2C-03BF965AFF74}"/>
                  </a:ext>
                </a:extLst>
              </p:cNvPr>
              <p:cNvSpPr>
                <a:spLocks noChangeShapeType="1"/>
              </p:cNvSpPr>
              <p:nvPr/>
            </p:nvSpPr>
            <p:spPr bwMode="auto">
              <a:xfrm rot="5400000">
                <a:off x="4080" y="94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38" name="Line 300">
                <a:extLst>
                  <a:ext uri="{FF2B5EF4-FFF2-40B4-BE49-F238E27FC236}">
                    <a16:creationId xmlns:a16="http://schemas.microsoft.com/office/drawing/2014/main" id="{5929F1B8-705F-7505-85F8-B604DD232317}"/>
                  </a:ext>
                </a:extLst>
              </p:cNvPr>
              <p:cNvSpPr>
                <a:spLocks noChangeShapeType="1"/>
              </p:cNvSpPr>
              <p:nvPr/>
            </p:nvSpPr>
            <p:spPr bwMode="auto">
              <a:xfrm rot="5400000">
                <a:off x="4176" y="95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39" name="Line 301">
                <a:extLst>
                  <a:ext uri="{FF2B5EF4-FFF2-40B4-BE49-F238E27FC236}">
                    <a16:creationId xmlns:a16="http://schemas.microsoft.com/office/drawing/2014/main" id="{A5B06997-30C0-3833-7702-3CE8D5BCBA21}"/>
                  </a:ext>
                </a:extLst>
              </p:cNvPr>
              <p:cNvSpPr>
                <a:spLocks noChangeShapeType="1"/>
              </p:cNvSpPr>
              <p:nvPr/>
            </p:nvSpPr>
            <p:spPr bwMode="auto">
              <a:xfrm>
                <a:off x="4224" y="96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40" name="Line 302">
                <a:extLst>
                  <a:ext uri="{FF2B5EF4-FFF2-40B4-BE49-F238E27FC236}">
                    <a16:creationId xmlns:a16="http://schemas.microsoft.com/office/drawing/2014/main" id="{81A79E93-9B51-C2F8-5DE3-B8582FCCDB58}"/>
                  </a:ext>
                </a:extLst>
              </p:cNvPr>
              <p:cNvSpPr>
                <a:spLocks noChangeShapeType="1"/>
              </p:cNvSpPr>
              <p:nvPr/>
            </p:nvSpPr>
            <p:spPr bwMode="auto">
              <a:xfrm rot="5400000">
                <a:off x="4272" y="96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41" name="Line 303">
                <a:extLst>
                  <a:ext uri="{FF2B5EF4-FFF2-40B4-BE49-F238E27FC236}">
                    <a16:creationId xmlns:a16="http://schemas.microsoft.com/office/drawing/2014/main" id="{4D8CF37D-4898-3E3F-2F60-5C12F4619E39}"/>
                  </a:ext>
                </a:extLst>
              </p:cNvPr>
              <p:cNvSpPr>
                <a:spLocks noChangeShapeType="1"/>
              </p:cNvSpPr>
              <p:nvPr/>
            </p:nvSpPr>
            <p:spPr bwMode="auto">
              <a:xfrm>
                <a:off x="4320" y="96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42" name="Line 304">
                <a:extLst>
                  <a:ext uri="{FF2B5EF4-FFF2-40B4-BE49-F238E27FC236}">
                    <a16:creationId xmlns:a16="http://schemas.microsoft.com/office/drawing/2014/main" id="{6D4ADBD7-6CC8-4BAD-8CDC-4AB22817DB4F}"/>
                  </a:ext>
                </a:extLst>
              </p:cNvPr>
              <p:cNvSpPr>
                <a:spLocks noChangeShapeType="1"/>
              </p:cNvSpPr>
              <p:nvPr/>
            </p:nvSpPr>
            <p:spPr bwMode="auto">
              <a:xfrm rot="5400000">
                <a:off x="4375" y="9737"/>
                <a:ext cx="8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grpSp>
          <p:nvGrpSpPr>
            <p:cNvPr id="292047" name="Group 305">
              <a:extLst>
                <a:ext uri="{FF2B5EF4-FFF2-40B4-BE49-F238E27FC236}">
                  <a16:creationId xmlns:a16="http://schemas.microsoft.com/office/drawing/2014/main" id="{69FFC637-021E-1C6A-4F47-A8DFD2E9BBDF}"/>
                </a:ext>
              </a:extLst>
            </p:cNvPr>
            <p:cNvGrpSpPr>
              <a:grpSpLocks/>
            </p:cNvGrpSpPr>
            <p:nvPr/>
          </p:nvGrpSpPr>
          <p:grpSpPr bwMode="auto">
            <a:xfrm rot="-5400000">
              <a:off x="1759" y="601"/>
              <a:ext cx="1042" cy="1015"/>
              <a:chOff x="3186" y="5376"/>
              <a:chExt cx="3252" cy="3168"/>
            </a:xfrm>
          </p:grpSpPr>
          <p:sp>
            <p:nvSpPr>
              <p:cNvPr id="293150" name="Line 306">
                <a:extLst>
                  <a:ext uri="{FF2B5EF4-FFF2-40B4-BE49-F238E27FC236}">
                    <a16:creationId xmlns:a16="http://schemas.microsoft.com/office/drawing/2014/main" id="{4A619FFA-9E85-48C6-4FE7-BBE9063C4725}"/>
                  </a:ext>
                </a:extLst>
              </p:cNvPr>
              <p:cNvSpPr>
                <a:spLocks noChangeShapeType="1"/>
              </p:cNvSpPr>
              <p:nvPr/>
            </p:nvSpPr>
            <p:spPr bwMode="auto">
              <a:xfrm>
                <a:off x="3186" y="53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51" name="Line 307">
                <a:extLst>
                  <a:ext uri="{FF2B5EF4-FFF2-40B4-BE49-F238E27FC236}">
                    <a16:creationId xmlns:a16="http://schemas.microsoft.com/office/drawing/2014/main" id="{31640F48-6B36-790D-5B0C-8E8EBDA49815}"/>
                  </a:ext>
                </a:extLst>
              </p:cNvPr>
              <p:cNvSpPr>
                <a:spLocks noChangeShapeType="1"/>
              </p:cNvSpPr>
              <p:nvPr/>
            </p:nvSpPr>
            <p:spPr bwMode="auto">
              <a:xfrm rot="5400000">
                <a:off x="3234" y="54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52" name="Line 308">
                <a:extLst>
                  <a:ext uri="{FF2B5EF4-FFF2-40B4-BE49-F238E27FC236}">
                    <a16:creationId xmlns:a16="http://schemas.microsoft.com/office/drawing/2014/main" id="{1387305C-ECD8-5562-D954-36BD39DDA472}"/>
                  </a:ext>
                </a:extLst>
              </p:cNvPr>
              <p:cNvSpPr>
                <a:spLocks noChangeShapeType="1"/>
              </p:cNvSpPr>
              <p:nvPr/>
            </p:nvSpPr>
            <p:spPr bwMode="auto">
              <a:xfrm>
                <a:off x="3282" y="54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53" name="Line 309">
                <a:extLst>
                  <a:ext uri="{FF2B5EF4-FFF2-40B4-BE49-F238E27FC236}">
                    <a16:creationId xmlns:a16="http://schemas.microsoft.com/office/drawing/2014/main" id="{4AE54135-32E9-0908-8604-C6A5016AAE29}"/>
                  </a:ext>
                </a:extLst>
              </p:cNvPr>
              <p:cNvSpPr>
                <a:spLocks noChangeShapeType="1"/>
              </p:cNvSpPr>
              <p:nvPr/>
            </p:nvSpPr>
            <p:spPr bwMode="auto">
              <a:xfrm rot="5400000">
                <a:off x="3330" y="55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54" name="Line 310">
                <a:extLst>
                  <a:ext uri="{FF2B5EF4-FFF2-40B4-BE49-F238E27FC236}">
                    <a16:creationId xmlns:a16="http://schemas.microsoft.com/office/drawing/2014/main" id="{D983650F-18C2-D2EA-7DA6-F8EBC954F264}"/>
                  </a:ext>
                </a:extLst>
              </p:cNvPr>
              <p:cNvSpPr>
                <a:spLocks noChangeShapeType="1"/>
              </p:cNvSpPr>
              <p:nvPr/>
            </p:nvSpPr>
            <p:spPr bwMode="auto">
              <a:xfrm>
                <a:off x="3378" y="55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55" name="Line 311">
                <a:extLst>
                  <a:ext uri="{FF2B5EF4-FFF2-40B4-BE49-F238E27FC236}">
                    <a16:creationId xmlns:a16="http://schemas.microsoft.com/office/drawing/2014/main" id="{0836F979-B69C-B2AB-43AA-45678DD26610}"/>
                  </a:ext>
                </a:extLst>
              </p:cNvPr>
              <p:cNvSpPr>
                <a:spLocks noChangeShapeType="1"/>
              </p:cNvSpPr>
              <p:nvPr/>
            </p:nvSpPr>
            <p:spPr bwMode="auto">
              <a:xfrm>
                <a:off x="3474" y="56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56" name="Line 312">
                <a:extLst>
                  <a:ext uri="{FF2B5EF4-FFF2-40B4-BE49-F238E27FC236}">
                    <a16:creationId xmlns:a16="http://schemas.microsoft.com/office/drawing/2014/main" id="{692544DB-CF17-FBF9-3E9E-F8555DC32ABB}"/>
                  </a:ext>
                </a:extLst>
              </p:cNvPr>
              <p:cNvSpPr>
                <a:spLocks noChangeShapeType="1"/>
              </p:cNvSpPr>
              <p:nvPr/>
            </p:nvSpPr>
            <p:spPr bwMode="auto">
              <a:xfrm>
                <a:off x="3570" y="57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57" name="Line 313">
                <a:extLst>
                  <a:ext uri="{FF2B5EF4-FFF2-40B4-BE49-F238E27FC236}">
                    <a16:creationId xmlns:a16="http://schemas.microsoft.com/office/drawing/2014/main" id="{0F52A104-2168-EC7A-FC39-B6182A7069CC}"/>
                  </a:ext>
                </a:extLst>
              </p:cNvPr>
              <p:cNvSpPr>
                <a:spLocks noChangeShapeType="1"/>
              </p:cNvSpPr>
              <p:nvPr/>
            </p:nvSpPr>
            <p:spPr bwMode="auto">
              <a:xfrm>
                <a:off x="3666" y="58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58" name="Line 314">
                <a:extLst>
                  <a:ext uri="{FF2B5EF4-FFF2-40B4-BE49-F238E27FC236}">
                    <a16:creationId xmlns:a16="http://schemas.microsoft.com/office/drawing/2014/main" id="{4FDE4160-CFCB-D611-6180-2A5A9CEA6837}"/>
                  </a:ext>
                </a:extLst>
              </p:cNvPr>
              <p:cNvSpPr>
                <a:spLocks noChangeShapeType="1"/>
              </p:cNvSpPr>
              <p:nvPr/>
            </p:nvSpPr>
            <p:spPr bwMode="auto">
              <a:xfrm rot="5400000">
                <a:off x="3426" y="56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59" name="Line 315">
                <a:extLst>
                  <a:ext uri="{FF2B5EF4-FFF2-40B4-BE49-F238E27FC236}">
                    <a16:creationId xmlns:a16="http://schemas.microsoft.com/office/drawing/2014/main" id="{CAB7FFEB-1CDE-00B5-D140-AB9A26CF6E28}"/>
                  </a:ext>
                </a:extLst>
              </p:cNvPr>
              <p:cNvSpPr>
                <a:spLocks noChangeShapeType="1"/>
              </p:cNvSpPr>
              <p:nvPr/>
            </p:nvSpPr>
            <p:spPr bwMode="auto">
              <a:xfrm rot="5400000">
                <a:off x="3522" y="57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60" name="Line 316">
                <a:extLst>
                  <a:ext uri="{FF2B5EF4-FFF2-40B4-BE49-F238E27FC236}">
                    <a16:creationId xmlns:a16="http://schemas.microsoft.com/office/drawing/2014/main" id="{D118E4B2-BC4C-7FBA-6C10-AB78F5AB9A25}"/>
                  </a:ext>
                </a:extLst>
              </p:cNvPr>
              <p:cNvSpPr>
                <a:spLocks noChangeShapeType="1"/>
              </p:cNvSpPr>
              <p:nvPr/>
            </p:nvSpPr>
            <p:spPr bwMode="auto">
              <a:xfrm rot="5400000">
                <a:off x="3618" y="58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61" name="Line 317">
                <a:extLst>
                  <a:ext uri="{FF2B5EF4-FFF2-40B4-BE49-F238E27FC236}">
                    <a16:creationId xmlns:a16="http://schemas.microsoft.com/office/drawing/2014/main" id="{33E20C38-9465-7928-FC72-1106E35980B9}"/>
                  </a:ext>
                </a:extLst>
              </p:cNvPr>
              <p:cNvSpPr>
                <a:spLocks noChangeShapeType="1"/>
              </p:cNvSpPr>
              <p:nvPr/>
            </p:nvSpPr>
            <p:spPr bwMode="auto">
              <a:xfrm rot="5400000">
                <a:off x="3714" y="59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62" name="Line 318">
                <a:extLst>
                  <a:ext uri="{FF2B5EF4-FFF2-40B4-BE49-F238E27FC236}">
                    <a16:creationId xmlns:a16="http://schemas.microsoft.com/office/drawing/2014/main" id="{D91A3333-C97E-094A-79B4-0F094AFC561B}"/>
                  </a:ext>
                </a:extLst>
              </p:cNvPr>
              <p:cNvSpPr>
                <a:spLocks noChangeShapeType="1"/>
              </p:cNvSpPr>
              <p:nvPr/>
            </p:nvSpPr>
            <p:spPr bwMode="auto">
              <a:xfrm>
                <a:off x="3762" y="59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63" name="Line 319">
                <a:extLst>
                  <a:ext uri="{FF2B5EF4-FFF2-40B4-BE49-F238E27FC236}">
                    <a16:creationId xmlns:a16="http://schemas.microsoft.com/office/drawing/2014/main" id="{8DAEBBE7-9BB3-59FF-7340-05D5148BB834}"/>
                  </a:ext>
                </a:extLst>
              </p:cNvPr>
              <p:cNvSpPr>
                <a:spLocks noChangeShapeType="1"/>
              </p:cNvSpPr>
              <p:nvPr/>
            </p:nvSpPr>
            <p:spPr bwMode="auto">
              <a:xfrm rot="5400000">
                <a:off x="3810" y="60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64" name="Line 320">
                <a:extLst>
                  <a:ext uri="{FF2B5EF4-FFF2-40B4-BE49-F238E27FC236}">
                    <a16:creationId xmlns:a16="http://schemas.microsoft.com/office/drawing/2014/main" id="{9D984627-0B98-B979-3AF9-CB3DEB41E9C1}"/>
                  </a:ext>
                </a:extLst>
              </p:cNvPr>
              <p:cNvSpPr>
                <a:spLocks noChangeShapeType="1"/>
              </p:cNvSpPr>
              <p:nvPr/>
            </p:nvSpPr>
            <p:spPr bwMode="auto">
              <a:xfrm>
                <a:off x="3858" y="60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65" name="Line 321">
                <a:extLst>
                  <a:ext uri="{FF2B5EF4-FFF2-40B4-BE49-F238E27FC236}">
                    <a16:creationId xmlns:a16="http://schemas.microsoft.com/office/drawing/2014/main" id="{8AD7482D-21D3-58E9-A900-3958FF67AEF8}"/>
                  </a:ext>
                </a:extLst>
              </p:cNvPr>
              <p:cNvSpPr>
                <a:spLocks noChangeShapeType="1"/>
              </p:cNvSpPr>
              <p:nvPr/>
            </p:nvSpPr>
            <p:spPr bwMode="auto">
              <a:xfrm>
                <a:off x="3954" y="61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66" name="Line 322">
                <a:extLst>
                  <a:ext uri="{FF2B5EF4-FFF2-40B4-BE49-F238E27FC236}">
                    <a16:creationId xmlns:a16="http://schemas.microsoft.com/office/drawing/2014/main" id="{D63E73E0-29ED-025E-F5EF-F0D0BAACF162}"/>
                  </a:ext>
                </a:extLst>
              </p:cNvPr>
              <p:cNvSpPr>
                <a:spLocks noChangeShapeType="1"/>
              </p:cNvSpPr>
              <p:nvPr/>
            </p:nvSpPr>
            <p:spPr bwMode="auto">
              <a:xfrm>
                <a:off x="4050" y="62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67" name="Line 323">
                <a:extLst>
                  <a:ext uri="{FF2B5EF4-FFF2-40B4-BE49-F238E27FC236}">
                    <a16:creationId xmlns:a16="http://schemas.microsoft.com/office/drawing/2014/main" id="{D4698D7D-8A3E-D4A1-1502-09C8CF13BDAE}"/>
                  </a:ext>
                </a:extLst>
              </p:cNvPr>
              <p:cNvSpPr>
                <a:spLocks noChangeShapeType="1"/>
              </p:cNvSpPr>
              <p:nvPr/>
            </p:nvSpPr>
            <p:spPr bwMode="auto">
              <a:xfrm>
                <a:off x="4146" y="63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68" name="Line 324">
                <a:extLst>
                  <a:ext uri="{FF2B5EF4-FFF2-40B4-BE49-F238E27FC236}">
                    <a16:creationId xmlns:a16="http://schemas.microsoft.com/office/drawing/2014/main" id="{6AFE5BE2-A7F5-FC61-C081-8FEB513AE22D}"/>
                  </a:ext>
                </a:extLst>
              </p:cNvPr>
              <p:cNvSpPr>
                <a:spLocks noChangeShapeType="1"/>
              </p:cNvSpPr>
              <p:nvPr/>
            </p:nvSpPr>
            <p:spPr bwMode="auto">
              <a:xfrm rot="5400000">
                <a:off x="3906" y="60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69" name="Line 325">
                <a:extLst>
                  <a:ext uri="{FF2B5EF4-FFF2-40B4-BE49-F238E27FC236}">
                    <a16:creationId xmlns:a16="http://schemas.microsoft.com/office/drawing/2014/main" id="{CDAFAA4F-7170-86CA-DDDC-F2DE42DE1881}"/>
                  </a:ext>
                </a:extLst>
              </p:cNvPr>
              <p:cNvSpPr>
                <a:spLocks noChangeShapeType="1"/>
              </p:cNvSpPr>
              <p:nvPr/>
            </p:nvSpPr>
            <p:spPr bwMode="auto">
              <a:xfrm rot="5400000">
                <a:off x="4002" y="61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70" name="Line 326">
                <a:extLst>
                  <a:ext uri="{FF2B5EF4-FFF2-40B4-BE49-F238E27FC236}">
                    <a16:creationId xmlns:a16="http://schemas.microsoft.com/office/drawing/2014/main" id="{0E8D791E-6E71-FC31-5E8E-CD0096764EB3}"/>
                  </a:ext>
                </a:extLst>
              </p:cNvPr>
              <p:cNvSpPr>
                <a:spLocks noChangeShapeType="1"/>
              </p:cNvSpPr>
              <p:nvPr/>
            </p:nvSpPr>
            <p:spPr bwMode="auto">
              <a:xfrm rot="5400000">
                <a:off x="4098" y="62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71" name="Line 327">
                <a:extLst>
                  <a:ext uri="{FF2B5EF4-FFF2-40B4-BE49-F238E27FC236}">
                    <a16:creationId xmlns:a16="http://schemas.microsoft.com/office/drawing/2014/main" id="{B8088A0D-1C24-7214-ED91-939605258559}"/>
                  </a:ext>
                </a:extLst>
              </p:cNvPr>
              <p:cNvSpPr>
                <a:spLocks noChangeShapeType="1"/>
              </p:cNvSpPr>
              <p:nvPr/>
            </p:nvSpPr>
            <p:spPr bwMode="auto">
              <a:xfrm rot="5400000">
                <a:off x="4194" y="63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72" name="Line 328">
                <a:extLst>
                  <a:ext uri="{FF2B5EF4-FFF2-40B4-BE49-F238E27FC236}">
                    <a16:creationId xmlns:a16="http://schemas.microsoft.com/office/drawing/2014/main" id="{6947E4FD-77EE-4A82-19BC-DCE005F2D1EA}"/>
                  </a:ext>
                </a:extLst>
              </p:cNvPr>
              <p:cNvSpPr>
                <a:spLocks noChangeShapeType="1"/>
              </p:cNvSpPr>
              <p:nvPr/>
            </p:nvSpPr>
            <p:spPr bwMode="auto">
              <a:xfrm>
                <a:off x="4242" y="64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73" name="Line 329">
                <a:extLst>
                  <a:ext uri="{FF2B5EF4-FFF2-40B4-BE49-F238E27FC236}">
                    <a16:creationId xmlns:a16="http://schemas.microsoft.com/office/drawing/2014/main" id="{556221CA-38B1-838E-4249-B95C66139EE1}"/>
                  </a:ext>
                </a:extLst>
              </p:cNvPr>
              <p:cNvSpPr>
                <a:spLocks noChangeShapeType="1"/>
              </p:cNvSpPr>
              <p:nvPr/>
            </p:nvSpPr>
            <p:spPr bwMode="auto">
              <a:xfrm rot="5400000">
                <a:off x="4290" y="64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74" name="Line 330">
                <a:extLst>
                  <a:ext uri="{FF2B5EF4-FFF2-40B4-BE49-F238E27FC236}">
                    <a16:creationId xmlns:a16="http://schemas.microsoft.com/office/drawing/2014/main" id="{EAA145CF-22BA-9BE3-EC08-385E8625EF92}"/>
                  </a:ext>
                </a:extLst>
              </p:cNvPr>
              <p:cNvSpPr>
                <a:spLocks noChangeShapeType="1"/>
              </p:cNvSpPr>
              <p:nvPr/>
            </p:nvSpPr>
            <p:spPr bwMode="auto">
              <a:xfrm>
                <a:off x="4338" y="65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75" name="Line 331">
                <a:extLst>
                  <a:ext uri="{FF2B5EF4-FFF2-40B4-BE49-F238E27FC236}">
                    <a16:creationId xmlns:a16="http://schemas.microsoft.com/office/drawing/2014/main" id="{3DC83C32-8B88-9A4D-B97C-90F448AC236D}"/>
                  </a:ext>
                </a:extLst>
              </p:cNvPr>
              <p:cNvSpPr>
                <a:spLocks noChangeShapeType="1"/>
              </p:cNvSpPr>
              <p:nvPr/>
            </p:nvSpPr>
            <p:spPr bwMode="auto">
              <a:xfrm>
                <a:off x="4434" y="66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76" name="Line 332">
                <a:extLst>
                  <a:ext uri="{FF2B5EF4-FFF2-40B4-BE49-F238E27FC236}">
                    <a16:creationId xmlns:a16="http://schemas.microsoft.com/office/drawing/2014/main" id="{836578E7-34CA-23AE-D471-1EC0E65D0CD5}"/>
                  </a:ext>
                </a:extLst>
              </p:cNvPr>
              <p:cNvSpPr>
                <a:spLocks noChangeShapeType="1"/>
              </p:cNvSpPr>
              <p:nvPr/>
            </p:nvSpPr>
            <p:spPr bwMode="auto">
              <a:xfrm>
                <a:off x="4530" y="67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77" name="Line 333">
                <a:extLst>
                  <a:ext uri="{FF2B5EF4-FFF2-40B4-BE49-F238E27FC236}">
                    <a16:creationId xmlns:a16="http://schemas.microsoft.com/office/drawing/2014/main" id="{FF4F1271-2799-C648-CBE8-0FC3E229B741}"/>
                  </a:ext>
                </a:extLst>
              </p:cNvPr>
              <p:cNvSpPr>
                <a:spLocks noChangeShapeType="1"/>
              </p:cNvSpPr>
              <p:nvPr/>
            </p:nvSpPr>
            <p:spPr bwMode="auto">
              <a:xfrm>
                <a:off x="4626" y="68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78" name="Line 334">
                <a:extLst>
                  <a:ext uri="{FF2B5EF4-FFF2-40B4-BE49-F238E27FC236}">
                    <a16:creationId xmlns:a16="http://schemas.microsoft.com/office/drawing/2014/main" id="{6A85B5EA-45D5-340C-2E6A-E6F3BE95839C}"/>
                  </a:ext>
                </a:extLst>
              </p:cNvPr>
              <p:cNvSpPr>
                <a:spLocks noChangeShapeType="1"/>
              </p:cNvSpPr>
              <p:nvPr/>
            </p:nvSpPr>
            <p:spPr bwMode="auto">
              <a:xfrm rot="5400000">
                <a:off x="4386" y="65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79" name="Line 335">
                <a:extLst>
                  <a:ext uri="{FF2B5EF4-FFF2-40B4-BE49-F238E27FC236}">
                    <a16:creationId xmlns:a16="http://schemas.microsoft.com/office/drawing/2014/main" id="{7A7334C8-9087-F966-6367-0E59BC170E40}"/>
                  </a:ext>
                </a:extLst>
              </p:cNvPr>
              <p:cNvSpPr>
                <a:spLocks noChangeShapeType="1"/>
              </p:cNvSpPr>
              <p:nvPr/>
            </p:nvSpPr>
            <p:spPr bwMode="auto">
              <a:xfrm rot="5400000">
                <a:off x="4482" y="66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80" name="Line 336">
                <a:extLst>
                  <a:ext uri="{FF2B5EF4-FFF2-40B4-BE49-F238E27FC236}">
                    <a16:creationId xmlns:a16="http://schemas.microsoft.com/office/drawing/2014/main" id="{AF8BC336-2D6E-A049-A3FD-C4E7FF21E2E7}"/>
                  </a:ext>
                </a:extLst>
              </p:cNvPr>
              <p:cNvSpPr>
                <a:spLocks noChangeShapeType="1"/>
              </p:cNvSpPr>
              <p:nvPr/>
            </p:nvSpPr>
            <p:spPr bwMode="auto">
              <a:xfrm rot="5400000">
                <a:off x="4578" y="67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81" name="Line 337">
                <a:extLst>
                  <a:ext uri="{FF2B5EF4-FFF2-40B4-BE49-F238E27FC236}">
                    <a16:creationId xmlns:a16="http://schemas.microsoft.com/office/drawing/2014/main" id="{AECFF976-4227-9629-248F-F72043A2C965}"/>
                  </a:ext>
                </a:extLst>
              </p:cNvPr>
              <p:cNvSpPr>
                <a:spLocks noChangeShapeType="1"/>
              </p:cNvSpPr>
              <p:nvPr/>
            </p:nvSpPr>
            <p:spPr bwMode="auto">
              <a:xfrm>
                <a:off x="4722" y="69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82" name="Line 338">
                <a:extLst>
                  <a:ext uri="{FF2B5EF4-FFF2-40B4-BE49-F238E27FC236}">
                    <a16:creationId xmlns:a16="http://schemas.microsoft.com/office/drawing/2014/main" id="{AA365E94-9423-E99E-F7D8-4EC4FD6432FB}"/>
                  </a:ext>
                </a:extLst>
              </p:cNvPr>
              <p:cNvSpPr>
                <a:spLocks noChangeShapeType="1"/>
              </p:cNvSpPr>
              <p:nvPr/>
            </p:nvSpPr>
            <p:spPr bwMode="auto">
              <a:xfrm>
                <a:off x="4818" y="70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83" name="Line 339">
                <a:extLst>
                  <a:ext uri="{FF2B5EF4-FFF2-40B4-BE49-F238E27FC236}">
                    <a16:creationId xmlns:a16="http://schemas.microsoft.com/office/drawing/2014/main" id="{5794872F-87F7-2FDC-92E9-0428E1CA1B1F}"/>
                  </a:ext>
                </a:extLst>
              </p:cNvPr>
              <p:cNvSpPr>
                <a:spLocks noChangeShapeType="1"/>
              </p:cNvSpPr>
              <p:nvPr/>
            </p:nvSpPr>
            <p:spPr bwMode="auto">
              <a:xfrm>
                <a:off x="4914" y="71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84" name="Line 340">
                <a:extLst>
                  <a:ext uri="{FF2B5EF4-FFF2-40B4-BE49-F238E27FC236}">
                    <a16:creationId xmlns:a16="http://schemas.microsoft.com/office/drawing/2014/main" id="{DFF6990B-B5D4-B4F9-51A7-0E38E3C12EB0}"/>
                  </a:ext>
                </a:extLst>
              </p:cNvPr>
              <p:cNvSpPr>
                <a:spLocks noChangeShapeType="1"/>
              </p:cNvSpPr>
              <p:nvPr/>
            </p:nvSpPr>
            <p:spPr bwMode="auto">
              <a:xfrm rot="5400000">
                <a:off x="4770" y="69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85" name="Line 341">
                <a:extLst>
                  <a:ext uri="{FF2B5EF4-FFF2-40B4-BE49-F238E27FC236}">
                    <a16:creationId xmlns:a16="http://schemas.microsoft.com/office/drawing/2014/main" id="{B8E0549F-8D64-A54C-4F94-34DC2BBE0553}"/>
                  </a:ext>
                </a:extLst>
              </p:cNvPr>
              <p:cNvSpPr>
                <a:spLocks noChangeShapeType="1"/>
              </p:cNvSpPr>
              <p:nvPr/>
            </p:nvSpPr>
            <p:spPr bwMode="auto">
              <a:xfrm rot="5400000">
                <a:off x="4866" y="70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86" name="Line 342">
                <a:extLst>
                  <a:ext uri="{FF2B5EF4-FFF2-40B4-BE49-F238E27FC236}">
                    <a16:creationId xmlns:a16="http://schemas.microsoft.com/office/drawing/2014/main" id="{580A65BC-FFD9-29C8-0770-C5F83727F0BE}"/>
                  </a:ext>
                </a:extLst>
              </p:cNvPr>
              <p:cNvSpPr>
                <a:spLocks noChangeShapeType="1"/>
              </p:cNvSpPr>
              <p:nvPr/>
            </p:nvSpPr>
            <p:spPr bwMode="auto">
              <a:xfrm rot="5400000">
                <a:off x="4962" y="71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87" name="Line 343">
                <a:extLst>
                  <a:ext uri="{FF2B5EF4-FFF2-40B4-BE49-F238E27FC236}">
                    <a16:creationId xmlns:a16="http://schemas.microsoft.com/office/drawing/2014/main" id="{87DFDA4A-B3F1-1F99-9F5B-37F593850985}"/>
                  </a:ext>
                </a:extLst>
              </p:cNvPr>
              <p:cNvSpPr>
                <a:spLocks noChangeShapeType="1"/>
              </p:cNvSpPr>
              <p:nvPr/>
            </p:nvSpPr>
            <p:spPr bwMode="auto">
              <a:xfrm>
                <a:off x="5010" y="72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88" name="Line 344">
                <a:extLst>
                  <a:ext uri="{FF2B5EF4-FFF2-40B4-BE49-F238E27FC236}">
                    <a16:creationId xmlns:a16="http://schemas.microsoft.com/office/drawing/2014/main" id="{756F5090-C463-0BAB-EFA3-C2BC3944827B}"/>
                  </a:ext>
                </a:extLst>
              </p:cNvPr>
              <p:cNvSpPr>
                <a:spLocks noChangeShapeType="1"/>
              </p:cNvSpPr>
              <p:nvPr/>
            </p:nvSpPr>
            <p:spPr bwMode="auto">
              <a:xfrm rot="5400000">
                <a:off x="5058" y="72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89" name="Line 345">
                <a:extLst>
                  <a:ext uri="{FF2B5EF4-FFF2-40B4-BE49-F238E27FC236}">
                    <a16:creationId xmlns:a16="http://schemas.microsoft.com/office/drawing/2014/main" id="{1259CB50-C5A5-18DB-F48E-AD0BBFD32E43}"/>
                  </a:ext>
                </a:extLst>
              </p:cNvPr>
              <p:cNvSpPr>
                <a:spLocks noChangeShapeType="1"/>
              </p:cNvSpPr>
              <p:nvPr/>
            </p:nvSpPr>
            <p:spPr bwMode="auto">
              <a:xfrm>
                <a:off x="5106" y="72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90" name="Line 346">
                <a:extLst>
                  <a:ext uri="{FF2B5EF4-FFF2-40B4-BE49-F238E27FC236}">
                    <a16:creationId xmlns:a16="http://schemas.microsoft.com/office/drawing/2014/main" id="{EF33FC43-20D5-D2CC-9561-825559A3756B}"/>
                  </a:ext>
                </a:extLst>
              </p:cNvPr>
              <p:cNvSpPr>
                <a:spLocks noChangeShapeType="1"/>
              </p:cNvSpPr>
              <p:nvPr/>
            </p:nvSpPr>
            <p:spPr bwMode="auto">
              <a:xfrm>
                <a:off x="5202" y="73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91" name="Line 347">
                <a:extLst>
                  <a:ext uri="{FF2B5EF4-FFF2-40B4-BE49-F238E27FC236}">
                    <a16:creationId xmlns:a16="http://schemas.microsoft.com/office/drawing/2014/main" id="{EC067B81-9CB5-D6F0-646E-16A0BB6D5B52}"/>
                  </a:ext>
                </a:extLst>
              </p:cNvPr>
              <p:cNvSpPr>
                <a:spLocks noChangeShapeType="1"/>
              </p:cNvSpPr>
              <p:nvPr/>
            </p:nvSpPr>
            <p:spPr bwMode="auto">
              <a:xfrm>
                <a:off x="5298" y="74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92" name="Line 348">
                <a:extLst>
                  <a:ext uri="{FF2B5EF4-FFF2-40B4-BE49-F238E27FC236}">
                    <a16:creationId xmlns:a16="http://schemas.microsoft.com/office/drawing/2014/main" id="{1BDEE08E-FFF4-73A0-750C-088D8586109C}"/>
                  </a:ext>
                </a:extLst>
              </p:cNvPr>
              <p:cNvSpPr>
                <a:spLocks noChangeShapeType="1"/>
              </p:cNvSpPr>
              <p:nvPr/>
            </p:nvSpPr>
            <p:spPr bwMode="auto">
              <a:xfrm>
                <a:off x="5394" y="75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93" name="Line 349">
                <a:extLst>
                  <a:ext uri="{FF2B5EF4-FFF2-40B4-BE49-F238E27FC236}">
                    <a16:creationId xmlns:a16="http://schemas.microsoft.com/office/drawing/2014/main" id="{0B2DD906-3AC4-F600-4A4C-BE2CA0C87B15}"/>
                  </a:ext>
                </a:extLst>
              </p:cNvPr>
              <p:cNvSpPr>
                <a:spLocks noChangeShapeType="1"/>
              </p:cNvSpPr>
              <p:nvPr/>
            </p:nvSpPr>
            <p:spPr bwMode="auto">
              <a:xfrm rot="5400000">
                <a:off x="5154" y="73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94" name="Line 350">
                <a:extLst>
                  <a:ext uri="{FF2B5EF4-FFF2-40B4-BE49-F238E27FC236}">
                    <a16:creationId xmlns:a16="http://schemas.microsoft.com/office/drawing/2014/main" id="{D2D6B7A8-AEB4-D166-879D-1FA03EFA06CC}"/>
                  </a:ext>
                </a:extLst>
              </p:cNvPr>
              <p:cNvSpPr>
                <a:spLocks noChangeShapeType="1"/>
              </p:cNvSpPr>
              <p:nvPr/>
            </p:nvSpPr>
            <p:spPr bwMode="auto">
              <a:xfrm rot="5400000">
                <a:off x="5250" y="74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95" name="Line 351">
                <a:extLst>
                  <a:ext uri="{FF2B5EF4-FFF2-40B4-BE49-F238E27FC236}">
                    <a16:creationId xmlns:a16="http://schemas.microsoft.com/office/drawing/2014/main" id="{77ED5389-8B9E-AD87-FBC2-45F33858284C}"/>
                  </a:ext>
                </a:extLst>
              </p:cNvPr>
              <p:cNvSpPr>
                <a:spLocks noChangeShapeType="1"/>
              </p:cNvSpPr>
              <p:nvPr/>
            </p:nvSpPr>
            <p:spPr bwMode="auto">
              <a:xfrm rot="5400000">
                <a:off x="5346" y="75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96" name="Line 352">
                <a:extLst>
                  <a:ext uri="{FF2B5EF4-FFF2-40B4-BE49-F238E27FC236}">
                    <a16:creationId xmlns:a16="http://schemas.microsoft.com/office/drawing/2014/main" id="{2CE52C7C-851A-1CBA-9433-30AAF42FB52A}"/>
                  </a:ext>
                </a:extLst>
              </p:cNvPr>
              <p:cNvSpPr>
                <a:spLocks noChangeShapeType="1"/>
              </p:cNvSpPr>
              <p:nvPr/>
            </p:nvSpPr>
            <p:spPr bwMode="auto">
              <a:xfrm rot="5400000">
                <a:off x="4674" y="68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97" name="Line 353">
                <a:extLst>
                  <a:ext uri="{FF2B5EF4-FFF2-40B4-BE49-F238E27FC236}">
                    <a16:creationId xmlns:a16="http://schemas.microsoft.com/office/drawing/2014/main" id="{91FE90FD-61BF-AEBF-4FCE-7AACF9469856}"/>
                  </a:ext>
                </a:extLst>
              </p:cNvPr>
              <p:cNvSpPr>
                <a:spLocks noChangeShapeType="1"/>
              </p:cNvSpPr>
              <p:nvPr/>
            </p:nvSpPr>
            <p:spPr bwMode="auto">
              <a:xfrm>
                <a:off x="5490" y="76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98" name="Line 354">
                <a:extLst>
                  <a:ext uri="{FF2B5EF4-FFF2-40B4-BE49-F238E27FC236}">
                    <a16:creationId xmlns:a16="http://schemas.microsoft.com/office/drawing/2014/main" id="{34E7D4C3-9605-704F-6305-5A5F6C1432F6}"/>
                  </a:ext>
                </a:extLst>
              </p:cNvPr>
              <p:cNvSpPr>
                <a:spLocks noChangeShapeType="1"/>
              </p:cNvSpPr>
              <p:nvPr/>
            </p:nvSpPr>
            <p:spPr bwMode="auto">
              <a:xfrm rot="5400000">
                <a:off x="5442" y="76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99" name="Line 355">
                <a:extLst>
                  <a:ext uri="{FF2B5EF4-FFF2-40B4-BE49-F238E27FC236}">
                    <a16:creationId xmlns:a16="http://schemas.microsoft.com/office/drawing/2014/main" id="{75458180-B910-0FDE-5790-9015530DFEA4}"/>
                  </a:ext>
                </a:extLst>
              </p:cNvPr>
              <p:cNvSpPr>
                <a:spLocks noChangeShapeType="1"/>
              </p:cNvSpPr>
              <p:nvPr/>
            </p:nvSpPr>
            <p:spPr bwMode="auto">
              <a:xfrm>
                <a:off x="5586" y="77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00" name="Line 356">
                <a:extLst>
                  <a:ext uri="{FF2B5EF4-FFF2-40B4-BE49-F238E27FC236}">
                    <a16:creationId xmlns:a16="http://schemas.microsoft.com/office/drawing/2014/main" id="{D9450350-9DBE-55A7-8EC2-F4444A4DE1D3}"/>
                  </a:ext>
                </a:extLst>
              </p:cNvPr>
              <p:cNvSpPr>
                <a:spLocks noChangeShapeType="1"/>
              </p:cNvSpPr>
              <p:nvPr/>
            </p:nvSpPr>
            <p:spPr bwMode="auto">
              <a:xfrm>
                <a:off x="5682" y="78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01" name="Line 357">
                <a:extLst>
                  <a:ext uri="{FF2B5EF4-FFF2-40B4-BE49-F238E27FC236}">
                    <a16:creationId xmlns:a16="http://schemas.microsoft.com/office/drawing/2014/main" id="{4F7E2103-485D-F48A-8A74-994A9D84145C}"/>
                  </a:ext>
                </a:extLst>
              </p:cNvPr>
              <p:cNvSpPr>
                <a:spLocks noChangeShapeType="1"/>
              </p:cNvSpPr>
              <p:nvPr/>
            </p:nvSpPr>
            <p:spPr bwMode="auto">
              <a:xfrm>
                <a:off x="5778" y="79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02" name="Line 358">
                <a:extLst>
                  <a:ext uri="{FF2B5EF4-FFF2-40B4-BE49-F238E27FC236}">
                    <a16:creationId xmlns:a16="http://schemas.microsoft.com/office/drawing/2014/main" id="{977F3CE3-990B-A816-2C65-367544E5E3A1}"/>
                  </a:ext>
                </a:extLst>
              </p:cNvPr>
              <p:cNvSpPr>
                <a:spLocks noChangeShapeType="1"/>
              </p:cNvSpPr>
              <p:nvPr/>
            </p:nvSpPr>
            <p:spPr bwMode="auto">
              <a:xfrm rot="5400000">
                <a:off x="5634" y="78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03" name="Line 359">
                <a:extLst>
                  <a:ext uri="{FF2B5EF4-FFF2-40B4-BE49-F238E27FC236}">
                    <a16:creationId xmlns:a16="http://schemas.microsoft.com/office/drawing/2014/main" id="{B215AF09-2D5E-3A5F-619A-189B17015D6D}"/>
                  </a:ext>
                </a:extLst>
              </p:cNvPr>
              <p:cNvSpPr>
                <a:spLocks noChangeShapeType="1"/>
              </p:cNvSpPr>
              <p:nvPr/>
            </p:nvSpPr>
            <p:spPr bwMode="auto">
              <a:xfrm rot="5400000">
                <a:off x="5730" y="79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04" name="Line 360">
                <a:extLst>
                  <a:ext uri="{FF2B5EF4-FFF2-40B4-BE49-F238E27FC236}">
                    <a16:creationId xmlns:a16="http://schemas.microsoft.com/office/drawing/2014/main" id="{B7E191C8-6774-8C54-3F16-047962727A42}"/>
                  </a:ext>
                </a:extLst>
              </p:cNvPr>
              <p:cNvSpPr>
                <a:spLocks noChangeShapeType="1"/>
              </p:cNvSpPr>
              <p:nvPr/>
            </p:nvSpPr>
            <p:spPr bwMode="auto">
              <a:xfrm rot="5400000">
                <a:off x="5826" y="80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05" name="Line 361">
                <a:extLst>
                  <a:ext uri="{FF2B5EF4-FFF2-40B4-BE49-F238E27FC236}">
                    <a16:creationId xmlns:a16="http://schemas.microsoft.com/office/drawing/2014/main" id="{D42E96EB-20B2-2E2C-6492-535DC3059FB8}"/>
                  </a:ext>
                </a:extLst>
              </p:cNvPr>
              <p:cNvSpPr>
                <a:spLocks noChangeShapeType="1"/>
              </p:cNvSpPr>
              <p:nvPr/>
            </p:nvSpPr>
            <p:spPr bwMode="auto">
              <a:xfrm>
                <a:off x="5874" y="80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06" name="Line 362">
                <a:extLst>
                  <a:ext uri="{FF2B5EF4-FFF2-40B4-BE49-F238E27FC236}">
                    <a16:creationId xmlns:a16="http://schemas.microsoft.com/office/drawing/2014/main" id="{C2E2453C-BAB9-A2A0-E67A-28C5F26D8717}"/>
                  </a:ext>
                </a:extLst>
              </p:cNvPr>
              <p:cNvSpPr>
                <a:spLocks noChangeShapeType="1"/>
              </p:cNvSpPr>
              <p:nvPr/>
            </p:nvSpPr>
            <p:spPr bwMode="auto">
              <a:xfrm rot="5400000">
                <a:off x="5922" y="81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07" name="Line 363">
                <a:extLst>
                  <a:ext uri="{FF2B5EF4-FFF2-40B4-BE49-F238E27FC236}">
                    <a16:creationId xmlns:a16="http://schemas.microsoft.com/office/drawing/2014/main" id="{AA7206D6-5CE4-3C92-3C68-38A6B4CE38B9}"/>
                  </a:ext>
                </a:extLst>
              </p:cNvPr>
              <p:cNvSpPr>
                <a:spLocks noChangeShapeType="1"/>
              </p:cNvSpPr>
              <p:nvPr/>
            </p:nvSpPr>
            <p:spPr bwMode="auto">
              <a:xfrm>
                <a:off x="5970" y="81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08" name="Line 364">
                <a:extLst>
                  <a:ext uri="{FF2B5EF4-FFF2-40B4-BE49-F238E27FC236}">
                    <a16:creationId xmlns:a16="http://schemas.microsoft.com/office/drawing/2014/main" id="{14EB5C59-606A-7EFB-CA7F-9BDE680CE25F}"/>
                  </a:ext>
                </a:extLst>
              </p:cNvPr>
              <p:cNvSpPr>
                <a:spLocks noChangeShapeType="1"/>
              </p:cNvSpPr>
              <p:nvPr/>
            </p:nvSpPr>
            <p:spPr bwMode="auto">
              <a:xfrm>
                <a:off x="6066" y="82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09" name="Line 365">
                <a:extLst>
                  <a:ext uri="{FF2B5EF4-FFF2-40B4-BE49-F238E27FC236}">
                    <a16:creationId xmlns:a16="http://schemas.microsoft.com/office/drawing/2014/main" id="{627249EC-A806-BA7A-2159-87940A62D9A1}"/>
                  </a:ext>
                </a:extLst>
              </p:cNvPr>
              <p:cNvSpPr>
                <a:spLocks noChangeShapeType="1"/>
              </p:cNvSpPr>
              <p:nvPr/>
            </p:nvSpPr>
            <p:spPr bwMode="auto">
              <a:xfrm>
                <a:off x="6162" y="83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10" name="Line 366">
                <a:extLst>
                  <a:ext uri="{FF2B5EF4-FFF2-40B4-BE49-F238E27FC236}">
                    <a16:creationId xmlns:a16="http://schemas.microsoft.com/office/drawing/2014/main" id="{F202F729-DCA5-6E36-E0AA-099D757981F5}"/>
                  </a:ext>
                </a:extLst>
              </p:cNvPr>
              <p:cNvSpPr>
                <a:spLocks noChangeShapeType="1"/>
              </p:cNvSpPr>
              <p:nvPr/>
            </p:nvSpPr>
            <p:spPr bwMode="auto">
              <a:xfrm>
                <a:off x="6258" y="84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11" name="Line 367">
                <a:extLst>
                  <a:ext uri="{FF2B5EF4-FFF2-40B4-BE49-F238E27FC236}">
                    <a16:creationId xmlns:a16="http://schemas.microsoft.com/office/drawing/2014/main" id="{33294076-87CF-3089-7A83-5A210B118C9A}"/>
                  </a:ext>
                </a:extLst>
              </p:cNvPr>
              <p:cNvSpPr>
                <a:spLocks noChangeShapeType="1"/>
              </p:cNvSpPr>
              <p:nvPr/>
            </p:nvSpPr>
            <p:spPr bwMode="auto">
              <a:xfrm rot="5400000">
                <a:off x="6018" y="82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12" name="Line 368">
                <a:extLst>
                  <a:ext uri="{FF2B5EF4-FFF2-40B4-BE49-F238E27FC236}">
                    <a16:creationId xmlns:a16="http://schemas.microsoft.com/office/drawing/2014/main" id="{0103D6B3-B471-4C49-3AE0-D7D89B66C810}"/>
                  </a:ext>
                </a:extLst>
              </p:cNvPr>
              <p:cNvSpPr>
                <a:spLocks noChangeShapeType="1"/>
              </p:cNvSpPr>
              <p:nvPr/>
            </p:nvSpPr>
            <p:spPr bwMode="auto">
              <a:xfrm rot="5400000">
                <a:off x="6114" y="83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13" name="Line 369">
                <a:extLst>
                  <a:ext uri="{FF2B5EF4-FFF2-40B4-BE49-F238E27FC236}">
                    <a16:creationId xmlns:a16="http://schemas.microsoft.com/office/drawing/2014/main" id="{C7E1557F-F23B-9283-340F-AE47561F57A2}"/>
                  </a:ext>
                </a:extLst>
              </p:cNvPr>
              <p:cNvSpPr>
                <a:spLocks noChangeShapeType="1"/>
              </p:cNvSpPr>
              <p:nvPr/>
            </p:nvSpPr>
            <p:spPr bwMode="auto">
              <a:xfrm rot="5400000">
                <a:off x="6210" y="84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14" name="Line 370">
                <a:extLst>
                  <a:ext uri="{FF2B5EF4-FFF2-40B4-BE49-F238E27FC236}">
                    <a16:creationId xmlns:a16="http://schemas.microsoft.com/office/drawing/2014/main" id="{A810651A-98BD-10D4-007D-6BC12BEC93D7}"/>
                  </a:ext>
                </a:extLst>
              </p:cNvPr>
              <p:cNvSpPr>
                <a:spLocks noChangeShapeType="1"/>
              </p:cNvSpPr>
              <p:nvPr/>
            </p:nvSpPr>
            <p:spPr bwMode="auto">
              <a:xfrm rot="5400000">
                <a:off x="5538" y="77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15" name="Line 371">
                <a:extLst>
                  <a:ext uri="{FF2B5EF4-FFF2-40B4-BE49-F238E27FC236}">
                    <a16:creationId xmlns:a16="http://schemas.microsoft.com/office/drawing/2014/main" id="{4CD6A347-7980-192B-5C37-1618D7835EC6}"/>
                  </a:ext>
                </a:extLst>
              </p:cNvPr>
              <p:cNvSpPr>
                <a:spLocks noChangeShapeType="1"/>
              </p:cNvSpPr>
              <p:nvPr/>
            </p:nvSpPr>
            <p:spPr bwMode="auto">
              <a:xfrm>
                <a:off x="6354" y="8544"/>
                <a:ext cx="84"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216" name="Line 372">
                <a:extLst>
                  <a:ext uri="{FF2B5EF4-FFF2-40B4-BE49-F238E27FC236}">
                    <a16:creationId xmlns:a16="http://schemas.microsoft.com/office/drawing/2014/main" id="{C6E71944-44EB-8E94-C48F-1EFA1A29DE9E}"/>
                  </a:ext>
                </a:extLst>
              </p:cNvPr>
              <p:cNvSpPr>
                <a:spLocks noChangeShapeType="1"/>
              </p:cNvSpPr>
              <p:nvPr/>
            </p:nvSpPr>
            <p:spPr bwMode="auto">
              <a:xfrm rot="5400000">
                <a:off x="6306" y="84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grpSp>
          <p:nvGrpSpPr>
            <p:cNvPr id="292048" name="Group 373">
              <a:extLst>
                <a:ext uri="{FF2B5EF4-FFF2-40B4-BE49-F238E27FC236}">
                  <a16:creationId xmlns:a16="http://schemas.microsoft.com/office/drawing/2014/main" id="{0F0C7E23-F08E-1E52-6EE4-0F373E7C94A6}"/>
                </a:ext>
              </a:extLst>
            </p:cNvPr>
            <p:cNvGrpSpPr>
              <a:grpSpLocks/>
            </p:cNvGrpSpPr>
            <p:nvPr/>
          </p:nvGrpSpPr>
          <p:grpSpPr bwMode="auto">
            <a:xfrm rot="-5400000">
              <a:off x="1601" y="521"/>
              <a:ext cx="1112" cy="1109"/>
              <a:chOff x="3180" y="4848"/>
              <a:chExt cx="3468" cy="3456"/>
            </a:xfrm>
          </p:grpSpPr>
          <p:sp>
            <p:nvSpPr>
              <p:cNvPr id="293077" name="Line 374">
                <a:extLst>
                  <a:ext uri="{FF2B5EF4-FFF2-40B4-BE49-F238E27FC236}">
                    <a16:creationId xmlns:a16="http://schemas.microsoft.com/office/drawing/2014/main" id="{F6EBE4C1-12A9-4294-D178-38C122C9413A}"/>
                  </a:ext>
                </a:extLst>
              </p:cNvPr>
              <p:cNvSpPr>
                <a:spLocks noChangeShapeType="1"/>
              </p:cNvSpPr>
              <p:nvPr/>
            </p:nvSpPr>
            <p:spPr bwMode="auto">
              <a:xfrm>
                <a:off x="3180" y="48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78" name="Line 375">
                <a:extLst>
                  <a:ext uri="{FF2B5EF4-FFF2-40B4-BE49-F238E27FC236}">
                    <a16:creationId xmlns:a16="http://schemas.microsoft.com/office/drawing/2014/main" id="{092BC85F-6908-0936-3542-3DBD3260D0F7}"/>
                  </a:ext>
                </a:extLst>
              </p:cNvPr>
              <p:cNvSpPr>
                <a:spLocks noChangeShapeType="1"/>
              </p:cNvSpPr>
              <p:nvPr/>
            </p:nvSpPr>
            <p:spPr bwMode="auto">
              <a:xfrm rot="5400000">
                <a:off x="3228" y="48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79" name="Line 376">
                <a:extLst>
                  <a:ext uri="{FF2B5EF4-FFF2-40B4-BE49-F238E27FC236}">
                    <a16:creationId xmlns:a16="http://schemas.microsoft.com/office/drawing/2014/main" id="{5F090BAA-AC1C-4F99-0A8A-0B1EC999B8BD}"/>
                  </a:ext>
                </a:extLst>
              </p:cNvPr>
              <p:cNvSpPr>
                <a:spLocks noChangeShapeType="1"/>
              </p:cNvSpPr>
              <p:nvPr/>
            </p:nvSpPr>
            <p:spPr bwMode="auto">
              <a:xfrm>
                <a:off x="3276" y="49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80" name="Line 377">
                <a:extLst>
                  <a:ext uri="{FF2B5EF4-FFF2-40B4-BE49-F238E27FC236}">
                    <a16:creationId xmlns:a16="http://schemas.microsoft.com/office/drawing/2014/main" id="{660061CD-50C7-9D23-C118-8BCA3D66E79B}"/>
                  </a:ext>
                </a:extLst>
              </p:cNvPr>
              <p:cNvSpPr>
                <a:spLocks noChangeShapeType="1"/>
              </p:cNvSpPr>
              <p:nvPr/>
            </p:nvSpPr>
            <p:spPr bwMode="auto">
              <a:xfrm rot="5400000">
                <a:off x="3324" y="49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81" name="Line 378">
                <a:extLst>
                  <a:ext uri="{FF2B5EF4-FFF2-40B4-BE49-F238E27FC236}">
                    <a16:creationId xmlns:a16="http://schemas.microsoft.com/office/drawing/2014/main" id="{F0DA5DB0-891C-1421-55FA-8939A676AC36}"/>
                  </a:ext>
                </a:extLst>
              </p:cNvPr>
              <p:cNvSpPr>
                <a:spLocks noChangeShapeType="1"/>
              </p:cNvSpPr>
              <p:nvPr/>
            </p:nvSpPr>
            <p:spPr bwMode="auto">
              <a:xfrm>
                <a:off x="3372" y="50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82" name="Line 379">
                <a:extLst>
                  <a:ext uri="{FF2B5EF4-FFF2-40B4-BE49-F238E27FC236}">
                    <a16:creationId xmlns:a16="http://schemas.microsoft.com/office/drawing/2014/main" id="{2666179C-A216-535F-FBB3-AFFF0EB954BE}"/>
                  </a:ext>
                </a:extLst>
              </p:cNvPr>
              <p:cNvSpPr>
                <a:spLocks noChangeShapeType="1"/>
              </p:cNvSpPr>
              <p:nvPr/>
            </p:nvSpPr>
            <p:spPr bwMode="auto">
              <a:xfrm>
                <a:off x="3468" y="51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83" name="Line 380">
                <a:extLst>
                  <a:ext uri="{FF2B5EF4-FFF2-40B4-BE49-F238E27FC236}">
                    <a16:creationId xmlns:a16="http://schemas.microsoft.com/office/drawing/2014/main" id="{21DA6029-52B0-442C-3CF2-7D192CEF1E2D}"/>
                  </a:ext>
                </a:extLst>
              </p:cNvPr>
              <p:cNvSpPr>
                <a:spLocks noChangeShapeType="1"/>
              </p:cNvSpPr>
              <p:nvPr/>
            </p:nvSpPr>
            <p:spPr bwMode="auto">
              <a:xfrm>
                <a:off x="3564" y="52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84" name="Line 381">
                <a:extLst>
                  <a:ext uri="{FF2B5EF4-FFF2-40B4-BE49-F238E27FC236}">
                    <a16:creationId xmlns:a16="http://schemas.microsoft.com/office/drawing/2014/main" id="{F9D8A822-B673-071C-2C16-6F94CFC02E4A}"/>
                  </a:ext>
                </a:extLst>
              </p:cNvPr>
              <p:cNvSpPr>
                <a:spLocks noChangeShapeType="1"/>
              </p:cNvSpPr>
              <p:nvPr/>
            </p:nvSpPr>
            <p:spPr bwMode="auto">
              <a:xfrm>
                <a:off x="3660" y="53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85" name="Line 382">
                <a:extLst>
                  <a:ext uri="{FF2B5EF4-FFF2-40B4-BE49-F238E27FC236}">
                    <a16:creationId xmlns:a16="http://schemas.microsoft.com/office/drawing/2014/main" id="{0876922F-A457-205C-EDDA-8A1CF07BABB1}"/>
                  </a:ext>
                </a:extLst>
              </p:cNvPr>
              <p:cNvSpPr>
                <a:spLocks noChangeShapeType="1"/>
              </p:cNvSpPr>
              <p:nvPr/>
            </p:nvSpPr>
            <p:spPr bwMode="auto">
              <a:xfrm rot="5400000">
                <a:off x="3420" y="50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86" name="Line 383">
                <a:extLst>
                  <a:ext uri="{FF2B5EF4-FFF2-40B4-BE49-F238E27FC236}">
                    <a16:creationId xmlns:a16="http://schemas.microsoft.com/office/drawing/2014/main" id="{8C1A9364-E3D4-E580-AA3B-C351E3EC90EE}"/>
                  </a:ext>
                </a:extLst>
              </p:cNvPr>
              <p:cNvSpPr>
                <a:spLocks noChangeShapeType="1"/>
              </p:cNvSpPr>
              <p:nvPr/>
            </p:nvSpPr>
            <p:spPr bwMode="auto">
              <a:xfrm rot="5400000">
                <a:off x="3516" y="51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87" name="Line 384">
                <a:extLst>
                  <a:ext uri="{FF2B5EF4-FFF2-40B4-BE49-F238E27FC236}">
                    <a16:creationId xmlns:a16="http://schemas.microsoft.com/office/drawing/2014/main" id="{967167AD-1188-CCFD-22FC-ACE4C86B330A}"/>
                  </a:ext>
                </a:extLst>
              </p:cNvPr>
              <p:cNvSpPr>
                <a:spLocks noChangeShapeType="1"/>
              </p:cNvSpPr>
              <p:nvPr/>
            </p:nvSpPr>
            <p:spPr bwMode="auto">
              <a:xfrm rot="5400000">
                <a:off x="3612" y="52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88" name="Line 385">
                <a:extLst>
                  <a:ext uri="{FF2B5EF4-FFF2-40B4-BE49-F238E27FC236}">
                    <a16:creationId xmlns:a16="http://schemas.microsoft.com/office/drawing/2014/main" id="{C0C9F024-C92C-072F-1E15-C78D4D420A94}"/>
                  </a:ext>
                </a:extLst>
              </p:cNvPr>
              <p:cNvSpPr>
                <a:spLocks noChangeShapeType="1"/>
              </p:cNvSpPr>
              <p:nvPr/>
            </p:nvSpPr>
            <p:spPr bwMode="auto">
              <a:xfrm rot="5400000">
                <a:off x="3708" y="53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89" name="Line 386">
                <a:extLst>
                  <a:ext uri="{FF2B5EF4-FFF2-40B4-BE49-F238E27FC236}">
                    <a16:creationId xmlns:a16="http://schemas.microsoft.com/office/drawing/2014/main" id="{C7E36977-6597-4B65-013A-61A24AD7C20A}"/>
                  </a:ext>
                </a:extLst>
              </p:cNvPr>
              <p:cNvSpPr>
                <a:spLocks noChangeShapeType="1"/>
              </p:cNvSpPr>
              <p:nvPr/>
            </p:nvSpPr>
            <p:spPr bwMode="auto">
              <a:xfrm>
                <a:off x="3756" y="54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90" name="Line 387">
                <a:extLst>
                  <a:ext uri="{FF2B5EF4-FFF2-40B4-BE49-F238E27FC236}">
                    <a16:creationId xmlns:a16="http://schemas.microsoft.com/office/drawing/2014/main" id="{E0B59548-2A8F-9156-E10B-990192D62360}"/>
                  </a:ext>
                </a:extLst>
              </p:cNvPr>
              <p:cNvSpPr>
                <a:spLocks noChangeShapeType="1"/>
              </p:cNvSpPr>
              <p:nvPr/>
            </p:nvSpPr>
            <p:spPr bwMode="auto">
              <a:xfrm rot="5400000">
                <a:off x="3804" y="54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91" name="Line 388">
                <a:extLst>
                  <a:ext uri="{FF2B5EF4-FFF2-40B4-BE49-F238E27FC236}">
                    <a16:creationId xmlns:a16="http://schemas.microsoft.com/office/drawing/2014/main" id="{6AB68827-688A-A598-7EAE-D621CC7B68F7}"/>
                  </a:ext>
                </a:extLst>
              </p:cNvPr>
              <p:cNvSpPr>
                <a:spLocks noChangeShapeType="1"/>
              </p:cNvSpPr>
              <p:nvPr/>
            </p:nvSpPr>
            <p:spPr bwMode="auto">
              <a:xfrm>
                <a:off x="3852" y="55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92" name="Line 389">
                <a:extLst>
                  <a:ext uri="{FF2B5EF4-FFF2-40B4-BE49-F238E27FC236}">
                    <a16:creationId xmlns:a16="http://schemas.microsoft.com/office/drawing/2014/main" id="{537EACB2-E355-12BD-AB0C-F3ACAE55A883}"/>
                  </a:ext>
                </a:extLst>
              </p:cNvPr>
              <p:cNvSpPr>
                <a:spLocks noChangeShapeType="1"/>
              </p:cNvSpPr>
              <p:nvPr/>
            </p:nvSpPr>
            <p:spPr bwMode="auto">
              <a:xfrm>
                <a:off x="3948" y="56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93" name="Line 390">
                <a:extLst>
                  <a:ext uri="{FF2B5EF4-FFF2-40B4-BE49-F238E27FC236}">
                    <a16:creationId xmlns:a16="http://schemas.microsoft.com/office/drawing/2014/main" id="{97F39DF6-8F81-FB3D-0FDE-BF45FB3FDE8C}"/>
                  </a:ext>
                </a:extLst>
              </p:cNvPr>
              <p:cNvSpPr>
                <a:spLocks noChangeShapeType="1"/>
              </p:cNvSpPr>
              <p:nvPr/>
            </p:nvSpPr>
            <p:spPr bwMode="auto">
              <a:xfrm>
                <a:off x="4044" y="57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94" name="Line 391">
                <a:extLst>
                  <a:ext uri="{FF2B5EF4-FFF2-40B4-BE49-F238E27FC236}">
                    <a16:creationId xmlns:a16="http://schemas.microsoft.com/office/drawing/2014/main" id="{2476A7F9-65A2-86FC-C2A4-A070561F87AD}"/>
                  </a:ext>
                </a:extLst>
              </p:cNvPr>
              <p:cNvSpPr>
                <a:spLocks noChangeShapeType="1"/>
              </p:cNvSpPr>
              <p:nvPr/>
            </p:nvSpPr>
            <p:spPr bwMode="auto">
              <a:xfrm>
                <a:off x="4140" y="58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95" name="Line 392">
                <a:extLst>
                  <a:ext uri="{FF2B5EF4-FFF2-40B4-BE49-F238E27FC236}">
                    <a16:creationId xmlns:a16="http://schemas.microsoft.com/office/drawing/2014/main" id="{6792A7DB-1174-E7E8-9D9D-AAA1A0D2A781}"/>
                  </a:ext>
                </a:extLst>
              </p:cNvPr>
              <p:cNvSpPr>
                <a:spLocks noChangeShapeType="1"/>
              </p:cNvSpPr>
              <p:nvPr/>
            </p:nvSpPr>
            <p:spPr bwMode="auto">
              <a:xfrm rot="5400000">
                <a:off x="3900" y="55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96" name="Line 393">
                <a:extLst>
                  <a:ext uri="{FF2B5EF4-FFF2-40B4-BE49-F238E27FC236}">
                    <a16:creationId xmlns:a16="http://schemas.microsoft.com/office/drawing/2014/main" id="{CF9DFB81-19E2-CA4C-2F2E-85D8485BF49A}"/>
                  </a:ext>
                </a:extLst>
              </p:cNvPr>
              <p:cNvSpPr>
                <a:spLocks noChangeShapeType="1"/>
              </p:cNvSpPr>
              <p:nvPr/>
            </p:nvSpPr>
            <p:spPr bwMode="auto">
              <a:xfrm rot="5400000">
                <a:off x="3996" y="56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97" name="Line 394">
                <a:extLst>
                  <a:ext uri="{FF2B5EF4-FFF2-40B4-BE49-F238E27FC236}">
                    <a16:creationId xmlns:a16="http://schemas.microsoft.com/office/drawing/2014/main" id="{B77280BE-8B08-075D-51CF-044E3C9DDBDE}"/>
                  </a:ext>
                </a:extLst>
              </p:cNvPr>
              <p:cNvSpPr>
                <a:spLocks noChangeShapeType="1"/>
              </p:cNvSpPr>
              <p:nvPr/>
            </p:nvSpPr>
            <p:spPr bwMode="auto">
              <a:xfrm rot="5400000">
                <a:off x="4092" y="57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98" name="Line 395">
                <a:extLst>
                  <a:ext uri="{FF2B5EF4-FFF2-40B4-BE49-F238E27FC236}">
                    <a16:creationId xmlns:a16="http://schemas.microsoft.com/office/drawing/2014/main" id="{C49AC8FA-89ED-7421-3F83-431085ABC553}"/>
                  </a:ext>
                </a:extLst>
              </p:cNvPr>
              <p:cNvSpPr>
                <a:spLocks noChangeShapeType="1"/>
              </p:cNvSpPr>
              <p:nvPr/>
            </p:nvSpPr>
            <p:spPr bwMode="auto">
              <a:xfrm rot="5400000">
                <a:off x="4188" y="58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99" name="Line 396">
                <a:extLst>
                  <a:ext uri="{FF2B5EF4-FFF2-40B4-BE49-F238E27FC236}">
                    <a16:creationId xmlns:a16="http://schemas.microsoft.com/office/drawing/2014/main" id="{85AF36F8-B0DE-E652-44FF-6CC6D733A514}"/>
                  </a:ext>
                </a:extLst>
              </p:cNvPr>
              <p:cNvSpPr>
                <a:spLocks noChangeShapeType="1"/>
              </p:cNvSpPr>
              <p:nvPr/>
            </p:nvSpPr>
            <p:spPr bwMode="auto">
              <a:xfrm>
                <a:off x="4236" y="59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00" name="Line 397">
                <a:extLst>
                  <a:ext uri="{FF2B5EF4-FFF2-40B4-BE49-F238E27FC236}">
                    <a16:creationId xmlns:a16="http://schemas.microsoft.com/office/drawing/2014/main" id="{8AF71D38-30CD-01ED-0973-22B76F0ABCD4}"/>
                  </a:ext>
                </a:extLst>
              </p:cNvPr>
              <p:cNvSpPr>
                <a:spLocks noChangeShapeType="1"/>
              </p:cNvSpPr>
              <p:nvPr/>
            </p:nvSpPr>
            <p:spPr bwMode="auto">
              <a:xfrm rot="5400000">
                <a:off x="4284" y="59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01" name="Line 398">
                <a:extLst>
                  <a:ext uri="{FF2B5EF4-FFF2-40B4-BE49-F238E27FC236}">
                    <a16:creationId xmlns:a16="http://schemas.microsoft.com/office/drawing/2014/main" id="{88354463-5980-1AD3-F952-5FCD4D682027}"/>
                  </a:ext>
                </a:extLst>
              </p:cNvPr>
              <p:cNvSpPr>
                <a:spLocks noChangeShapeType="1"/>
              </p:cNvSpPr>
              <p:nvPr/>
            </p:nvSpPr>
            <p:spPr bwMode="auto">
              <a:xfrm>
                <a:off x="4332" y="60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02" name="Line 399">
                <a:extLst>
                  <a:ext uri="{FF2B5EF4-FFF2-40B4-BE49-F238E27FC236}">
                    <a16:creationId xmlns:a16="http://schemas.microsoft.com/office/drawing/2014/main" id="{A0FDAD9E-42FB-629E-E2B1-571FF0685C96}"/>
                  </a:ext>
                </a:extLst>
              </p:cNvPr>
              <p:cNvSpPr>
                <a:spLocks noChangeShapeType="1"/>
              </p:cNvSpPr>
              <p:nvPr/>
            </p:nvSpPr>
            <p:spPr bwMode="auto">
              <a:xfrm>
                <a:off x="4428" y="60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03" name="Line 400">
                <a:extLst>
                  <a:ext uri="{FF2B5EF4-FFF2-40B4-BE49-F238E27FC236}">
                    <a16:creationId xmlns:a16="http://schemas.microsoft.com/office/drawing/2014/main" id="{EC4A435A-9F1C-80B5-5E9B-9119FC9E318B}"/>
                  </a:ext>
                </a:extLst>
              </p:cNvPr>
              <p:cNvSpPr>
                <a:spLocks noChangeShapeType="1"/>
              </p:cNvSpPr>
              <p:nvPr/>
            </p:nvSpPr>
            <p:spPr bwMode="auto">
              <a:xfrm>
                <a:off x="4524" y="61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04" name="Line 401">
                <a:extLst>
                  <a:ext uri="{FF2B5EF4-FFF2-40B4-BE49-F238E27FC236}">
                    <a16:creationId xmlns:a16="http://schemas.microsoft.com/office/drawing/2014/main" id="{0BEA2073-96D5-7596-089C-021082C888BF}"/>
                  </a:ext>
                </a:extLst>
              </p:cNvPr>
              <p:cNvSpPr>
                <a:spLocks noChangeShapeType="1"/>
              </p:cNvSpPr>
              <p:nvPr/>
            </p:nvSpPr>
            <p:spPr bwMode="auto">
              <a:xfrm>
                <a:off x="4620" y="62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05" name="Line 402">
                <a:extLst>
                  <a:ext uri="{FF2B5EF4-FFF2-40B4-BE49-F238E27FC236}">
                    <a16:creationId xmlns:a16="http://schemas.microsoft.com/office/drawing/2014/main" id="{8C2D53FE-950B-3679-5D84-75ABC4E26965}"/>
                  </a:ext>
                </a:extLst>
              </p:cNvPr>
              <p:cNvSpPr>
                <a:spLocks noChangeShapeType="1"/>
              </p:cNvSpPr>
              <p:nvPr/>
            </p:nvSpPr>
            <p:spPr bwMode="auto">
              <a:xfrm rot="5400000">
                <a:off x="4380" y="60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06" name="Line 403">
                <a:extLst>
                  <a:ext uri="{FF2B5EF4-FFF2-40B4-BE49-F238E27FC236}">
                    <a16:creationId xmlns:a16="http://schemas.microsoft.com/office/drawing/2014/main" id="{39C08CB5-D318-B1E8-BFA4-36471910E3F3}"/>
                  </a:ext>
                </a:extLst>
              </p:cNvPr>
              <p:cNvSpPr>
                <a:spLocks noChangeShapeType="1"/>
              </p:cNvSpPr>
              <p:nvPr/>
            </p:nvSpPr>
            <p:spPr bwMode="auto">
              <a:xfrm rot="5400000">
                <a:off x="4476" y="61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07" name="Line 404">
                <a:extLst>
                  <a:ext uri="{FF2B5EF4-FFF2-40B4-BE49-F238E27FC236}">
                    <a16:creationId xmlns:a16="http://schemas.microsoft.com/office/drawing/2014/main" id="{D4871C72-2F66-BA29-8152-5F3669F8C5D0}"/>
                  </a:ext>
                </a:extLst>
              </p:cNvPr>
              <p:cNvSpPr>
                <a:spLocks noChangeShapeType="1"/>
              </p:cNvSpPr>
              <p:nvPr/>
            </p:nvSpPr>
            <p:spPr bwMode="auto">
              <a:xfrm rot="5400000">
                <a:off x="4572" y="62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08" name="Line 405">
                <a:extLst>
                  <a:ext uri="{FF2B5EF4-FFF2-40B4-BE49-F238E27FC236}">
                    <a16:creationId xmlns:a16="http://schemas.microsoft.com/office/drawing/2014/main" id="{46B4244F-FADC-9151-62E3-E9189659808D}"/>
                  </a:ext>
                </a:extLst>
              </p:cNvPr>
              <p:cNvSpPr>
                <a:spLocks noChangeShapeType="1"/>
              </p:cNvSpPr>
              <p:nvPr/>
            </p:nvSpPr>
            <p:spPr bwMode="auto">
              <a:xfrm>
                <a:off x="4716" y="63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09" name="Line 406">
                <a:extLst>
                  <a:ext uri="{FF2B5EF4-FFF2-40B4-BE49-F238E27FC236}">
                    <a16:creationId xmlns:a16="http://schemas.microsoft.com/office/drawing/2014/main" id="{D94279C2-37C6-3756-7DAA-BE6B4EEE3B87}"/>
                  </a:ext>
                </a:extLst>
              </p:cNvPr>
              <p:cNvSpPr>
                <a:spLocks noChangeShapeType="1"/>
              </p:cNvSpPr>
              <p:nvPr/>
            </p:nvSpPr>
            <p:spPr bwMode="auto">
              <a:xfrm>
                <a:off x="4812" y="64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10" name="Line 407">
                <a:extLst>
                  <a:ext uri="{FF2B5EF4-FFF2-40B4-BE49-F238E27FC236}">
                    <a16:creationId xmlns:a16="http://schemas.microsoft.com/office/drawing/2014/main" id="{12D354B7-AFD0-154E-DADB-C2940F37DC41}"/>
                  </a:ext>
                </a:extLst>
              </p:cNvPr>
              <p:cNvSpPr>
                <a:spLocks noChangeShapeType="1"/>
              </p:cNvSpPr>
              <p:nvPr/>
            </p:nvSpPr>
            <p:spPr bwMode="auto">
              <a:xfrm>
                <a:off x="4908" y="65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11" name="Line 408">
                <a:extLst>
                  <a:ext uri="{FF2B5EF4-FFF2-40B4-BE49-F238E27FC236}">
                    <a16:creationId xmlns:a16="http://schemas.microsoft.com/office/drawing/2014/main" id="{0DC19AB4-3AC9-CF9D-0FB1-C77776B75C4E}"/>
                  </a:ext>
                </a:extLst>
              </p:cNvPr>
              <p:cNvSpPr>
                <a:spLocks noChangeShapeType="1"/>
              </p:cNvSpPr>
              <p:nvPr/>
            </p:nvSpPr>
            <p:spPr bwMode="auto">
              <a:xfrm rot="5400000">
                <a:off x="4764" y="64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12" name="Line 409">
                <a:extLst>
                  <a:ext uri="{FF2B5EF4-FFF2-40B4-BE49-F238E27FC236}">
                    <a16:creationId xmlns:a16="http://schemas.microsoft.com/office/drawing/2014/main" id="{AB5FE6CC-7721-B141-AE41-6C4AFD2C951D}"/>
                  </a:ext>
                </a:extLst>
              </p:cNvPr>
              <p:cNvSpPr>
                <a:spLocks noChangeShapeType="1"/>
              </p:cNvSpPr>
              <p:nvPr/>
            </p:nvSpPr>
            <p:spPr bwMode="auto">
              <a:xfrm rot="5400000">
                <a:off x="4860" y="65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13" name="Line 410">
                <a:extLst>
                  <a:ext uri="{FF2B5EF4-FFF2-40B4-BE49-F238E27FC236}">
                    <a16:creationId xmlns:a16="http://schemas.microsoft.com/office/drawing/2014/main" id="{97D02550-2D2B-7AE2-BDC3-0964B9C7431F}"/>
                  </a:ext>
                </a:extLst>
              </p:cNvPr>
              <p:cNvSpPr>
                <a:spLocks noChangeShapeType="1"/>
              </p:cNvSpPr>
              <p:nvPr/>
            </p:nvSpPr>
            <p:spPr bwMode="auto">
              <a:xfrm rot="5400000">
                <a:off x="4956" y="66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14" name="Line 411">
                <a:extLst>
                  <a:ext uri="{FF2B5EF4-FFF2-40B4-BE49-F238E27FC236}">
                    <a16:creationId xmlns:a16="http://schemas.microsoft.com/office/drawing/2014/main" id="{F781F139-E45D-FADE-E576-D93BDEE9426C}"/>
                  </a:ext>
                </a:extLst>
              </p:cNvPr>
              <p:cNvSpPr>
                <a:spLocks noChangeShapeType="1"/>
              </p:cNvSpPr>
              <p:nvPr/>
            </p:nvSpPr>
            <p:spPr bwMode="auto">
              <a:xfrm>
                <a:off x="5004" y="66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15" name="Line 412">
                <a:extLst>
                  <a:ext uri="{FF2B5EF4-FFF2-40B4-BE49-F238E27FC236}">
                    <a16:creationId xmlns:a16="http://schemas.microsoft.com/office/drawing/2014/main" id="{EE01483E-95BC-7166-FDB1-DFBB58D075AF}"/>
                  </a:ext>
                </a:extLst>
              </p:cNvPr>
              <p:cNvSpPr>
                <a:spLocks noChangeShapeType="1"/>
              </p:cNvSpPr>
              <p:nvPr/>
            </p:nvSpPr>
            <p:spPr bwMode="auto">
              <a:xfrm rot="5400000">
                <a:off x="5052" y="67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16" name="Line 413">
                <a:extLst>
                  <a:ext uri="{FF2B5EF4-FFF2-40B4-BE49-F238E27FC236}">
                    <a16:creationId xmlns:a16="http://schemas.microsoft.com/office/drawing/2014/main" id="{14B365B8-9573-72B9-2A0F-DA86FB01CEA1}"/>
                  </a:ext>
                </a:extLst>
              </p:cNvPr>
              <p:cNvSpPr>
                <a:spLocks noChangeShapeType="1"/>
              </p:cNvSpPr>
              <p:nvPr/>
            </p:nvSpPr>
            <p:spPr bwMode="auto">
              <a:xfrm>
                <a:off x="5100" y="67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17" name="Line 414">
                <a:extLst>
                  <a:ext uri="{FF2B5EF4-FFF2-40B4-BE49-F238E27FC236}">
                    <a16:creationId xmlns:a16="http://schemas.microsoft.com/office/drawing/2014/main" id="{0FB36693-38EC-CA56-6534-BBF288383858}"/>
                  </a:ext>
                </a:extLst>
              </p:cNvPr>
              <p:cNvSpPr>
                <a:spLocks noChangeShapeType="1"/>
              </p:cNvSpPr>
              <p:nvPr/>
            </p:nvSpPr>
            <p:spPr bwMode="auto">
              <a:xfrm>
                <a:off x="5196" y="68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18" name="Line 415">
                <a:extLst>
                  <a:ext uri="{FF2B5EF4-FFF2-40B4-BE49-F238E27FC236}">
                    <a16:creationId xmlns:a16="http://schemas.microsoft.com/office/drawing/2014/main" id="{C0C461EC-AB8C-A414-392E-C7EB0B3541EE}"/>
                  </a:ext>
                </a:extLst>
              </p:cNvPr>
              <p:cNvSpPr>
                <a:spLocks noChangeShapeType="1"/>
              </p:cNvSpPr>
              <p:nvPr/>
            </p:nvSpPr>
            <p:spPr bwMode="auto">
              <a:xfrm>
                <a:off x="5292" y="69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19" name="Line 416">
                <a:extLst>
                  <a:ext uri="{FF2B5EF4-FFF2-40B4-BE49-F238E27FC236}">
                    <a16:creationId xmlns:a16="http://schemas.microsoft.com/office/drawing/2014/main" id="{E5ED123A-46C8-5932-83BD-28B5CD03FA1C}"/>
                  </a:ext>
                </a:extLst>
              </p:cNvPr>
              <p:cNvSpPr>
                <a:spLocks noChangeShapeType="1"/>
              </p:cNvSpPr>
              <p:nvPr/>
            </p:nvSpPr>
            <p:spPr bwMode="auto">
              <a:xfrm>
                <a:off x="5388" y="70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20" name="Line 417">
                <a:extLst>
                  <a:ext uri="{FF2B5EF4-FFF2-40B4-BE49-F238E27FC236}">
                    <a16:creationId xmlns:a16="http://schemas.microsoft.com/office/drawing/2014/main" id="{A7B84BDD-191C-11BB-AC60-13BE21B63225}"/>
                  </a:ext>
                </a:extLst>
              </p:cNvPr>
              <p:cNvSpPr>
                <a:spLocks noChangeShapeType="1"/>
              </p:cNvSpPr>
              <p:nvPr/>
            </p:nvSpPr>
            <p:spPr bwMode="auto">
              <a:xfrm rot="5400000">
                <a:off x="5148" y="68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21" name="Line 418">
                <a:extLst>
                  <a:ext uri="{FF2B5EF4-FFF2-40B4-BE49-F238E27FC236}">
                    <a16:creationId xmlns:a16="http://schemas.microsoft.com/office/drawing/2014/main" id="{3B6DBA24-6EBD-B648-443E-11CD59852C6F}"/>
                  </a:ext>
                </a:extLst>
              </p:cNvPr>
              <p:cNvSpPr>
                <a:spLocks noChangeShapeType="1"/>
              </p:cNvSpPr>
              <p:nvPr/>
            </p:nvSpPr>
            <p:spPr bwMode="auto">
              <a:xfrm rot="5400000">
                <a:off x="5244" y="69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22" name="Line 419">
                <a:extLst>
                  <a:ext uri="{FF2B5EF4-FFF2-40B4-BE49-F238E27FC236}">
                    <a16:creationId xmlns:a16="http://schemas.microsoft.com/office/drawing/2014/main" id="{46D3BA00-4760-F81E-6471-0834AFF434F8}"/>
                  </a:ext>
                </a:extLst>
              </p:cNvPr>
              <p:cNvSpPr>
                <a:spLocks noChangeShapeType="1"/>
              </p:cNvSpPr>
              <p:nvPr/>
            </p:nvSpPr>
            <p:spPr bwMode="auto">
              <a:xfrm rot="5400000">
                <a:off x="5340" y="70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23" name="Line 420">
                <a:extLst>
                  <a:ext uri="{FF2B5EF4-FFF2-40B4-BE49-F238E27FC236}">
                    <a16:creationId xmlns:a16="http://schemas.microsoft.com/office/drawing/2014/main" id="{214BFB30-34A0-AA94-5EE9-99AB318792CA}"/>
                  </a:ext>
                </a:extLst>
              </p:cNvPr>
              <p:cNvSpPr>
                <a:spLocks noChangeShapeType="1"/>
              </p:cNvSpPr>
              <p:nvPr/>
            </p:nvSpPr>
            <p:spPr bwMode="auto">
              <a:xfrm rot="5400000">
                <a:off x="4668" y="63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24" name="Line 421">
                <a:extLst>
                  <a:ext uri="{FF2B5EF4-FFF2-40B4-BE49-F238E27FC236}">
                    <a16:creationId xmlns:a16="http://schemas.microsoft.com/office/drawing/2014/main" id="{E1556CFF-B443-1FD5-16D9-5E156991DEE5}"/>
                  </a:ext>
                </a:extLst>
              </p:cNvPr>
              <p:cNvSpPr>
                <a:spLocks noChangeShapeType="1"/>
              </p:cNvSpPr>
              <p:nvPr/>
            </p:nvSpPr>
            <p:spPr bwMode="auto">
              <a:xfrm>
                <a:off x="5484" y="71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25" name="Line 422">
                <a:extLst>
                  <a:ext uri="{FF2B5EF4-FFF2-40B4-BE49-F238E27FC236}">
                    <a16:creationId xmlns:a16="http://schemas.microsoft.com/office/drawing/2014/main" id="{7E701E42-9683-6CFC-E3D7-93ABDA1151D9}"/>
                  </a:ext>
                </a:extLst>
              </p:cNvPr>
              <p:cNvSpPr>
                <a:spLocks noChangeShapeType="1"/>
              </p:cNvSpPr>
              <p:nvPr/>
            </p:nvSpPr>
            <p:spPr bwMode="auto">
              <a:xfrm rot="5400000">
                <a:off x="5436" y="71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26" name="Line 423">
                <a:extLst>
                  <a:ext uri="{FF2B5EF4-FFF2-40B4-BE49-F238E27FC236}">
                    <a16:creationId xmlns:a16="http://schemas.microsoft.com/office/drawing/2014/main" id="{8A371920-3105-11EF-C8D8-7B2FCF134DEB}"/>
                  </a:ext>
                </a:extLst>
              </p:cNvPr>
              <p:cNvSpPr>
                <a:spLocks noChangeShapeType="1"/>
              </p:cNvSpPr>
              <p:nvPr/>
            </p:nvSpPr>
            <p:spPr bwMode="auto">
              <a:xfrm>
                <a:off x="5580" y="72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27" name="Line 424">
                <a:extLst>
                  <a:ext uri="{FF2B5EF4-FFF2-40B4-BE49-F238E27FC236}">
                    <a16:creationId xmlns:a16="http://schemas.microsoft.com/office/drawing/2014/main" id="{5F336466-D3DA-55D7-D1D7-627694B61F59}"/>
                  </a:ext>
                </a:extLst>
              </p:cNvPr>
              <p:cNvSpPr>
                <a:spLocks noChangeShapeType="1"/>
              </p:cNvSpPr>
              <p:nvPr/>
            </p:nvSpPr>
            <p:spPr bwMode="auto">
              <a:xfrm>
                <a:off x="5676" y="73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28" name="Line 425">
                <a:extLst>
                  <a:ext uri="{FF2B5EF4-FFF2-40B4-BE49-F238E27FC236}">
                    <a16:creationId xmlns:a16="http://schemas.microsoft.com/office/drawing/2014/main" id="{9E988242-EBED-4F71-E699-56628B1598BB}"/>
                  </a:ext>
                </a:extLst>
              </p:cNvPr>
              <p:cNvSpPr>
                <a:spLocks noChangeShapeType="1"/>
              </p:cNvSpPr>
              <p:nvPr/>
            </p:nvSpPr>
            <p:spPr bwMode="auto">
              <a:xfrm>
                <a:off x="5772" y="74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29" name="Line 426">
                <a:extLst>
                  <a:ext uri="{FF2B5EF4-FFF2-40B4-BE49-F238E27FC236}">
                    <a16:creationId xmlns:a16="http://schemas.microsoft.com/office/drawing/2014/main" id="{266D1193-D231-445D-E05C-D35D4C710F3E}"/>
                  </a:ext>
                </a:extLst>
              </p:cNvPr>
              <p:cNvSpPr>
                <a:spLocks noChangeShapeType="1"/>
              </p:cNvSpPr>
              <p:nvPr/>
            </p:nvSpPr>
            <p:spPr bwMode="auto">
              <a:xfrm rot="5400000">
                <a:off x="5628" y="72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30" name="Line 427">
                <a:extLst>
                  <a:ext uri="{FF2B5EF4-FFF2-40B4-BE49-F238E27FC236}">
                    <a16:creationId xmlns:a16="http://schemas.microsoft.com/office/drawing/2014/main" id="{8F856796-9A55-7B22-9346-6362E6F72A61}"/>
                  </a:ext>
                </a:extLst>
              </p:cNvPr>
              <p:cNvSpPr>
                <a:spLocks noChangeShapeType="1"/>
              </p:cNvSpPr>
              <p:nvPr/>
            </p:nvSpPr>
            <p:spPr bwMode="auto">
              <a:xfrm rot="5400000">
                <a:off x="5724" y="73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31" name="Line 428">
                <a:extLst>
                  <a:ext uri="{FF2B5EF4-FFF2-40B4-BE49-F238E27FC236}">
                    <a16:creationId xmlns:a16="http://schemas.microsoft.com/office/drawing/2014/main" id="{626C140B-0873-15AE-70F5-08926012F58E}"/>
                  </a:ext>
                </a:extLst>
              </p:cNvPr>
              <p:cNvSpPr>
                <a:spLocks noChangeShapeType="1"/>
              </p:cNvSpPr>
              <p:nvPr/>
            </p:nvSpPr>
            <p:spPr bwMode="auto">
              <a:xfrm rot="5400000">
                <a:off x="5820" y="74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32" name="Line 429">
                <a:extLst>
                  <a:ext uri="{FF2B5EF4-FFF2-40B4-BE49-F238E27FC236}">
                    <a16:creationId xmlns:a16="http://schemas.microsoft.com/office/drawing/2014/main" id="{86E7FA63-C4AD-274B-D170-B0177950C26C}"/>
                  </a:ext>
                </a:extLst>
              </p:cNvPr>
              <p:cNvSpPr>
                <a:spLocks noChangeShapeType="1"/>
              </p:cNvSpPr>
              <p:nvPr/>
            </p:nvSpPr>
            <p:spPr bwMode="auto">
              <a:xfrm>
                <a:off x="5868" y="75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33" name="Line 430">
                <a:extLst>
                  <a:ext uri="{FF2B5EF4-FFF2-40B4-BE49-F238E27FC236}">
                    <a16:creationId xmlns:a16="http://schemas.microsoft.com/office/drawing/2014/main" id="{811ECF4B-2275-CCD5-BF41-41FD1C46BE76}"/>
                  </a:ext>
                </a:extLst>
              </p:cNvPr>
              <p:cNvSpPr>
                <a:spLocks noChangeShapeType="1"/>
              </p:cNvSpPr>
              <p:nvPr/>
            </p:nvSpPr>
            <p:spPr bwMode="auto">
              <a:xfrm rot="5400000">
                <a:off x="5916" y="75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34" name="Line 431">
                <a:extLst>
                  <a:ext uri="{FF2B5EF4-FFF2-40B4-BE49-F238E27FC236}">
                    <a16:creationId xmlns:a16="http://schemas.microsoft.com/office/drawing/2014/main" id="{C66FFECD-2601-0DA2-7981-43B4E0A7CC00}"/>
                  </a:ext>
                </a:extLst>
              </p:cNvPr>
              <p:cNvSpPr>
                <a:spLocks noChangeShapeType="1"/>
              </p:cNvSpPr>
              <p:nvPr/>
            </p:nvSpPr>
            <p:spPr bwMode="auto">
              <a:xfrm>
                <a:off x="5964" y="76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35" name="Line 432">
                <a:extLst>
                  <a:ext uri="{FF2B5EF4-FFF2-40B4-BE49-F238E27FC236}">
                    <a16:creationId xmlns:a16="http://schemas.microsoft.com/office/drawing/2014/main" id="{D589E940-C153-59C9-715D-B45D38A4BAB3}"/>
                  </a:ext>
                </a:extLst>
              </p:cNvPr>
              <p:cNvSpPr>
                <a:spLocks noChangeShapeType="1"/>
              </p:cNvSpPr>
              <p:nvPr/>
            </p:nvSpPr>
            <p:spPr bwMode="auto">
              <a:xfrm>
                <a:off x="6060" y="77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36" name="Line 433">
                <a:extLst>
                  <a:ext uri="{FF2B5EF4-FFF2-40B4-BE49-F238E27FC236}">
                    <a16:creationId xmlns:a16="http://schemas.microsoft.com/office/drawing/2014/main" id="{54F61DF2-AAB3-83BA-2043-D56C428183AA}"/>
                  </a:ext>
                </a:extLst>
              </p:cNvPr>
              <p:cNvSpPr>
                <a:spLocks noChangeShapeType="1"/>
              </p:cNvSpPr>
              <p:nvPr/>
            </p:nvSpPr>
            <p:spPr bwMode="auto">
              <a:xfrm>
                <a:off x="6156" y="78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37" name="Line 434">
                <a:extLst>
                  <a:ext uri="{FF2B5EF4-FFF2-40B4-BE49-F238E27FC236}">
                    <a16:creationId xmlns:a16="http://schemas.microsoft.com/office/drawing/2014/main" id="{8FD0D9FB-BAC2-2E32-C128-0A9C227D11D0}"/>
                  </a:ext>
                </a:extLst>
              </p:cNvPr>
              <p:cNvSpPr>
                <a:spLocks noChangeShapeType="1"/>
              </p:cNvSpPr>
              <p:nvPr/>
            </p:nvSpPr>
            <p:spPr bwMode="auto">
              <a:xfrm>
                <a:off x="6252" y="79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38" name="Line 435">
                <a:extLst>
                  <a:ext uri="{FF2B5EF4-FFF2-40B4-BE49-F238E27FC236}">
                    <a16:creationId xmlns:a16="http://schemas.microsoft.com/office/drawing/2014/main" id="{F10C2E0A-FC29-C0FE-044F-1B35D375718A}"/>
                  </a:ext>
                </a:extLst>
              </p:cNvPr>
              <p:cNvSpPr>
                <a:spLocks noChangeShapeType="1"/>
              </p:cNvSpPr>
              <p:nvPr/>
            </p:nvSpPr>
            <p:spPr bwMode="auto">
              <a:xfrm rot="5400000">
                <a:off x="6012" y="76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39" name="Line 436">
                <a:extLst>
                  <a:ext uri="{FF2B5EF4-FFF2-40B4-BE49-F238E27FC236}">
                    <a16:creationId xmlns:a16="http://schemas.microsoft.com/office/drawing/2014/main" id="{5D24FE1C-9B09-7287-4496-39E45697C77C}"/>
                  </a:ext>
                </a:extLst>
              </p:cNvPr>
              <p:cNvSpPr>
                <a:spLocks noChangeShapeType="1"/>
              </p:cNvSpPr>
              <p:nvPr/>
            </p:nvSpPr>
            <p:spPr bwMode="auto">
              <a:xfrm rot="5400000">
                <a:off x="6108" y="77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40" name="Line 437">
                <a:extLst>
                  <a:ext uri="{FF2B5EF4-FFF2-40B4-BE49-F238E27FC236}">
                    <a16:creationId xmlns:a16="http://schemas.microsoft.com/office/drawing/2014/main" id="{AA37DB29-48D3-80AA-3532-4B029FE110D9}"/>
                  </a:ext>
                </a:extLst>
              </p:cNvPr>
              <p:cNvSpPr>
                <a:spLocks noChangeShapeType="1"/>
              </p:cNvSpPr>
              <p:nvPr/>
            </p:nvSpPr>
            <p:spPr bwMode="auto">
              <a:xfrm rot="5400000">
                <a:off x="6204" y="78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41" name="Line 438">
                <a:extLst>
                  <a:ext uri="{FF2B5EF4-FFF2-40B4-BE49-F238E27FC236}">
                    <a16:creationId xmlns:a16="http://schemas.microsoft.com/office/drawing/2014/main" id="{3A798581-11D6-6421-7125-A2AEBBE3506D}"/>
                  </a:ext>
                </a:extLst>
              </p:cNvPr>
              <p:cNvSpPr>
                <a:spLocks noChangeShapeType="1"/>
              </p:cNvSpPr>
              <p:nvPr/>
            </p:nvSpPr>
            <p:spPr bwMode="auto">
              <a:xfrm rot="5400000">
                <a:off x="5532" y="72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42" name="Line 439">
                <a:extLst>
                  <a:ext uri="{FF2B5EF4-FFF2-40B4-BE49-F238E27FC236}">
                    <a16:creationId xmlns:a16="http://schemas.microsoft.com/office/drawing/2014/main" id="{4B53F254-BF85-CA1C-EEA1-7535DDA71F8F}"/>
                  </a:ext>
                </a:extLst>
              </p:cNvPr>
              <p:cNvSpPr>
                <a:spLocks noChangeShapeType="1"/>
              </p:cNvSpPr>
              <p:nvPr/>
            </p:nvSpPr>
            <p:spPr bwMode="auto">
              <a:xfrm>
                <a:off x="6348" y="80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43" name="Line 440">
                <a:extLst>
                  <a:ext uri="{FF2B5EF4-FFF2-40B4-BE49-F238E27FC236}">
                    <a16:creationId xmlns:a16="http://schemas.microsoft.com/office/drawing/2014/main" id="{7DB848E9-114C-7478-2275-C62CB529C52C}"/>
                  </a:ext>
                </a:extLst>
              </p:cNvPr>
              <p:cNvSpPr>
                <a:spLocks noChangeShapeType="1"/>
              </p:cNvSpPr>
              <p:nvPr/>
            </p:nvSpPr>
            <p:spPr bwMode="auto">
              <a:xfrm rot="5400000">
                <a:off x="6300" y="79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44" name="Line 441">
                <a:extLst>
                  <a:ext uri="{FF2B5EF4-FFF2-40B4-BE49-F238E27FC236}">
                    <a16:creationId xmlns:a16="http://schemas.microsoft.com/office/drawing/2014/main" id="{29E86BC1-0CBA-32B4-3429-55101A5C2EFD}"/>
                  </a:ext>
                </a:extLst>
              </p:cNvPr>
              <p:cNvSpPr>
                <a:spLocks noChangeShapeType="1"/>
              </p:cNvSpPr>
              <p:nvPr/>
            </p:nvSpPr>
            <p:spPr bwMode="auto">
              <a:xfrm rot="5400000">
                <a:off x="6396" y="80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45" name="Line 442">
                <a:extLst>
                  <a:ext uri="{FF2B5EF4-FFF2-40B4-BE49-F238E27FC236}">
                    <a16:creationId xmlns:a16="http://schemas.microsoft.com/office/drawing/2014/main" id="{46515D55-AB69-535D-2576-FC72C63D0935}"/>
                  </a:ext>
                </a:extLst>
              </p:cNvPr>
              <p:cNvSpPr>
                <a:spLocks noChangeShapeType="1"/>
              </p:cNvSpPr>
              <p:nvPr/>
            </p:nvSpPr>
            <p:spPr bwMode="auto">
              <a:xfrm>
                <a:off x="6444" y="81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46" name="Line 443">
                <a:extLst>
                  <a:ext uri="{FF2B5EF4-FFF2-40B4-BE49-F238E27FC236}">
                    <a16:creationId xmlns:a16="http://schemas.microsoft.com/office/drawing/2014/main" id="{521080BE-AB94-E9A6-D543-D7C1E3734BBD}"/>
                  </a:ext>
                </a:extLst>
              </p:cNvPr>
              <p:cNvSpPr>
                <a:spLocks noChangeShapeType="1"/>
              </p:cNvSpPr>
              <p:nvPr/>
            </p:nvSpPr>
            <p:spPr bwMode="auto">
              <a:xfrm rot="5400000">
                <a:off x="6492" y="81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47" name="Line 444">
                <a:extLst>
                  <a:ext uri="{FF2B5EF4-FFF2-40B4-BE49-F238E27FC236}">
                    <a16:creationId xmlns:a16="http://schemas.microsoft.com/office/drawing/2014/main" id="{6D004DC0-9426-195D-6C0C-5F1F73DB8631}"/>
                  </a:ext>
                </a:extLst>
              </p:cNvPr>
              <p:cNvSpPr>
                <a:spLocks noChangeShapeType="1"/>
              </p:cNvSpPr>
              <p:nvPr/>
            </p:nvSpPr>
            <p:spPr bwMode="auto">
              <a:xfrm>
                <a:off x="6540" y="82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48" name="Line 445">
                <a:extLst>
                  <a:ext uri="{FF2B5EF4-FFF2-40B4-BE49-F238E27FC236}">
                    <a16:creationId xmlns:a16="http://schemas.microsoft.com/office/drawing/2014/main" id="{2C547C1F-0F82-B0CC-70CA-E488C63EB791}"/>
                  </a:ext>
                </a:extLst>
              </p:cNvPr>
              <p:cNvSpPr>
                <a:spLocks noChangeShapeType="1"/>
              </p:cNvSpPr>
              <p:nvPr/>
            </p:nvSpPr>
            <p:spPr bwMode="auto">
              <a:xfrm>
                <a:off x="6636" y="8304"/>
                <a:ext cx="12"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149" name="Line 446">
                <a:extLst>
                  <a:ext uri="{FF2B5EF4-FFF2-40B4-BE49-F238E27FC236}">
                    <a16:creationId xmlns:a16="http://schemas.microsoft.com/office/drawing/2014/main" id="{1B805D00-66B9-6442-B3FA-26AB9CDFBA07}"/>
                  </a:ext>
                </a:extLst>
              </p:cNvPr>
              <p:cNvSpPr>
                <a:spLocks noChangeShapeType="1"/>
              </p:cNvSpPr>
              <p:nvPr/>
            </p:nvSpPr>
            <p:spPr bwMode="auto">
              <a:xfrm rot="5400000">
                <a:off x="6588" y="82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grpSp>
          <p:nvGrpSpPr>
            <p:cNvPr id="292049" name="Group 447">
              <a:extLst>
                <a:ext uri="{FF2B5EF4-FFF2-40B4-BE49-F238E27FC236}">
                  <a16:creationId xmlns:a16="http://schemas.microsoft.com/office/drawing/2014/main" id="{42420265-7406-7DCF-6E8B-CF8D1C913BC7}"/>
                </a:ext>
              </a:extLst>
            </p:cNvPr>
            <p:cNvGrpSpPr>
              <a:grpSpLocks/>
            </p:cNvGrpSpPr>
            <p:nvPr/>
          </p:nvGrpSpPr>
          <p:grpSpPr bwMode="auto">
            <a:xfrm rot="-5400000">
              <a:off x="1931" y="687"/>
              <a:ext cx="954" cy="933"/>
              <a:chOff x="3183" y="5904"/>
              <a:chExt cx="2976" cy="2910"/>
            </a:xfrm>
          </p:grpSpPr>
          <p:sp>
            <p:nvSpPr>
              <p:cNvPr id="293015" name="Line 448">
                <a:extLst>
                  <a:ext uri="{FF2B5EF4-FFF2-40B4-BE49-F238E27FC236}">
                    <a16:creationId xmlns:a16="http://schemas.microsoft.com/office/drawing/2014/main" id="{B3E0DF47-EAB4-6C7B-BF3C-21E4C8367496}"/>
                  </a:ext>
                </a:extLst>
              </p:cNvPr>
              <p:cNvSpPr>
                <a:spLocks noChangeShapeType="1"/>
              </p:cNvSpPr>
              <p:nvPr/>
            </p:nvSpPr>
            <p:spPr bwMode="auto">
              <a:xfrm>
                <a:off x="3183" y="59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16" name="Line 449">
                <a:extLst>
                  <a:ext uri="{FF2B5EF4-FFF2-40B4-BE49-F238E27FC236}">
                    <a16:creationId xmlns:a16="http://schemas.microsoft.com/office/drawing/2014/main" id="{CCFC3182-F753-277C-C153-1315BACC0B9F}"/>
                  </a:ext>
                </a:extLst>
              </p:cNvPr>
              <p:cNvSpPr>
                <a:spLocks noChangeShapeType="1"/>
              </p:cNvSpPr>
              <p:nvPr/>
            </p:nvSpPr>
            <p:spPr bwMode="auto">
              <a:xfrm rot="5400000">
                <a:off x="3231" y="59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17" name="Line 450">
                <a:extLst>
                  <a:ext uri="{FF2B5EF4-FFF2-40B4-BE49-F238E27FC236}">
                    <a16:creationId xmlns:a16="http://schemas.microsoft.com/office/drawing/2014/main" id="{AA68B417-A5FD-34CB-9A13-146B8A51B39B}"/>
                  </a:ext>
                </a:extLst>
              </p:cNvPr>
              <p:cNvSpPr>
                <a:spLocks noChangeShapeType="1"/>
              </p:cNvSpPr>
              <p:nvPr/>
            </p:nvSpPr>
            <p:spPr bwMode="auto">
              <a:xfrm>
                <a:off x="3279" y="60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18" name="Line 451">
                <a:extLst>
                  <a:ext uri="{FF2B5EF4-FFF2-40B4-BE49-F238E27FC236}">
                    <a16:creationId xmlns:a16="http://schemas.microsoft.com/office/drawing/2014/main" id="{E8626688-6603-B645-10F8-678B62C9910B}"/>
                  </a:ext>
                </a:extLst>
              </p:cNvPr>
              <p:cNvSpPr>
                <a:spLocks noChangeShapeType="1"/>
              </p:cNvSpPr>
              <p:nvPr/>
            </p:nvSpPr>
            <p:spPr bwMode="auto">
              <a:xfrm rot="5400000">
                <a:off x="3327" y="60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19" name="Line 452">
                <a:extLst>
                  <a:ext uri="{FF2B5EF4-FFF2-40B4-BE49-F238E27FC236}">
                    <a16:creationId xmlns:a16="http://schemas.microsoft.com/office/drawing/2014/main" id="{7A223E82-5052-29A8-4704-B25D556536F5}"/>
                  </a:ext>
                </a:extLst>
              </p:cNvPr>
              <p:cNvSpPr>
                <a:spLocks noChangeShapeType="1"/>
              </p:cNvSpPr>
              <p:nvPr/>
            </p:nvSpPr>
            <p:spPr bwMode="auto">
              <a:xfrm>
                <a:off x="3375" y="60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20" name="Line 453">
                <a:extLst>
                  <a:ext uri="{FF2B5EF4-FFF2-40B4-BE49-F238E27FC236}">
                    <a16:creationId xmlns:a16="http://schemas.microsoft.com/office/drawing/2014/main" id="{DBE004F7-961B-981A-9D1B-FE9F3BF8E30F}"/>
                  </a:ext>
                </a:extLst>
              </p:cNvPr>
              <p:cNvSpPr>
                <a:spLocks noChangeShapeType="1"/>
              </p:cNvSpPr>
              <p:nvPr/>
            </p:nvSpPr>
            <p:spPr bwMode="auto">
              <a:xfrm>
                <a:off x="3471" y="61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21" name="Line 454">
                <a:extLst>
                  <a:ext uri="{FF2B5EF4-FFF2-40B4-BE49-F238E27FC236}">
                    <a16:creationId xmlns:a16="http://schemas.microsoft.com/office/drawing/2014/main" id="{FAD5493A-F70D-3E65-FE7C-14F7CDFD10D2}"/>
                  </a:ext>
                </a:extLst>
              </p:cNvPr>
              <p:cNvSpPr>
                <a:spLocks noChangeShapeType="1"/>
              </p:cNvSpPr>
              <p:nvPr/>
            </p:nvSpPr>
            <p:spPr bwMode="auto">
              <a:xfrm>
                <a:off x="3567" y="62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22" name="Line 455">
                <a:extLst>
                  <a:ext uri="{FF2B5EF4-FFF2-40B4-BE49-F238E27FC236}">
                    <a16:creationId xmlns:a16="http://schemas.microsoft.com/office/drawing/2014/main" id="{EC469E9C-5048-3547-7D7B-4D0D615A8E5B}"/>
                  </a:ext>
                </a:extLst>
              </p:cNvPr>
              <p:cNvSpPr>
                <a:spLocks noChangeShapeType="1"/>
              </p:cNvSpPr>
              <p:nvPr/>
            </p:nvSpPr>
            <p:spPr bwMode="auto">
              <a:xfrm>
                <a:off x="3663" y="63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23" name="Line 456">
                <a:extLst>
                  <a:ext uri="{FF2B5EF4-FFF2-40B4-BE49-F238E27FC236}">
                    <a16:creationId xmlns:a16="http://schemas.microsoft.com/office/drawing/2014/main" id="{B2EF1673-E584-9307-D673-5E6C1F4D0BF2}"/>
                  </a:ext>
                </a:extLst>
              </p:cNvPr>
              <p:cNvSpPr>
                <a:spLocks noChangeShapeType="1"/>
              </p:cNvSpPr>
              <p:nvPr/>
            </p:nvSpPr>
            <p:spPr bwMode="auto">
              <a:xfrm rot="5400000">
                <a:off x="3423" y="61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24" name="Line 457">
                <a:extLst>
                  <a:ext uri="{FF2B5EF4-FFF2-40B4-BE49-F238E27FC236}">
                    <a16:creationId xmlns:a16="http://schemas.microsoft.com/office/drawing/2014/main" id="{7ED1D094-1E10-C10A-CF1C-1610A9560039}"/>
                  </a:ext>
                </a:extLst>
              </p:cNvPr>
              <p:cNvSpPr>
                <a:spLocks noChangeShapeType="1"/>
              </p:cNvSpPr>
              <p:nvPr/>
            </p:nvSpPr>
            <p:spPr bwMode="auto">
              <a:xfrm rot="5400000">
                <a:off x="3519" y="62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25" name="Line 458">
                <a:extLst>
                  <a:ext uri="{FF2B5EF4-FFF2-40B4-BE49-F238E27FC236}">
                    <a16:creationId xmlns:a16="http://schemas.microsoft.com/office/drawing/2014/main" id="{466E3819-2F49-0A87-92BE-7677F9A2FC1F}"/>
                  </a:ext>
                </a:extLst>
              </p:cNvPr>
              <p:cNvSpPr>
                <a:spLocks noChangeShapeType="1"/>
              </p:cNvSpPr>
              <p:nvPr/>
            </p:nvSpPr>
            <p:spPr bwMode="auto">
              <a:xfrm rot="5400000">
                <a:off x="3615" y="63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26" name="Line 459">
                <a:extLst>
                  <a:ext uri="{FF2B5EF4-FFF2-40B4-BE49-F238E27FC236}">
                    <a16:creationId xmlns:a16="http://schemas.microsoft.com/office/drawing/2014/main" id="{E0D0E6ED-07C8-ADE9-8690-69A5C7F9665B}"/>
                  </a:ext>
                </a:extLst>
              </p:cNvPr>
              <p:cNvSpPr>
                <a:spLocks noChangeShapeType="1"/>
              </p:cNvSpPr>
              <p:nvPr/>
            </p:nvSpPr>
            <p:spPr bwMode="auto">
              <a:xfrm rot="5400000">
                <a:off x="3711" y="64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27" name="Line 460">
                <a:extLst>
                  <a:ext uri="{FF2B5EF4-FFF2-40B4-BE49-F238E27FC236}">
                    <a16:creationId xmlns:a16="http://schemas.microsoft.com/office/drawing/2014/main" id="{0DA4BFA3-7FB8-5147-90D3-42BF4606E005}"/>
                  </a:ext>
                </a:extLst>
              </p:cNvPr>
              <p:cNvSpPr>
                <a:spLocks noChangeShapeType="1"/>
              </p:cNvSpPr>
              <p:nvPr/>
            </p:nvSpPr>
            <p:spPr bwMode="auto">
              <a:xfrm>
                <a:off x="3759" y="64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28" name="Line 461">
                <a:extLst>
                  <a:ext uri="{FF2B5EF4-FFF2-40B4-BE49-F238E27FC236}">
                    <a16:creationId xmlns:a16="http://schemas.microsoft.com/office/drawing/2014/main" id="{81BEE78B-9B31-A774-8DD7-AA746E01E388}"/>
                  </a:ext>
                </a:extLst>
              </p:cNvPr>
              <p:cNvSpPr>
                <a:spLocks noChangeShapeType="1"/>
              </p:cNvSpPr>
              <p:nvPr/>
            </p:nvSpPr>
            <p:spPr bwMode="auto">
              <a:xfrm rot="5400000">
                <a:off x="3807" y="65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29" name="Line 462">
                <a:extLst>
                  <a:ext uri="{FF2B5EF4-FFF2-40B4-BE49-F238E27FC236}">
                    <a16:creationId xmlns:a16="http://schemas.microsoft.com/office/drawing/2014/main" id="{17E8262B-FC3B-6DB5-3B8C-6D3A12C64EF6}"/>
                  </a:ext>
                </a:extLst>
              </p:cNvPr>
              <p:cNvSpPr>
                <a:spLocks noChangeShapeType="1"/>
              </p:cNvSpPr>
              <p:nvPr/>
            </p:nvSpPr>
            <p:spPr bwMode="auto">
              <a:xfrm>
                <a:off x="3855" y="65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30" name="Line 463">
                <a:extLst>
                  <a:ext uri="{FF2B5EF4-FFF2-40B4-BE49-F238E27FC236}">
                    <a16:creationId xmlns:a16="http://schemas.microsoft.com/office/drawing/2014/main" id="{4EF0463F-BA5F-15F1-FC2C-2D15C03166C0}"/>
                  </a:ext>
                </a:extLst>
              </p:cNvPr>
              <p:cNvSpPr>
                <a:spLocks noChangeShapeType="1"/>
              </p:cNvSpPr>
              <p:nvPr/>
            </p:nvSpPr>
            <p:spPr bwMode="auto">
              <a:xfrm>
                <a:off x="3951" y="66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31" name="Line 464">
                <a:extLst>
                  <a:ext uri="{FF2B5EF4-FFF2-40B4-BE49-F238E27FC236}">
                    <a16:creationId xmlns:a16="http://schemas.microsoft.com/office/drawing/2014/main" id="{C3B10155-5B02-0341-E4AC-BC9DCDD413DC}"/>
                  </a:ext>
                </a:extLst>
              </p:cNvPr>
              <p:cNvSpPr>
                <a:spLocks noChangeShapeType="1"/>
              </p:cNvSpPr>
              <p:nvPr/>
            </p:nvSpPr>
            <p:spPr bwMode="auto">
              <a:xfrm>
                <a:off x="4047" y="67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32" name="Line 465">
                <a:extLst>
                  <a:ext uri="{FF2B5EF4-FFF2-40B4-BE49-F238E27FC236}">
                    <a16:creationId xmlns:a16="http://schemas.microsoft.com/office/drawing/2014/main" id="{4A9B3733-BB55-C43E-C1E7-26E5007E27CC}"/>
                  </a:ext>
                </a:extLst>
              </p:cNvPr>
              <p:cNvSpPr>
                <a:spLocks noChangeShapeType="1"/>
              </p:cNvSpPr>
              <p:nvPr/>
            </p:nvSpPr>
            <p:spPr bwMode="auto">
              <a:xfrm>
                <a:off x="4143" y="68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33" name="Line 466">
                <a:extLst>
                  <a:ext uri="{FF2B5EF4-FFF2-40B4-BE49-F238E27FC236}">
                    <a16:creationId xmlns:a16="http://schemas.microsoft.com/office/drawing/2014/main" id="{E185781B-412D-0E75-A298-EE8578F5B1E7}"/>
                  </a:ext>
                </a:extLst>
              </p:cNvPr>
              <p:cNvSpPr>
                <a:spLocks noChangeShapeType="1"/>
              </p:cNvSpPr>
              <p:nvPr/>
            </p:nvSpPr>
            <p:spPr bwMode="auto">
              <a:xfrm rot="5400000">
                <a:off x="3903" y="66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34" name="Line 467">
                <a:extLst>
                  <a:ext uri="{FF2B5EF4-FFF2-40B4-BE49-F238E27FC236}">
                    <a16:creationId xmlns:a16="http://schemas.microsoft.com/office/drawing/2014/main" id="{22290B6B-1FC0-ABBB-4E5A-77B325D37135}"/>
                  </a:ext>
                </a:extLst>
              </p:cNvPr>
              <p:cNvSpPr>
                <a:spLocks noChangeShapeType="1"/>
              </p:cNvSpPr>
              <p:nvPr/>
            </p:nvSpPr>
            <p:spPr bwMode="auto">
              <a:xfrm rot="5400000">
                <a:off x="3999" y="67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35" name="Line 468">
                <a:extLst>
                  <a:ext uri="{FF2B5EF4-FFF2-40B4-BE49-F238E27FC236}">
                    <a16:creationId xmlns:a16="http://schemas.microsoft.com/office/drawing/2014/main" id="{6D2B4776-30F0-ACDB-1E68-4D834CE0E1D5}"/>
                  </a:ext>
                </a:extLst>
              </p:cNvPr>
              <p:cNvSpPr>
                <a:spLocks noChangeShapeType="1"/>
              </p:cNvSpPr>
              <p:nvPr/>
            </p:nvSpPr>
            <p:spPr bwMode="auto">
              <a:xfrm rot="5400000">
                <a:off x="4095" y="68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36" name="Line 469">
                <a:extLst>
                  <a:ext uri="{FF2B5EF4-FFF2-40B4-BE49-F238E27FC236}">
                    <a16:creationId xmlns:a16="http://schemas.microsoft.com/office/drawing/2014/main" id="{3797F4D7-E032-FA1B-10F9-4D612C959106}"/>
                  </a:ext>
                </a:extLst>
              </p:cNvPr>
              <p:cNvSpPr>
                <a:spLocks noChangeShapeType="1"/>
              </p:cNvSpPr>
              <p:nvPr/>
            </p:nvSpPr>
            <p:spPr bwMode="auto">
              <a:xfrm rot="5400000">
                <a:off x="4191" y="69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37" name="Line 470">
                <a:extLst>
                  <a:ext uri="{FF2B5EF4-FFF2-40B4-BE49-F238E27FC236}">
                    <a16:creationId xmlns:a16="http://schemas.microsoft.com/office/drawing/2014/main" id="{739C6030-E981-036A-F893-7647C21D1C40}"/>
                  </a:ext>
                </a:extLst>
              </p:cNvPr>
              <p:cNvSpPr>
                <a:spLocks noChangeShapeType="1"/>
              </p:cNvSpPr>
              <p:nvPr/>
            </p:nvSpPr>
            <p:spPr bwMode="auto">
              <a:xfrm>
                <a:off x="4239" y="69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38" name="Line 471">
                <a:extLst>
                  <a:ext uri="{FF2B5EF4-FFF2-40B4-BE49-F238E27FC236}">
                    <a16:creationId xmlns:a16="http://schemas.microsoft.com/office/drawing/2014/main" id="{E4DC848B-F868-0FBA-40E4-2AB5AD0D39BE}"/>
                  </a:ext>
                </a:extLst>
              </p:cNvPr>
              <p:cNvSpPr>
                <a:spLocks noChangeShapeType="1"/>
              </p:cNvSpPr>
              <p:nvPr/>
            </p:nvSpPr>
            <p:spPr bwMode="auto">
              <a:xfrm rot="5400000">
                <a:off x="4287" y="70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39" name="Line 472">
                <a:extLst>
                  <a:ext uri="{FF2B5EF4-FFF2-40B4-BE49-F238E27FC236}">
                    <a16:creationId xmlns:a16="http://schemas.microsoft.com/office/drawing/2014/main" id="{04A2DDE7-A8BC-9EDF-F981-3F3249E2B69B}"/>
                  </a:ext>
                </a:extLst>
              </p:cNvPr>
              <p:cNvSpPr>
                <a:spLocks noChangeShapeType="1"/>
              </p:cNvSpPr>
              <p:nvPr/>
            </p:nvSpPr>
            <p:spPr bwMode="auto">
              <a:xfrm>
                <a:off x="4335" y="70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40" name="Line 473">
                <a:extLst>
                  <a:ext uri="{FF2B5EF4-FFF2-40B4-BE49-F238E27FC236}">
                    <a16:creationId xmlns:a16="http://schemas.microsoft.com/office/drawing/2014/main" id="{FEDE1CFF-CA08-9CAF-4CDF-63056AC9B750}"/>
                  </a:ext>
                </a:extLst>
              </p:cNvPr>
              <p:cNvSpPr>
                <a:spLocks noChangeShapeType="1"/>
              </p:cNvSpPr>
              <p:nvPr/>
            </p:nvSpPr>
            <p:spPr bwMode="auto">
              <a:xfrm>
                <a:off x="4431" y="71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41" name="Line 474">
                <a:extLst>
                  <a:ext uri="{FF2B5EF4-FFF2-40B4-BE49-F238E27FC236}">
                    <a16:creationId xmlns:a16="http://schemas.microsoft.com/office/drawing/2014/main" id="{05522190-1C15-311D-9C8F-F5726FFA9D5E}"/>
                  </a:ext>
                </a:extLst>
              </p:cNvPr>
              <p:cNvSpPr>
                <a:spLocks noChangeShapeType="1"/>
              </p:cNvSpPr>
              <p:nvPr/>
            </p:nvSpPr>
            <p:spPr bwMode="auto">
              <a:xfrm>
                <a:off x="4527" y="72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42" name="Line 475">
                <a:extLst>
                  <a:ext uri="{FF2B5EF4-FFF2-40B4-BE49-F238E27FC236}">
                    <a16:creationId xmlns:a16="http://schemas.microsoft.com/office/drawing/2014/main" id="{A6429FFE-BCFF-3B85-395D-8DBD4155C7FB}"/>
                  </a:ext>
                </a:extLst>
              </p:cNvPr>
              <p:cNvSpPr>
                <a:spLocks noChangeShapeType="1"/>
              </p:cNvSpPr>
              <p:nvPr/>
            </p:nvSpPr>
            <p:spPr bwMode="auto">
              <a:xfrm>
                <a:off x="4623" y="73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43" name="Line 476">
                <a:extLst>
                  <a:ext uri="{FF2B5EF4-FFF2-40B4-BE49-F238E27FC236}">
                    <a16:creationId xmlns:a16="http://schemas.microsoft.com/office/drawing/2014/main" id="{73B65B75-419F-D584-4E11-5EFBEFC7A5F4}"/>
                  </a:ext>
                </a:extLst>
              </p:cNvPr>
              <p:cNvSpPr>
                <a:spLocks noChangeShapeType="1"/>
              </p:cNvSpPr>
              <p:nvPr/>
            </p:nvSpPr>
            <p:spPr bwMode="auto">
              <a:xfrm rot="5400000">
                <a:off x="4383" y="71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44" name="Line 477">
                <a:extLst>
                  <a:ext uri="{FF2B5EF4-FFF2-40B4-BE49-F238E27FC236}">
                    <a16:creationId xmlns:a16="http://schemas.microsoft.com/office/drawing/2014/main" id="{2585644A-341C-09D4-4710-230E251A873A}"/>
                  </a:ext>
                </a:extLst>
              </p:cNvPr>
              <p:cNvSpPr>
                <a:spLocks noChangeShapeType="1"/>
              </p:cNvSpPr>
              <p:nvPr/>
            </p:nvSpPr>
            <p:spPr bwMode="auto">
              <a:xfrm rot="5400000">
                <a:off x="4479" y="72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45" name="Line 478">
                <a:extLst>
                  <a:ext uri="{FF2B5EF4-FFF2-40B4-BE49-F238E27FC236}">
                    <a16:creationId xmlns:a16="http://schemas.microsoft.com/office/drawing/2014/main" id="{4BD253CE-144F-FBAC-8310-4D64E95F6A1C}"/>
                  </a:ext>
                </a:extLst>
              </p:cNvPr>
              <p:cNvSpPr>
                <a:spLocks noChangeShapeType="1"/>
              </p:cNvSpPr>
              <p:nvPr/>
            </p:nvSpPr>
            <p:spPr bwMode="auto">
              <a:xfrm rot="5400000">
                <a:off x="4575" y="72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46" name="Line 479">
                <a:extLst>
                  <a:ext uri="{FF2B5EF4-FFF2-40B4-BE49-F238E27FC236}">
                    <a16:creationId xmlns:a16="http://schemas.microsoft.com/office/drawing/2014/main" id="{89C3332D-C757-4676-4DFE-0E044EB33688}"/>
                  </a:ext>
                </a:extLst>
              </p:cNvPr>
              <p:cNvSpPr>
                <a:spLocks noChangeShapeType="1"/>
              </p:cNvSpPr>
              <p:nvPr/>
            </p:nvSpPr>
            <p:spPr bwMode="auto">
              <a:xfrm>
                <a:off x="4719" y="74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47" name="Line 480">
                <a:extLst>
                  <a:ext uri="{FF2B5EF4-FFF2-40B4-BE49-F238E27FC236}">
                    <a16:creationId xmlns:a16="http://schemas.microsoft.com/office/drawing/2014/main" id="{69B36752-F453-9B94-A497-92A2678A1E59}"/>
                  </a:ext>
                </a:extLst>
              </p:cNvPr>
              <p:cNvSpPr>
                <a:spLocks noChangeShapeType="1"/>
              </p:cNvSpPr>
              <p:nvPr/>
            </p:nvSpPr>
            <p:spPr bwMode="auto">
              <a:xfrm>
                <a:off x="4815" y="75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48" name="Line 481">
                <a:extLst>
                  <a:ext uri="{FF2B5EF4-FFF2-40B4-BE49-F238E27FC236}">
                    <a16:creationId xmlns:a16="http://schemas.microsoft.com/office/drawing/2014/main" id="{0EFD3101-54E3-6CD1-0B2A-E9EC8CCDBFB3}"/>
                  </a:ext>
                </a:extLst>
              </p:cNvPr>
              <p:cNvSpPr>
                <a:spLocks noChangeShapeType="1"/>
              </p:cNvSpPr>
              <p:nvPr/>
            </p:nvSpPr>
            <p:spPr bwMode="auto">
              <a:xfrm>
                <a:off x="4911" y="76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49" name="Line 482">
                <a:extLst>
                  <a:ext uri="{FF2B5EF4-FFF2-40B4-BE49-F238E27FC236}">
                    <a16:creationId xmlns:a16="http://schemas.microsoft.com/office/drawing/2014/main" id="{A12F8738-6F7D-F60D-D019-FE2060413C60}"/>
                  </a:ext>
                </a:extLst>
              </p:cNvPr>
              <p:cNvSpPr>
                <a:spLocks noChangeShapeType="1"/>
              </p:cNvSpPr>
              <p:nvPr/>
            </p:nvSpPr>
            <p:spPr bwMode="auto">
              <a:xfrm rot="5400000">
                <a:off x="4767" y="74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50" name="Line 483">
                <a:extLst>
                  <a:ext uri="{FF2B5EF4-FFF2-40B4-BE49-F238E27FC236}">
                    <a16:creationId xmlns:a16="http://schemas.microsoft.com/office/drawing/2014/main" id="{43290DD6-AAF4-5E06-E834-EB997ACFF524}"/>
                  </a:ext>
                </a:extLst>
              </p:cNvPr>
              <p:cNvSpPr>
                <a:spLocks noChangeShapeType="1"/>
              </p:cNvSpPr>
              <p:nvPr/>
            </p:nvSpPr>
            <p:spPr bwMode="auto">
              <a:xfrm rot="5400000">
                <a:off x="4863" y="75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51" name="Line 484">
                <a:extLst>
                  <a:ext uri="{FF2B5EF4-FFF2-40B4-BE49-F238E27FC236}">
                    <a16:creationId xmlns:a16="http://schemas.microsoft.com/office/drawing/2014/main" id="{D539EE9E-7970-0320-C2FF-170323EAFEFA}"/>
                  </a:ext>
                </a:extLst>
              </p:cNvPr>
              <p:cNvSpPr>
                <a:spLocks noChangeShapeType="1"/>
              </p:cNvSpPr>
              <p:nvPr/>
            </p:nvSpPr>
            <p:spPr bwMode="auto">
              <a:xfrm rot="5400000">
                <a:off x="4959" y="76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52" name="Line 485">
                <a:extLst>
                  <a:ext uri="{FF2B5EF4-FFF2-40B4-BE49-F238E27FC236}">
                    <a16:creationId xmlns:a16="http://schemas.microsoft.com/office/drawing/2014/main" id="{95AF58A2-997E-884B-1D47-63A5D5E51A94}"/>
                  </a:ext>
                </a:extLst>
              </p:cNvPr>
              <p:cNvSpPr>
                <a:spLocks noChangeShapeType="1"/>
              </p:cNvSpPr>
              <p:nvPr/>
            </p:nvSpPr>
            <p:spPr bwMode="auto">
              <a:xfrm>
                <a:off x="5007" y="77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53" name="Line 486">
                <a:extLst>
                  <a:ext uri="{FF2B5EF4-FFF2-40B4-BE49-F238E27FC236}">
                    <a16:creationId xmlns:a16="http://schemas.microsoft.com/office/drawing/2014/main" id="{B730CE0B-BD43-536D-59D0-61051A2FF9E9}"/>
                  </a:ext>
                </a:extLst>
              </p:cNvPr>
              <p:cNvSpPr>
                <a:spLocks noChangeShapeType="1"/>
              </p:cNvSpPr>
              <p:nvPr/>
            </p:nvSpPr>
            <p:spPr bwMode="auto">
              <a:xfrm rot="5400000">
                <a:off x="5055" y="77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54" name="Line 487">
                <a:extLst>
                  <a:ext uri="{FF2B5EF4-FFF2-40B4-BE49-F238E27FC236}">
                    <a16:creationId xmlns:a16="http://schemas.microsoft.com/office/drawing/2014/main" id="{D8E1F4C5-7F6F-435B-3DDE-4C832D2BBC3F}"/>
                  </a:ext>
                </a:extLst>
              </p:cNvPr>
              <p:cNvSpPr>
                <a:spLocks noChangeShapeType="1"/>
              </p:cNvSpPr>
              <p:nvPr/>
            </p:nvSpPr>
            <p:spPr bwMode="auto">
              <a:xfrm>
                <a:off x="5103" y="78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55" name="Line 488">
                <a:extLst>
                  <a:ext uri="{FF2B5EF4-FFF2-40B4-BE49-F238E27FC236}">
                    <a16:creationId xmlns:a16="http://schemas.microsoft.com/office/drawing/2014/main" id="{0889D240-E20F-EDF1-85F3-DC89F7E600A2}"/>
                  </a:ext>
                </a:extLst>
              </p:cNvPr>
              <p:cNvSpPr>
                <a:spLocks noChangeShapeType="1"/>
              </p:cNvSpPr>
              <p:nvPr/>
            </p:nvSpPr>
            <p:spPr bwMode="auto">
              <a:xfrm>
                <a:off x="5199" y="79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56" name="Line 489">
                <a:extLst>
                  <a:ext uri="{FF2B5EF4-FFF2-40B4-BE49-F238E27FC236}">
                    <a16:creationId xmlns:a16="http://schemas.microsoft.com/office/drawing/2014/main" id="{CF0B1634-A8EE-0238-F9D4-704B9784ED6C}"/>
                  </a:ext>
                </a:extLst>
              </p:cNvPr>
              <p:cNvSpPr>
                <a:spLocks noChangeShapeType="1"/>
              </p:cNvSpPr>
              <p:nvPr/>
            </p:nvSpPr>
            <p:spPr bwMode="auto">
              <a:xfrm>
                <a:off x="5295" y="80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57" name="Line 490">
                <a:extLst>
                  <a:ext uri="{FF2B5EF4-FFF2-40B4-BE49-F238E27FC236}">
                    <a16:creationId xmlns:a16="http://schemas.microsoft.com/office/drawing/2014/main" id="{68A3D186-0F36-B0E3-6F8D-DFB61D0A632A}"/>
                  </a:ext>
                </a:extLst>
              </p:cNvPr>
              <p:cNvSpPr>
                <a:spLocks noChangeShapeType="1"/>
              </p:cNvSpPr>
              <p:nvPr/>
            </p:nvSpPr>
            <p:spPr bwMode="auto">
              <a:xfrm>
                <a:off x="5391" y="81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58" name="Line 491">
                <a:extLst>
                  <a:ext uri="{FF2B5EF4-FFF2-40B4-BE49-F238E27FC236}">
                    <a16:creationId xmlns:a16="http://schemas.microsoft.com/office/drawing/2014/main" id="{37E48EC0-D561-FE64-C4D4-82A65419EB72}"/>
                  </a:ext>
                </a:extLst>
              </p:cNvPr>
              <p:cNvSpPr>
                <a:spLocks noChangeShapeType="1"/>
              </p:cNvSpPr>
              <p:nvPr/>
            </p:nvSpPr>
            <p:spPr bwMode="auto">
              <a:xfrm rot="5400000">
                <a:off x="5151" y="78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59" name="Line 492">
                <a:extLst>
                  <a:ext uri="{FF2B5EF4-FFF2-40B4-BE49-F238E27FC236}">
                    <a16:creationId xmlns:a16="http://schemas.microsoft.com/office/drawing/2014/main" id="{52BA4DF6-170B-46D6-34A1-4C7C183B9FE4}"/>
                  </a:ext>
                </a:extLst>
              </p:cNvPr>
              <p:cNvSpPr>
                <a:spLocks noChangeShapeType="1"/>
              </p:cNvSpPr>
              <p:nvPr/>
            </p:nvSpPr>
            <p:spPr bwMode="auto">
              <a:xfrm rot="5400000">
                <a:off x="5247" y="79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60" name="Line 493">
                <a:extLst>
                  <a:ext uri="{FF2B5EF4-FFF2-40B4-BE49-F238E27FC236}">
                    <a16:creationId xmlns:a16="http://schemas.microsoft.com/office/drawing/2014/main" id="{E8F67AE8-3279-C828-FCA6-CF38F01777BE}"/>
                  </a:ext>
                </a:extLst>
              </p:cNvPr>
              <p:cNvSpPr>
                <a:spLocks noChangeShapeType="1"/>
              </p:cNvSpPr>
              <p:nvPr/>
            </p:nvSpPr>
            <p:spPr bwMode="auto">
              <a:xfrm rot="5400000">
                <a:off x="5343" y="80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61" name="Line 494">
                <a:extLst>
                  <a:ext uri="{FF2B5EF4-FFF2-40B4-BE49-F238E27FC236}">
                    <a16:creationId xmlns:a16="http://schemas.microsoft.com/office/drawing/2014/main" id="{2894D89A-ECE4-403E-2F1E-149E125FDB4D}"/>
                  </a:ext>
                </a:extLst>
              </p:cNvPr>
              <p:cNvSpPr>
                <a:spLocks noChangeShapeType="1"/>
              </p:cNvSpPr>
              <p:nvPr/>
            </p:nvSpPr>
            <p:spPr bwMode="auto">
              <a:xfrm rot="5400000">
                <a:off x="4671" y="73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62" name="Line 495">
                <a:extLst>
                  <a:ext uri="{FF2B5EF4-FFF2-40B4-BE49-F238E27FC236}">
                    <a16:creationId xmlns:a16="http://schemas.microsoft.com/office/drawing/2014/main" id="{6DC0E6F7-7A9A-F068-8871-C13F003E71BE}"/>
                  </a:ext>
                </a:extLst>
              </p:cNvPr>
              <p:cNvSpPr>
                <a:spLocks noChangeShapeType="1"/>
              </p:cNvSpPr>
              <p:nvPr/>
            </p:nvSpPr>
            <p:spPr bwMode="auto">
              <a:xfrm>
                <a:off x="5487" y="82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63" name="Line 496">
                <a:extLst>
                  <a:ext uri="{FF2B5EF4-FFF2-40B4-BE49-F238E27FC236}">
                    <a16:creationId xmlns:a16="http://schemas.microsoft.com/office/drawing/2014/main" id="{7EC4B151-87DA-3557-5B12-92F36377FE8A}"/>
                  </a:ext>
                </a:extLst>
              </p:cNvPr>
              <p:cNvSpPr>
                <a:spLocks noChangeShapeType="1"/>
              </p:cNvSpPr>
              <p:nvPr/>
            </p:nvSpPr>
            <p:spPr bwMode="auto">
              <a:xfrm rot="5400000">
                <a:off x="5439" y="81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64" name="Line 497">
                <a:extLst>
                  <a:ext uri="{FF2B5EF4-FFF2-40B4-BE49-F238E27FC236}">
                    <a16:creationId xmlns:a16="http://schemas.microsoft.com/office/drawing/2014/main" id="{355884CD-F7C6-66E9-5BE3-1944CCF9CEC9}"/>
                  </a:ext>
                </a:extLst>
              </p:cNvPr>
              <p:cNvSpPr>
                <a:spLocks noChangeShapeType="1"/>
              </p:cNvSpPr>
              <p:nvPr/>
            </p:nvSpPr>
            <p:spPr bwMode="auto">
              <a:xfrm>
                <a:off x="5583" y="83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65" name="Line 498">
                <a:extLst>
                  <a:ext uri="{FF2B5EF4-FFF2-40B4-BE49-F238E27FC236}">
                    <a16:creationId xmlns:a16="http://schemas.microsoft.com/office/drawing/2014/main" id="{DB6BD27B-41D9-DCE3-A3F2-D73325BA40E3}"/>
                  </a:ext>
                </a:extLst>
              </p:cNvPr>
              <p:cNvSpPr>
                <a:spLocks noChangeShapeType="1"/>
              </p:cNvSpPr>
              <p:nvPr/>
            </p:nvSpPr>
            <p:spPr bwMode="auto">
              <a:xfrm>
                <a:off x="5679" y="84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66" name="Line 499">
                <a:extLst>
                  <a:ext uri="{FF2B5EF4-FFF2-40B4-BE49-F238E27FC236}">
                    <a16:creationId xmlns:a16="http://schemas.microsoft.com/office/drawing/2014/main" id="{865DC5EA-3E53-854D-92F4-4C8FE62EBE10}"/>
                  </a:ext>
                </a:extLst>
              </p:cNvPr>
              <p:cNvSpPr>
                <a:spLocks noChangeShapeType="1"/>
              </p:cNvSpPr>
              <p:nvPr/>
            </p:nvSpPr>
            <p:spPr bwMode="auto">
              <a:xfrm>
                <a:off x="5775" y="84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67" name="Line 500">
                <a:extLst>
                  <a:ext uri="{FF2B5EF4-FFF2-40B4-BE49-F238E27FC236}">
                    <a16:creationId xmlns:a16="http://schemas.microsoft.com/office/drawing/2014/main" id="{5D06D23B-B1FA-F6F9-2D51-EB4D6608C8BF}"/>
                  </a:ext>
                </a:extLst>
              </p:cNvPr>
              <p:cNvSpPr>
                <a:spLocks noChangeShapeType="1"/>
              </p:cNvSpPr>
              <p:nvPr/>
            </p:nvSpPr>
            <p:spPr bwMode="auto">
              <a:xfrm rot="5400000">
                <a:off x="5631" y="83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68" name="Line 501">
                <a:extLst>
                  <a:ext uri="{FF2B5EF4-FFF2-40B4-BE49-F238E27FC236}">
                    <a16:creationId xmlns:a16="http://schemas.microsoft.com/office/drawing/2014/main" id="{044B1289-4D5E-F4EC-A309-52B24FEF0EEF}"/>
                  </a:ext>
                </a:extLst>
              </p:cNvPr>
              <p:cNvSpPr>
                <a:spLocks noChangeShapeType="1"/>
              </p:cNvSpPr>
              <p:nvPr/>
            </p:nvSpPr>
            <p:spPr bwMode="auto">
              <a:xfrm rot="5400000">
                <a:off x="5727" y="84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69" name="Line 502">
                <a:extLst>
                  <a:ext uri="{FF2B5EF4-FFF2-40B4-BE49-F238E27FC236}">
                    <a16:creationId xmlns:a16="http://schemas.microsoft.com/office/drawing/2014/main" id="{10335E93-F43D-177D-C3CB-EF850DEDD490}"/>
                  </a:ext>
                </a:extLst>
              </p:cNvPr>
              <p:cNvSpPr>
                <a:spLocks noChangeShapeType="1"/>
              </p:cNvSpPr>
              <p:nvPr/>
            </p:nvSpPr>
            <p:spPr bwMode="auto">
              <a:xfrm rot="5400000">
                <a:off x="5823" y="85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70" name="Line 503">
                <a:extLst>
                  <a:ext uri="{FF2B5EF4-FFF2-40B4-BE49-F238E27FC236}">
                    <a16:creationId xmlns:a16="http://schemas.microsoft.com/office/drawing/2014/main" id="{A99E7834-1488-7845-5EB5-2DACF78DE4E8}"/>
                  </a:ext>
                </a:extLst>
              </p:cNvPr>
              <p:cNvSpPr>
                <a:spLocks noChangeShapeType="1"/>
              </p:cNvSpPr>
              <p:nvPr/>
            </p:nvSpPr>
            <p:spPr bwMode="auto">
              <a:xfrm>
                <a:off x="5871" y="85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71" name="Line 504">
                <a:extLst>
                  <a:ext uri="{FF2B5EF4-FFF2-40B4-BE49-F238E27FC236}">
                    <a16:creationId xmlns:a16="http://schemas.microsoft.com/office/drawing/2014/main" id="{72A86EEB-BA45-E459-466E-66D4DA6193D5}"/>
                  </a:ext>
                </a:extLst>
              </p:cNvPr>
              <p:cNvSpPr>
                <a:spLocks noChangeShapeType="1"/>
              </p:cNvSpPr>
              <p:nvPr/>
            </p:nvSpPr>
            <p:spPr bwMode="auto">
              <a:xfrm rot="5400000">
                <a:off x="5919" y="86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72" name="Line 505">
                <a:extLst>
                  <a:ext uri="{FF2B5EF4-FFF2-40B4-BE49-F238E27FC236}">
                    <a16:creationId xmlns:a16="http://schemas.microsoft.com/office/drawing/2014/main" id="{0522B7B1-9C34-BA95-1ACB-4CAD2B904165}"/>
                  </a:ext>
                </a:extLst>
              </p:cNvPr>
              <p:cNvSpPr>
                <a:spLocks noChangeShapeType="1"/>
              </p:cNvSpPr>
              <p:nvPr/>
            </p:nvSpPr>
            <p:spPr bwMode="auto">
              <a:xfrm>
                <a:off x="5967" y="86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73" name="Line 506">
                <a:extLst>
                  <a:ext uri="{FF2B5EF4-FFF2-40B4-BE49-F238E27FC236}">
                    <a16:creationId xmlns:a16="http://schemas.microsoft.com/office/drawing/2014/main" id="{07151063-CC58-3FF7-98B0-C812C49FAC84}"/>
                  </a:ext>
                </a:extLst>
              </p:cNvPr>
              <p:cNvSpPr>
                <a:spLocks noChangeShapeType="1"/>
              </p:cNvSpPr>
              <p:nvPr/>
            </p:nvSpPr>
            <p:spPr bwMode="auto">
              <a:xfrm>
                <a:off x="6063" y="87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74" name="Line 507">
                <a:extLst>
                  <a:ext uri="{FF2B5EF4-FFF2-40B4-BE49-F238E27FC236}">
                    <a16:creationId xmlns:a16="http://schemas.microsoft.com/office/drawing/2014/main" id="{7B35874F-5CD2-F7AC-957B-3EF92C82FD3E}"/>
                  </a:ext>
                </a:extLst>
              </p:cNvPr>
              <p:cNvSpPr>
                <a:spLocks noChangeShapeType="1"/>
              </p:cNvSpPr>
              <p:nvPr/>
            </p:nvSpPr>
            <p:spPr bwMode="auto">
              <a:xfrm rot="5400000">
                <a:off x="6015" y="87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75" name="Line 508">
                <a:extLst>
                  <a:ext uri="{FF2B5EF4-FFF2-40B4-BE49-F238E27FC236}">
                    <a16:creationId xmlns:a16="http://schemas.microsoft.com/office/drawing/2014/main" id="{AC9135D5-E8F5-BB68-21A8-637DFC2D6005}"/>
                  </a:ext>
                </a:extLst>
              </p:cNvPr>
              <p:cNvSpPr>
                <a:spLocks noChangeShapeType="1"/>
              </p:cNvSpPr>
              <p:nvPr/>
            </p:nvSpPr>
            <p:spPr bwMode="auto">
              <a:xfrm rot="5400000">
                <a:off x="6144" y="8799"/>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76" name="Line 509">
                <a:extLst>
                  <a:ext uri="{FF2B5EF4-FFF2-40B4-BE49-F238E27FC236}">
                    <a16:creationId xmlns:a16="http://schemas.microsoft.com/office/drawing/2014/main" id="{E832EED0-0339-2F4F-3410-4B9BECDC039E}"/>
                  </a:ext>
                </a:extLst>
              </p:cNvPr>
              <p:cNvSpPr>
                <a:spLocks noChangeShapeType="1"/>
              </p:cNvSpPr>
              <p:nvPr/>
            </p:nvSpPr>
            <p:spPr bwMode="auto">
              <a:xfrm rot="5400000">
                <a:off x="5535" y="82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grpSp>
          <p:nvGrpSpPr>
            <p:cNvPr id="292050" name="Group 510">
              <a:extLst>
                <a:ext uri="{FF2B5EF4-FFF2-40B4-BE49-F238E27FC236}">
                  <a16:creationId xmlns:a16="http://schemas.microsoft.com/office/drawing/2014/main" id="{5BA15262-3175-3742-E6A6-A17411530A70}"/>
                </a:ext>
              </a:extLst>
            </p:cNvPr>
            <p:cNvGrpSpPr>
              <a:grpSpLocks/>
            </p:cNvGrpSpPr>
            <p:nvPr/>
          </p:nvGrpSpPr>
          <p:grpSpPr bwMode="auto">
            <a:xfrm rot="-5400000">
              <a:off x="2099" y="779"/>
              <a:ext cx="862" cy="840"/>
              <a:chOff x="3186" y="6432"/>
              <a:chExt cx="2688" cy="2619"/>
            </a:xfrm>
          </p:grpSpPr>
          <p:sp>
            <p:nvSpPr>
              <p:cNvPr id="292959" name="Line 511">
                <a:extLst>
                  <a:ext uri="{FF2B5EF4-FFF2-40B4-BE49-F238E27FC236}">
                    <a16:creationId xmlns:a16="http://schemas.microsoft.com/office/drawing/2014/main" id="{E7A3C984-48C4-41BE-E669-A03BA79765B4}"/>
                  </a:ext>
                </a:extLst>
              </p:cNvPr>
              <p:cNvSpPr>
                <a:spLocks noChangeShapeType="1"/>
              </p:cNvSpPr>
              <p:nvPr/>
            </p:nvSpPr>
            <p:spPr bwMode="auto">
              <a:xfrm>
                <a:off x="3186" y="64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60" name="Line 512">
                <a:extLst>
                  <a:ext uri="{FF2B5EF4-FFF2-40B4-BE49-F238E27FC236}">
                    <a16:creationId xmlns:a16="http://schemas.microsoft.com/office/drawing/2014/main" id="{BE6E0D3D-9B9E-0D68-ECCA-38873CCA3F20}"/>
                  </a:ext>
                </a:extLst>
              </p:cNvPr>
              <p:cNvSpPr>
                <a:spLocks noChangeShapeType="1"/>
              </p:cNvSpPr>
              <p:nvPr/>
            </p:nvSpPr>
            <p:spPr bwMode="auto">
              <a:xfrm rot="5400000">
                <a:off x="3234" y="64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61" name="Line 513">
                <a:extLst>
                  <a:ext uri="{FF2B5EF4-FFF2-40B4-BE49-F238E27FC236}">
                    <a16:creationId xmlns:a16="http://schemas.microsoft.com/office/drawing/2014/main" id="{DAB94071-B2D0-4215-05C1-2E05184639E7}"/>
                  </a:ext>
                </a:extLst>
              </p:cNvPr>
              <p:cNvSpPr>
                <a:spLocks noChangeShapeType="1"/>
              </p:cNvSpPr>
              <p:nvPr/>
            </p:nvSpPr>
            <p:spPr bwMode="auto">
              <a:xfrm>
                <a:off x="3282" y="65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62" name="Line 514">
                <a:extLst>
                  <a:ext uri="{FF2B5EF4-FFF2-40B4-BE49-F238E27FC236}">
                    <a16:creationId xmlns:a16="http://schemas.microsoft.com/office/drawing/2014/main" id="{E0A8648F-FC37-F287-793C-D05EA08F7DB9}"/>
                  </a:ext>
                </a:extLst>
              </p:cNvPr>
              <p:cNvSpPr>
                <a:spLocks noChangeShapeType="1"/>
              </p:cNvSpPr>
              <p:nvPr/>
            </p:nvSpPr>
            <p:spPr bwMode="auto">
              <a:xfrm rot="5400000">
                <a:off x="3330" y="65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63" name="Line 515">
                <a:extLst>
                  <a:ext uri="{FF2B5EF4-FFF2-40B4-BE49-F238E27FC236}">
                    <a16:creationId xmlns:a16="http://schemas.microsoft.com/office/drawing/2014/main" id="{EAF8CA75-2BF1-7273-D64D-5EAA3F3D9D8C}"/>
                  </a:ext>
                </a:extLst>
              </p:cNvPr>
              <p:cNvSpPr>
                <a:spLocks noChangeShapeType="1"/>
              </p:cNvSpPr>
              <p:nvPr/>
            </p:nvSpPr>
            <p:spPr bwMode="auto">
              <a:xfrm>
                <a:off x="3378" y="66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64" name="Line 516">
                <a:extLst>
                  <a:ext uri="{FF2B5EF4-FFF2-40B4-BE49-F238E27FC236}">
                    <a16:creationId xmlns:a16="http://schemas.microsoft.com/office/drawing/2014/main" id="{769FAB3C-8C66-63D3-A25C-54178A12F806}"/>
                  </a:ext>
                </a:extLst>
              </p:cNvPr>
              <p:cNvSpPr>
                <a:spLocks noChangeShapeType="1"/>
              </p:cNvSpPr>
              <p:nvPr/>
            </p:nvSpPr>
            <p:spPr bwMode="auto">
              <a:xfrm>
                <a:off x="3474" y="67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65" name="Line 517">
                <a:extLst>
                  <a:ext uri="{FF2B5EF4-FFF2-40B4-BE49-F238E27FC236}">
                    <a16:creationId xmlns:a16="http://schemas.microsoft.com/office/drawing/2014/main" id="{838AA884-D57F-9CE8-D83E-CF23CF000608}"/>
                  </a:ext>
                </a:extLst>
              </p:cNvPr>
              <p:cNvSpPr>
                <a:spLocks noChangeShapeType="1"/>
              </p:cNvSpPr>
              <p:nvPr/>
            </p:nvSpPr>
            <p:spPr bwMode="auto">
              <a:xfrm>
                <a:off x="3570" y="68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66" name="Line 518">
                <a:extLst>
                  <a:ext uri="{FF2B5EF4-FFF2-40B4-BE49-F238E27FC236}">
                    <a16:creationId xmlns:a16="http://schemas.microsoft.com/office/drawing/2014/main" id="{00867EB8-C162-B8A9-234F-46DFF0695653}"/>
                  </a:ext>
                </a:extLst>
              </p:cNvPr>
              <p:cNvSpPr>
                <a:spLocks noChangeShapeType="1"/>
              </p:cNvSpPr>
              <p:nvPr/>
            </p:nvSpPr>
            <p:spPr bwMode="auto">
              <a:xfrm>
                <a:off x="3666" y="69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67" name="Line 519">
                <a:extLst>
                  <a:ext uri="{FF2B5EF4-FFF2-40B4-BE49-F238E27FC236}">
                    <a16:creationId xmlns:a16="http://schemas.microsoft.com/office/drawing/2014/main" id="{2E7A1C35-FE17-2501-12FF-9E37B3F896FE}"/>
                  </a:ext>
                </a:extLst>
              </p:cNvPr>
              <p:cNvSpPr>
                <a:spLocks noChangeShapeType="1"/>
              </p:cNvSpPr>
              <p:nvPr/>
            </p:nvSpPr>
            <p:spPr bwMode="auto">
              <a:xfrm rot="5400000">
                <a:off x="3426" y="66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68" name="Line 520">
                <a:extLst>
                  <a:ext uri="{FF2B5EF4-FFF2-40B4-BE49-F238E27FC236}">
                    <a16:creationId xmlns:a16="http://schemas.microsoft.com/office/drawing/2014/main" id="{260975AE-FE19-26E9-0BF3-6CC840067621}"/>
                  </a:ext>
                </a:extLst>
              </p:cNvPr>
              <p:cNvSpPr>
                <a:spLocks noChangeShapeType="1"/>
              </p:cNvSpPr>
              <p:nvPr/>
            </p:nvSpPr>
            <p:spPr bwMode="auto">
              <a:xfrm rot="5400000">
                <a:off x="3522" y="67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69" name="Line 521">
                <a:extLst>
                  <a:ext uri="{FF2B5EF4-FFF2-40B4-BE49-F238E27FC236}">
                    <a16:creationId xmlns:a16="http://schemas.microsoft.com/office/drawing/2014/main" id="{E8FC4BD6-D74C-47F7-3865-9359E66BF6F2}"/>
                  </a:ext>
                </a:extLst>
              </p:cNvPr>
              <p:cNvSpPr>
                <a:spLocks noChangeShapeType="1"/>
              </p:cNvSpPr>
              <p:nvPr/>
            </p:nvSpPr>
            <p:spPr bwMode="auto">
              <a:xfrm rot="5400000">
                <a:off x="3618" y="68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70" name="Line 522">
                <a:extLst>
                  <a:ext uri="{FF2B5EF4-FFF2-40B4-BE49-F238E27FC236}">
                    <a16:creationId xmlns:a16="http://schemas.microsoft.com/office/drawing/2014/main" id="{920D7A4A-0783-AE94-F137-791C2EDB0C4C}"/>
                  </a:ext>
                </a:extLst>
              </p:cNvPr>
              <p:cNvSpPr>
                <a:spLocks noChangeShapeType="1"/>
              </p:cNvSpPr>
              <p:nvPr/>
            </p:nvSpPr>
            <p:spPr bwMode="auto">
              <a:xfrm rot="5400000">
                <a:off x="3714" y="69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71" name="Line 523">
                <a:extLst>
                  <a:ext uri="{FF2B5EF4-FFF2-40B4-BE49-F238E27FC236}">
                    <a16:creationId xmlns:a16="http://schemas.microsoft.com/office/drawing/2014/main" id="{6AB16F74-25C5-63FE-4026-4FE15F3CCA4B}"/>
                  </a:ext>
                </a:extLst>
              </p:cNvPr>
              <p:cNvSpPr>
                <a:spLocks noChangeShapeType="1"/>
              </p:cNvSpPr>
              <p:nvPr/>
            </p:nvSpPr>
            <p:spPr bwMode="auto">
              <a:xfrm>
                <a:off x="3762" y="70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72" name="Line 524">
                <a:extLst>
                  <a:ext uri="{FF2B5EF4-FFF2-40B4-BE49-F238E27FC236}">
                    <a16:creationId xmlns:a16="http://schemas.microsoft.com/office/drawing/2014/main" id="{96B8AD25-1893-9C6E-FB5D-CB3932A6E3A3}"/>
                  </a:ext>
                </a:extLst>
              </p:cNvPr>
              <p:cNvSpPr>
                <a:spLocks noChangeShapeType="1"/>
              </p:cNvSpPr>
              <p:nvPr/>
            </p:nvSpPr>
            <p:spPr bwMode="auto">
              <a:xfrm rot="5400000">
                <a:off x="3810" y="70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73" name="Line 525">
                <a:extLst>
                  <a:ext uri="{FF2B5EF4-FFF2-40B4-BE49-F238E27FC236}">
                    <a16:creationId xmlns:a16="http://schemas.microsoft.com/office/drawing/2014/main" id="{1F7ECD1D-EB13-ADCF-6A80-C04C4874CF0A}"/>
                  </a:ext>
                </a:extLst>
              </p:cNvPr>
              <p:cNvSpPr>
                <a:spLocks noChangeShapeType="1"/>
              </p:cNvSpPr>
              <p:nvPr/>
            </p:nvSpPr>
            <p:spPr bwMode="auto">
              <a:xfrm>
                <a:off x="3858" y="71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74" name="Line 526">
                <a:extLst>
                  <a:ext uri="{FF2B5EF4-FFF2-40B4-BE49-F238E27FC236}">
                    <a16:creationId xmlns:a16="http://schemas.microsoft.com/office/drawing/2014/main" id="{62103605-2FE6-6C04-81CD-18E313703D26}"/>
                  </a:ext>
                </a:extLst>
              </p:cNvPr>
              <p:cNvSpPr>
                <a:spLocks noChangeShapeType="1"/>
              </p:cNvSpPr>
              <p:nvPr/>
            </p:nvSpPr>
            <p:spPr bwMode="auto">
              <a:xfrm>
                <a:off x="3954" y="72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75" name="Line 527">
                <a:extLst>
                  <a:ext uri="{FF2B5EF4-FFF2-40B4-BE49-F238E27FC236}">
                    <a16:creationId xmlns:a16="http://schemas.microsoft.com/office/drawing/2014/main" id="{EBA854A4-97DF-0922-0890-FA47062A2F87}"/>
                  </a:ext>
                </a:extLst>
              </p:cNvPr>
              <p:cNvSpPr>
                <a:spLocks noChangeShapeType="1"/>
              </p:cNvSpPr>
              <p:nvPr/>
            </p:nvSpPr>
            <p:spPr bwMode="auto">
              <a:xfrm>
                <a:off x="4050" y="72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76" name="Line 528">
                <a:extLst>
                  <a:ext uri="{FF2B5EF4-FFF2-40B4-BE49-F238E27FC236}">
                    <a16:creationId xmlns:a16="http://schemas.microsoft.com/office/drawing/2014/main" id="{86B1F9D9-47A6-19AB-9BFF-A6C4A14EF230}"/>
                  </a:ext>
                </a:extLst>
              </p:cNvPr>
              <p:cNvSpPr>
                <a:spLocks noChangeShapeType="1"/>
              </p:cNvSpPr>
              <p:nvPr/>
            </p:nvSpPr>
            <p:spPr bwMode="auto">
              <a:xfrm>
                <a:off x="4146" y="73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77" name="Line 529">
                <a:extLst>
                  <a:ext uri="{FF2B5EF4-FFF2-40B4-BE49-F238E27FC236}">
                    <a16:creationId xmlns:a16="http://schemas.microsoft.com/office/drawing/2014/main" id="{A8ADC81E-4192-C05E-D72A-B5FB8206B124}"/>
                  </a:ext>
                </a:extLst>
              </p:cNvPr>
              <p:cNvSpPr>
                <a:spLocks noChangeShapeType="1"/>
              </p:cNvSpPr>
              <p:nvPr/>
            </p:nvSpPr>
            <p:spPr bwMode="auto">
              <a:xfrm rot="5400000">
                <a:off x="3906" y="71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78" name="Line 530">
                <a:extLst>
                  <a:ext uri="{FF2B5EF4-FFF2-40B4-BE49-F238E27FC236}">
                    <a16:creationId xmlns:a16="http://schemas.microsoft.com/office/drawing/2014/main" id="{C56EAE85-543B-51B7-B8E0-BA1DD2E0CCD1}"/>
                  </a:ext>
                </a:extLst>
              </p:cNvPr>
              <p:cNvSpPr>
                <a:spLocks noChangeShapeType="1"/>
              </p:cNvSpPr>
              <p:nvPr/>
            </p:nvSpPr>
            <p:spPr bwMode="auto">
              <a:xfrm rot="5400000">
                <a:off x="4002" y="72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79" name="Line 531">
                <a:extLst>
                  <a:ext uri="{FF2B5EF4-FFF2-40B4-BE49-F238E27FC236}">
                    <a16:creationId xmlns:a16="http://schemas.microsoft.com/office/drawing/2014/main" id="{69F7D800-1FBE-10B6-0D41-35015927A242}"/>
                  </a:ext>
                </a:extLst>
              </p:cNvPr>
              <p:cNvSpPr>
                <a:spLocks noChangeShapeType="1"/>
              </p:cNvSpPr>
              <p:nvPr/>
            </p:nvSpPr>
            <p:spPr bwMode="auto">
              <a:xfrm rot="5400000">
                <a:off x="4098" y="73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80" name="Line 532">
                <a:extLst>
                  <a:ext uri="{FF2B5EF4-FFF2-40B4-BE49-F238E27FC236}">
                    <a16:creationId xmlns:a16="http://schemas.microsoft.com/office/drawing/2014/main" id="{22170A85-812F-273B-0369-A09E30DB3027}"/>
                  </a:ext>
                </a:extLst>
              </p:cNvPr>
              <p:cNvSpPr>
                <a:spLocks noChangeShapeType="1"/>
              </p:cNvSpPr>
              <p:nvPr/>
            </p:nvSpPr>
            <p:spPr bwMode="auto">
              <a:xfrm rot="5400000">
                <a:off x="4194" y="74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81" name="Line 533">
                <a:extLst>
                  <a:ext uri="{FF2B5EF4-FFF2-40B4-BE49-F238E27FC236}">
                    <a16:creationId xmlns:a16="http://schemas.microsoft.com/office/drawing/2014/main" id="{20456881-752B-D94F-1AD4-3D8FEFAAADB4}"/>
                  </a:ext>
                </a:extLst>
              </p:cNvPr>
              <p:cNvSpPr>
                <a:spLocks noChangeShapeType="1"/>
              </p:cNvSpPr>
              <p:nvPr/>
            </p:nvSpPr>
            <p:spPr bwMode="auto">
              <a:xfrm>
                <a:off x="4242" y="74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82" name="Line 534">
                <a:extLst>
                  <a:ext uri="{FF2B5EF4-FFF2-40B4-BE49-F238E27FC236}">
                    <a16:creationId xmlns:a16="http://schemas.microsoft.com/office/drawing/2014/main" id="{381A30B3-0288-F111-C497-871C174C063D}"/>
                  </a:ext>
                </a:extLst>
              </p:cNvPr>
              <p:cNvSpPr>
                <a:spLocks noChangeShapeType="1"/>
              </p:cNvSpPr>
              <p:nvPr/>
            </p:nvSpPr>
            <p:spPr bwMode="auto">
              <a:xfrm rot="5400000">
                <a:off x="4290" y="75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83" name="Line 535">
                <a:extLst>
                  <a:ext uri="{FF2B5EF4-FFF2-40B4-BE49-F238E27FC236}">
                    <a16:creationId xmlns:a16="http://schemas.microsoft.com/office/drawing/2014/main" id="{7498836F-8E58-CCFC-99A5-DB2396344A9D}"/>
                  </a:ext>
                </a:extLst>
              </p:cNvPr>
              <p:cNvSpPr>
                <a:spLocks noChangeShapeType="1"/>
              </p:cNvSpPr>
              <p:nvPr/>
            </p:nvSpPr>
            <p:spPr bwMode="auto">
              <a:xfrm>
                <a:off x="4338" y="75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84" name="Line 536">
                <a:extLst>
                  <a:ext uri="{FF2B5EF4-FFF2-40B4-BE49-F238E27FC236}">
                    <a16:creationId xmlns:a16="http://schemas.microsoft.com/office/drawing/2014/main" id="{BB0A34A5-240D-FF98-5627-608BC7399FFF}"/>
                  </a:ext>
                </a:extLst>
              </p:cNvPr>
              <p:cNvSpPr>
                <a:spLocks noChangeShapeType="1"/>
              </p:cNvSpPr>
              <p:nvPr/>
            </p:nvSpPr>
            <p:spPr bwMode="auto">
              <a:xfrm>
                <a:off x="4434" y="76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85" name="Line 537">
                <a:extLst>
                  <a:ext uri="{FF2B5EF4-FFF2-40B4-BE49-F238E27FC236}">
                    <a16:creationId xmlns:a16="http://schemas.microsoft.com/office/drawing/2014/main" id="{1F6829F5-7BA2-80AF-4089-F731058E6A88}"/>
                  </a:ext>
                </a:extLst>
              </p:cNvPr>
              <p:cNvSpPr>
                <a:spLocks noChangeShapeType="1"/>
              </p:cNvSpPr>
              <p:nvPr/>
            </p:nvSpPr>
            <p:spPr bwMode="auto">
              <a:xfrm>
                <a:off x="4530" y="77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86" name="Line 538">
                <a:extLst>
                  <a:ext uri="{FF2B5EF4-FFF2-40B4-BE49-F238E27FC236}">
                    <a16:creationId xmlns:a16="http://schemas.microsoft.com/office/drawing/2014/main" id="{A7A01BE8-BF3E-3783-83B5-EDD75FA366EF}"/>
                  </a:ext>
                </a:extLst>
              </p:cNvPr>
              <p:cNvSpPr>
                <a:spLocks noChangeShapeType="1"/>
              </p:cNvSpPr>
              <p:nvPr/>
            </p:nvSpPr>
            <p:spPr bwMode="auto">
              <a:xfrm>
                <a:off x="4626" y="78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87" name="Line 539">
                <a:extLst>
                  <a:ext uri="{FF2B5EF4-FFF2-40B4-BE49-F238E27FC236}">
                    <a16:creationId xmlns:a16="http://schemas.microsoft.com/office/drawing/2014/main" id="{CB0D2092-11C0-CD59-8124-6AC36BAF5D68}"/>
                  </a:ext>
                </a:extLst>
              </p:cNvPr>
              <p:cNvSpPr>
                <a:spLocks noChangeShapeType="1"/>
              </p:cNvSpPr>
              <p:nvPr/>
            </p:nvSpPr>
            <p:spPr bwMode="auto">
              <a:xfrm rot="5400000">
                <a:off x="4386" y="76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88" name="Line 540">
                <a:extLst>
                  <a:ext uri="{FF2B5EF4-FFF2-40B4-BE49-F238E27FC236}">
                    <a16:creationId xmlns:a16="http://schemas.microsoft.com/office/drawing/2014/main" id="{54028997-3039-8609-956D-E4B8D4E18BB5}"/>
                  </a:ext>
                </a:extLst>
              </p:cNvPr>
              <p:cNvSpPr>
                <a:spLocks noChangeShapeType="1"/>
              </p:cNvSpPr>
              <p:nvPr/>
            </p:nvSpPr>
            <p:spPr bwMode="auto">
              <a:xfrm rot="5400000">
                <a:off x="4482" y="77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89" name="Line 541">
                <a:extLst>
                  <a:ext uri="{FF2B5EF4-FFF2-40B4-BE49-F238E27FC236}">
                    <a16:creationId xmlns:a16="http://schemas.microsoft.com/office/drawing/2014/main" id="{C261511A-48ED-5B46-A418-BB4D784BC720}"/>
                  </a:ext>
                </a:extLst>
              </p:cNvPr>
              <p:cNvSpPr>
                <a:spLocks noChangeShapeType="1"/>
              </p:cNvSpPr>
              <p:nvPr/>
            </p:nvSpPr>
            <p:spPr bwMode="auto">
              <a:xfrm rot="5400000">
                <a:off x="4578" y="78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90" name="Line 542">
                <a:extLst>
                  <a:ext uri="{FF2B5EF4-FFF2-40B4-BE49-F238E27FC236}">
                    <a16:creationId xmlns:a16="http://schemas.microsoft.com/office/drawing/2014/main" id="{D47106C7-8206-4647-978A-BA7580667A36}"/>
                  </a:ext>
                </a:extLst>
              </p:cNvPr>
              <p:cNvSpPr>
                <a:spLocks noChangeShapeType="1"/>
              </p:cNvSpPr>
              <p:nvPr/>
            </p:nvSpPr>
            <p:spPr bwMode="auto">
              <a:xfrm>
                <a:off x="4722" y="79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91" name="Line 543">
                <a:extLst>
                  <a:ext uri="{FF2B5EF4-FFF2-40B4-BE49-F238E27FC236}">
                    <a16:creationId xmlns:a16="http://schemas.microsoft.com/office/drawing/2014/main" id="{81063452-DEF4-4F4B-13F6-EAC5582A897C}"/>
                  </a:ext>
                </a:extLst>
              </p:cNvPr>
              <p:cNvSpPr>
                <a:spLocks noChangeShapeType="1"/>
              </p:cNvSpPr>
              <p:nvPr/>
            </p:nvSpPr>
            <p:spPr bwMode="auto">
              <a:xfrm>
                <a:off x="4818" y="80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92" name="Line 544">
                <a:extLst>
                  <a:ext uri="{FF2B5EF4-FFF2-40B4-BE49-F238E27FC236}">
                    <a16:creationId xmlns:a16="http://schemas.microsoft.com/office/drawing/2014/main" id="{581129DC-7DB7-7398-D8A8-D2B2EFCD299C}"/>
                  </a:ext>
                </a:extLst>
              </p:cNvPr>
              <p:cNvSpPr>
                <a:spLocks noChangeShapeType="1"/>
              </p:cNvSpPr>
              <p:nvPr/>
            </p:nvSpPr>
            <p:spPr bwMode="auto">
              <a:xfrm>
                <a:off x="4914" y="81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93" name="Line 545">
                <a:extLst>
                  <a:ext uri="{FF2B5EF4-FFF2-40B4-BE49-F238E27FC236}">
                    <a16:creationId xmlns:a16="http://schemas.microsoft.com/office/drawing/2014/main" id="{A5D136B3-944C-8C8D-BFF4-2F24F4215D0C}"/>
                  </a:ext>
                </a:extLst>
              </p:cNvPr>
              <p:cNvSpPr>
                <a:spLocks noChangeShapeType="1"/>
              </p:cNvSpPr>
              <p:nvPr/>
            </p:nvSpPr>
            <p:spPr bwMode="auto">
              <a:xfrm rot="5400000">
                <a:off x="4770" y="80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94" name="Line 546">
                <a:extLst>
                  <a:ext uri="{FF2B5EF4-FFF2-40B4-BE49-F238E27FC236}">
                    <a16:creationId xmlns:a16="http://schemas.microsoft.com/office/drawing/2014/main" id="{B389667E-2BB8-3DAC-9E24-F2A95F75BC5A}"/>
                  </a:ext>
                </a:extLst>
              </p:cNvPr>
              <p:cNvSpPr>
                <a:spLocks noChangeShapeType="1"/>
              </p:cNvSpPr>
              <p:nvPr/>
            </p:nvSpPr>
            <p:spPr bwMode="auto">
              <a:xfrm rot="5400000">
                <a:off x="4866" y="81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95" name="Line 547">
                <a:extLst>
                  <a:ext uri="{FF2B5EF4-FFF2-40B4-BE49-F238E27FC236}">
                    <a16:creationId xmlns:a16="http://schemas.microsoft.com/office/drawing/2014/main" id="{21FE128C-E5D3-FDFA-85F2-8374B3047D0A}"/>
                  </a:ext>
                </a:extLst>
              </p:cNvPr>
              <p:cNvSpPr>
                <a:spLocks noChangeShapeType="1"/>
              </p:cNvSpPr>
              <p:nvPr/>
            </p:nvSpPr>
            <p:spPr bwMode="auto">
              <a:xfrm rot="5400000">
                <a:off x="4962" y="82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96" name="Line 548">
                <a:extLst>
                  <a:ext uri="{FF2B5EF4-FFF2-40B4-BE49-F238E27FC236}">
                    <a16:creationId xmlns:a16="http://schemas.microsoft.com/office/drawing/2014/main" id="{2AC7296B-850A-8D43-E0AE-F0CD8F60B058}"/>
                  </a:ext>
                </a:extLst>
              </p:cNvPr>
              <p:cNvSpPr>
                <a:spLocks noChangeShapeType="1"/>
              </p:cNvSpPr>
              <p:nvPr/>
            </p:nvSpPr>
            <p:spPr bwMode="auto">
              <a:xfrm>
                <a:off x="5010" y="82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97" name="Line 549">
                <a:extLst>
                  <a:ext uri="{FF2B5EF4-FFF2-40B4-BE49-F238E27FC236}">
                    <a16:creationId xmlns:a16="http://schemas.microsoft.com/office/drawing/2014/main" id="{BEB83989-BF03-5E6F-261A-24A74CC24CCC}"/>
                  </a:ext>
                </a:extLst>
              </p:cNvPr>
              <p:cNvSpPr>
                <a:spLocks noChangeShapeType="1"/>
              </p:cNvSpPr>
              <p:nvPr/>
            </p:nvSpPr>
            <p:spPr bwMode="auto">
              <a:xfrm rot="5400000">
                <a:off x="5058" y="83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98" name="Line 550">
                <a:extLst>
                  <a:ext uri="{FF2B5EF4-FFF2-40B4-BE49-F238E27FC236}">
                    <a16:creationId xmlns:a16="http://schemas.microsoft.com/office/drawing/2014/main" id="{D914E315-9AF7-E214-5576-B068D901856A}"/>
                  </a:ext>
                </a:extLst>
              </p:cNvPr>
              <p:cNvSpPr>
                <a:spLocks noChangeShapeType="1"/>
              </p:cNvSpPr>
              <p:nvPr/>
            </p:nvSpPr>
            <p:spPr bwMode="auto">
              <a:xfrm>
                <a:off x="5106" y="83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99" name="Line 551">
                <a:extLst>
                  <a:ext uri="{FF2B5EF4-FFF2-40B4-BE49-F238E27FC236}">
                    <a16:creationId xmlns:a16="http://schemas.microsoft.com/office/drawing/2014/main" id="{9EBDDB54-B3D2-B28E-9AF7-AE1A0DA7B144}"/>
                  </a:ext>
                </a:extLst>
              </p:cNvPr>
              <p:cNvSpPr>
                <a:spLocks noChangeShapeType="1"/>
              </p:cNvSpPr>
              <p:nvPr/>
            </p:nvSpPr>
            <p:spPr bwMode="auto">
              <a:xfrm>
                <a:off x="5202" y="84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00" name="Line 552">
                <a:extLst>
                  <a:ext uri="{FF2B5EF4-FFF2-40B4-BE49-F238E27FC236}">
                    <a16:creationId xmlns:a16="http://schemas.microsoft.com/office/drawing/2014/main" id="{94D1CEFF-F635-F05B-33EF-9E56E3B4F258}"/>
                  </a:ext>
                </a:extLst>
              </p:cNvPr>
              <p:cNvSpPr>
                <a:spLocks noChangeShapeType="1"/>
              </p:cNvSpPr>
              <p:nvPr/>
            </p:nvSpPr>
            <p:spPr bwMode="auto">
              <a:xfrm>
                <a:off x="5298" y="85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01" name="Line 553">
                <a:extLst>
                  <a:ext uri="{FF2B5EF4-FFF2-40B4-BE49-F238E27FC236}">
                    <a16:creationId xmlns:a16="http://schemas.microsoft.com/office/drawing/2014/main" id="{523BB50B-6809-2418-0510-38CD992FCF13}"/>
                  </a:ext>
                </a:extLst>
              </p:cNvPr>
              <p:cNvSpPr>
                <a:spLocks noChangeShapeType="1"/>
              </p:cNvSpPr>
              <p:nvPr/>
            </p:nvSpPr>
            <p:spPr bwMode="auto">
              <a:xfrm>
                <a:off x="5394" y="86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02" name="Line 554">
                <a:extLst>
                  <a:ext uri="{FF2B5EF4-FFF2-40B4-BE49-F238E27FC236}">
                    <a16:creationId xmlns:a16="http://schemas.microsoft.com/office/drawing/2014/main" id="{840078E3-BA06-BB04-E80E-F78B42BAACC3}"/>
                  </a:ext>
                </a:extLst>
              </p:cNvPr>
              <p:cNvSpPr>
                <a:spLocks noChangeShapeType="1"/>
              </p:cNvSpPr>
              <p:nvPr/>
            </p:nvSpPr>
            <p:spPr bwMode="auto">
              <a:xfrm rot="5400000">
                <a:off x="5154" y="84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03" name="Line 555">
                <a:extLst>
                  <a:ext uri="{FF2B5EF4-FFF2-40B4-BE49-F238E27FC236}">
                    <a16:creationId xmlns:a16="http://schemas.microsoft.com/office/drawing/2014/main" id="{7D046EB1-AF6A-0CBB-5C13-9B16EF1A8884}"/>
                  </a:ext>
                </a:extLst>
              </p:cNvPr>
              <p:cNvSpPr>
                <a:spLocks noChangeShapeType="1"/>
              </p:cNvSpPr>
              <p:nvPr/>
            </p:nvSpPr>
            <p:spPr bwMode="auto">
              <a:xfrm rot="5400000">
                <a:off x="5250" y="84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04" name="Line 556">
                <a:extLst>
                  <a:ext uri="{FF2B5EF4-FFF2-40B4-BE49-F238E27FC236}">
                    <a16:creationId xmlns:a16="http://schemas.microsoft.com/office/drawing/2014/main" id="{29A0330A-DE6F-BC26-1E2E-2A38D171B9BC}"/>
                  </a:ext>
                </a:extLst>
              </p:cNvPr>
              <p:cNvSpPr>
                <a:spLocks noChangeShapeType="1"/>
              </p:cNvSpPr>
              <p:nvPr/>
            </p:nvSpPr>
            <p:spPr bwMode="auto">
              <a:xfrm rot="5400000">
                <a:off x="5346" y="85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05" name="Line 557">
                <a:extLst>
                  <a:ext uri="{FF2B5EF4-FFF2-40B4-BE49-F238E27FC236}">
                    <a16:creationId xmlns:a16="http://schemas.microsoft.com/office/drawing/2014/main" id="{7002B9C0-2763-37AC-E15A-03B3F09A90DC}"/>
                  </a:ext>
                </a:extLst>
              </p:cNvPr>
              <p:cNvSpPr>
                <a:spLocks noChangeShapeType="1"/>
              </p:cNvSpPr>
              <p:nvPr/>
            </p:nvSpPr>
            <p:spPr bwMode="auto">
              <a:xfrm rot="5400000">
                <a:off x="4674" y="79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06" name="Line 558">
                <a:extLst>
                  <a:ext uri="{FF2B5EF4-FFF2-40B4-BE49-F238E27FC236}">
                    <a16:creationId xmlns:a16="http://schemas.microsoft.com/office/drawing/2014/main" id="{78AFC4DB-112B-340D-DD05-2ED3116A7B3A}"/>
                  </a:ext>
                </a:extLst>
              </p:cNvPr>
              <p:cNvSpPr>
                <a:spLocks noChangeShapeType="1"/>
              </p:cNvSpPr>
              <p:nvPr/>
            </p:nvSpPr>
            <p:spPr bwMode="auto">
              <a:xfrm>
                <a:off x="5490" y="87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07" name="Line 559">
                <a:extLst>
                  <a:ext uri="{FF2B5EF4-FFF2-40B4-BE49-F238E27FC236}">
                    <a16:creationId xmlns:a16="http://schemas.microsoft.com/office/drawing/2014/main" id="{80EB0EFF-4905-F97A-BB09-0A16A25CBDBD}"/>
                  </a:ext>
                </a:extLst>
              </p:cNvPr>
              <p:cNvSpPr>
                <a:spLocks noChangeShapeType="1"/>
              </p:cNvSpPr>
              <p:nvPr/>
            </p:nvSpPr>
            <p:spPr bwMode="auto">
              <a:xfrm rot="5400000">
                <a:off x="5442" y="86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08" name="Line 560">
                <a:extLst>
                  <a:ext uri="{FF2B5EF4-FFF2-40B4-BE49-F238E27FC236}">
                    <a16:creationId xmlns:a16="http://schemas.microsoft.com/office/drawing/2014/main" id="{2861F268-CC06-B4B5-1724-BF11A4989B23}"/>
                  </a:ext>
                </a:extLst>
              </p:cNvPr>
              <p:cNvSpPr>
                <a:spLocks noChangeShapeType="1"/>
              </p:cNvSpPr>
              <p:nvPr/>
            </p:nvSpPr>
            <p:spPr bwMode="auto">
              <a:xfrm>
                <a:off x="5586" y="88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09" name="Line 561">
                <a:extLst>
                  <a:ext uri="{FF2B5EF4-FFF2-40B4-BE49-F238E27FC236}">
                    <a16:creationId xmlns:a16="http://schemas.microsoft.com/office/drawing/2014/main" id="{07EA361D-C151-AAD8-AE8A-B3FC6AB0FDDC}"/>
                  </a:ext>
                </a:extLst>
              </p:cNvPr>
              <p:cNvSpPr>
                <a:spLocks noChangeShapeType="1"/>
              </p:cNvSpPr>
              <p:nvPr/>
            </p:nvSpPr>
            <p:spPr bwMode="auto">
              <a:xfrm>
                <a:off x="5682" y="89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10" name="Line 562">
                <a:extLst>
                  <a:ext uri="{FF2B5EF4-FFF2-40B4-BE49-F238E27FC236}">
                    <a16:creationId xmlns:a16="http://schemas.microsoft.com/office/drawing/2014/main" id="{55897602-1E6A-0DCE-D0AD-04C6872315B8}"/>
                  </a:ext>
                </a:extLst>
              </p:cNvPr>
              <p:cNvSpPr>
                <a:spLocks noChangeShapeType="1"/>
              </p:cNvSpPr>
              <p:nvPr/>
            </p:nvSpPr>
            <p:spPr bwMode="auto">
              <a:xfrm>
                <a:off x="5778" y="90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11" name="Line 563">
                <a:extLst>
                  <a:ext uri="{FF2B5EF4-FFF2-40B4-BE49-F238E27FC236}">
                    <a16:creationId xmlns:a16="http://schemas.microsoft.com/office/drawing/2014/main" id="{5C0C94E0-FF06-F8D3-A819-CC7238420984}"/>
                  </a:ext>
                </a:extLst>
              </p:cNvPr>
              <p:cNvSpPr>
                <a:spLocks noChangeShapeType="1"/>
              </p:cNvSpPr>
              <p:nvPr/>
            </p:nvSpPr>
            <p:spPr bwMode="auto">
              <a:xfrm rot="5400000">
                <a:off x="5634" y="88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12" name="Line 564">
                <a:extLst>
                  <a:ext uri="{FF2B5EF4-FFF2-40B4-BE49-F238E27FC236}">
                    <a16:creationId xmlns:a16="http://schemas.microsoft.com/office/drawing/2014/main" id="{86147A9B-C7B7-1A0D-DF80-343E278EA79F}"/>
                  </a:ext>
                </a:extLst>
              </p:cNvPr>
              <p:cNvSpPr>
                <a:spLocks noChangeShapeType="1"/>
              </p:cNvSpPr>
              <p:nvPr/>
            </p:nvSpPr>
            <p:spPr bwMode="auto">
              <a:xfrm rot="5400000">
                <a:off x="5730" y="89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13" name="Line 565">
                <a:extLst>
                  <a:ext uri="{FF2B5EF4-FFF2-40B4-BE49-F238E27FC236}">
                    <a16:creationId xmlns:a16="http://schemas.microsoft.com/office/drawing/2014/main" id="{8D89B6AB-BB1F-F875-FCEC-65E77E2CE3B0}"/>
                  </a:ext>
                </a:extLst>
              </p:cNvPr>
              <p:cNvSpPr>
                <a:spLocks noChangeShapeType="1"/>
              </p:cNvSpPr>
              <p:nvPr/>
            </p:nvSpPr>
            <p:spPr bwMode="auto">
              <a:xfrm rot="5400000">
                <a:off x="5860" y="9038"/>
                <a:ext cx="27"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3014" name="Line 566">
                <a:extLst>
                  <a:ext uri="{FF2B5EF4-FFF2-40B4-BE49-F238E27FC236}">
                    <a16:creationId xmlns:a16="http://schemas.microsoft.com/office/drawing/2014/main" id="{FC7ED622-9918-AF02-DF56-2AE18D6BDB45}"/>
                  </a:ext>
                </a:extLst>
              </p:cNvPr>
              <p:cNvSpPr>
                <a:spLocks noChangeShapeType="1"/>
              </p:cNvSpPr>
              <p:nvPr/>
            </p:nvSpPr>
            <p:spPr bwMode="auto">
              <a:xfrm rot="5400000">
                <a:off x="5538" y="87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grpSp>
          <p:nvGrpSpPr>
            <p:cNvPr id="292051" name="Group 567">
              <a:extLst>
                <a:ext uri="{FF2B5EF4-FFF2-40B4-BE49-F238E27FC236}">
                  <a16:creationId xmlns:a16="http://schemas.microsoft.com/office/drawing/2014/main" id="{76796C60-ABDB-9D52-24B2-E325701B4BC7}"/>
                </a:ext>
              </a:extLst>
            </p:cNvPr>
            <p:cNvGrpSpPr>
              <a:grpSpLocks/>
            </p:cNvGrpSpPr>
            <p:nvPr/>
          </p:nvGrpSpPr>
          <p:grpSpPr bwMode="auto">
            <a:xfrm rot="-5400000">
              <a:off x="2267" y="880"/>
              <a:ext cx="764" cy="738"/>
              <a:chOff x="3184" y="6960"/>
              <a:chExt cx="2382" cy="2304"/>
            </a:xfrm>
          </p:grpSpPr>
          <p:sp>
            <p:nvSpPr>
              <p:cNvPr id="292910" name="Line 568">
                <a:extLst>
                  <a:ext uri="{FF2B5EF4-FFF2-40B4-BE49-F238E27FC236}">
                    <a16:creationId xmlns:a16="http://schemas.microsoft.com/office/drawing/2014/main" id="{BF5F0AB1-ECAB-DF20-6ED2-FFB4667A09AE}"/>
                  </a:ext>
                </a:extLst>
              </p:cNvPr>
              <p:cNvSpPr>
                <a:spLocks noChangeShapeType="1"/>
              </p:cNvSpPr>
              <p:nvPr/>
            </p:nvSpPr>
            <p:spPr bwMode="auto">
              <a:xfrm>
                <a:off x="3184" y="69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11" name="Line 569">
                <a:extLst>
                  <a:ext uri="{FF2B5EF4-FFF2-40B4-BE49-F238E27FC236}">
                    <a16:creationId xmlns:a16="http://schemas.microsoft.com/office/drawing/2014/main" id="{132B7D74-2A58-1423-0DF2-84076929C166}"/>
                  </a:ext>
                </a:extLst>
              </p:cNvPr>
              <p:cNvSpPr>
                <a:spLocks noChangeShapeType="1"/>
              </p:cNvSpPr>
              <p:nvPr/>
            </p:nvSpPr>
            <p:spPr bwMode="auto">
              <a:xfrm rot="5400000">
                <a:off x="3232" y="70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12" name="Line 570">
                <a:extLst>
                  <a:ext uri="{FF2B5EF4-FFF2-40B4-BE49-F238E27FC236}">
                    <a16:creationId xmlns:a16="http://schemas.microsoft.com/office/drawing/2014/main" id="{CA22FB0A-38AF-ABE2-F905-B0EF47A39973}"/>
                  </a:ext>
                </a:extLst>
              </p:cNvPr>
              <p:cNvSpPr>
                <a:spLocks noChangeShapeType="1"/>
              </p:cNvSpPr>
              <p:nvPr/>
            </p:nvSpPr>
            <p:spPr bwMode="auto">
              <a:xfrm>
                <a:off x="3280" y="70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13" name="Line 571">
                <a:extLst>
                  <a:ext uri="{FF2B5EF4-FFF2-40B4-BE49-F238E27FC236}">
                    <a16:creationId xmlns:a16="http://schemas.microsoft.com/office/drawing/2014/main" id="{B3BEAF57-5D5D-7760-916A-D9C19ADACF80}"/>
                  </a:ext>
                </a:extLst>
              </p:cNvPr>
              <p:cNvSpPr>
                <a:spLocks noChangeShapeType="1"/>
              </p:cNvSpPr>
              <p:nvPr/>
            </p:nvSpPr>
            <p:spPr bwMode="auto">
              <a:xfrm rot="5400000">
                <a:off x="3328" y="71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14" name="Line 572">
                <a:extLst>
                  <a:ext uri="{FF2B5EF4-FFF2-40B4-BE49-F238E27FC236}">
                    <a16:creationId xmlns:a16="http://schemas.microsoft.com/office/drawing/2014/main" id="{DFD8601B-2E8B-CECB-BCCF-042646869429}"/>
                  </a:ext>
                </a:extLst>
              </p:cNvPr>
              <p:cNvSpPr>
                <a:spLocks noChangeShapeType="1"/>
              </p:cNvSpPr>
              <p:nvPr/>
            </p:nvSpPr>
            <p:spPr bwMode="auto">
              <a:xfrm>
                <a:off x="3376" y="71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15" name="Line 573">
                <a:extLst>
                  <a:ext uri="{FF2B5EF4-FFF2-40B4-BE49-F238E27FC236}">
                    <a16:creationId xmlns:a16="http://schemas.microsoft.com/office/drawing/2014/main" id="{AABD927D-067F-EE7B-C534-BD50971DC31B}"/>
                  </a:ext>
                </a:extLst>
              </p:cNvPr>
              <p:cNvSpPr>
                <a:spLocks noChangeShapeType="1"/>
              </p:cNvSpPr>
              <p:nvPr/>
            </p:nvSpPr>
            <p:spPr bwMode="auto">
              <a:xfrm>
                <a:off x="3472" y="72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16" name="Line 574">
                <a:extLst>
                  <a:ext uri="{FF2B5EF4-FFF2-40B4-BE49-F238E27FC236}">
                    <a16:creationId xmlns:a16="http://schemas.microsoft.com/office/drawing/2014/main" id="{7F9D529F-A424-12D2-C337-C6EB619519C4}"/>
                  </a:ext>
                </a:extLst>
              </p:cNvPr>
              <p:cNvSpPr>
                <a:spLocks noChangeShapeType="1"/>
              </p:cNvSpPr>
              <p:nvPr/>
            </p:nvSpPr>
            <p:spPr bwMode="auto">
              <a:xfrm>
                <a:off x="3568" y="73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17" name="Line 575">
                <a:extLst>
                  <a:ext uri="{FF2B5EF4-FFF2-40B4-BE49-F238E27FC236}">
                    <a16:creationId xmlns:a16="http://schemas.microsoft.com/office/drawing/2014/main" id="{20402BD6-7880-DE04-3507-CA8A9E0C49BC}"/>
                  </a:ext>
                </a:extLst>
              </p:cNvPr>
              <p:cNvSpPr>
                <a:spLocks noChangeShapeType="1"/>
              </p:cNvSpPr>
              <p:nvPr/>
            </p:nvSpPr>
            <p:spPr bwMode="auto">
              <a:xfrm>
                <a:off x="3664" y="74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18" name="Line 576">
                <a:extLst>
                  <a:ext uri="{FF2B5EF4-FFF2-40B4-BE49-F238E27FC236}">
                    <a16:creationId xmlns:a16="http://schemas.microsoft.com/office/drawing/2014/main" id="{01602546-8CFD-0DEC-4C0F-5A16683751E8}"/>
                  </a:ext>
                </a:extLst>
              </p:cNvPr>
              <p:cNvSpPr>
                <a:spLocks noChangeShapeType="1"/>
              </p:cNvSpPr>
              <p:nvPr/>
            </p:nvSpPr>
            <p:spPr bwMode="auto">
              <a:xfrm rot="5400000">
                <a:off x="3424" y="72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19" name="Line 577">
                <a:extLst>
                  <a:ext uri="{FF2B5EF4-FFF2-40B4-BE49-F238E27FC236}">
                    <a16:creationId xmlns:a16="http://schemas.microsoft.com/office/drawing/2014/main" id="{6F5FB201-C5F7-60EB-1DF1-FA0B78131294}"/>
                  </a:ext>
                </a:extLst>
              </p:cNvPr>
              <p:cNvSpPr>
                <a:spLocks noChangeShapeType="1"/>
              </p:cNvSpPr>
              <p:nvPr/>
            </p:nvSpPr>
            <p:spPr bwMode="auto">
              <a:xfrm rot="5400000">
                <a:off x="3520" y="72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20" name="Line 578">
                <a:extLst>
                  <a:ext uri="{FF2B5EF4-FFF2-40B4-BE49-F238E27FC236}">
                    <a16:creationId xmlns:a16="http://schemas.microsoft.com/office/drawing/2014/main" id="{9A586E05-E0F1-C722-F0BE-FFE7F68CB554}"/>
                  </a:ext>
                </a:extLst>
              </p:cNvPr>
              <p:cNvSpPr>
                <a:spLocks noChangeShapeType="1"/>
              </p:cNvSpPr>
              <p:nvPr/>
            </p:nvSpPr>
            <p:spPr bwMode="auto">
              <a:xfrm rot="5400000">
                <a:off x="3616" y="73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21" name="Line 579">
                <a:extLst>
                  <a:ext uri="{FF2B5EF4-FFF2-40B4-BE49-F238E27FC236}">
                    <a16:creationId xmlns:a16="http://schemas.microsoft.com/office/drawing/2014/main" id="{45427BD0-4493-ADB7-1D85-464AE2DA5068}"/>
                  </a:ext>
                </a:extLst>
              </p:cNvPr>
              <p:cNvSpPr>
                <a:spLocks noChangeShapeType="1"/>
              </p:cNvSpPr>
              <p:nvPr/>
            </p:nvSpPr>
            <p:spPr bwMode="auto">
              <a:xfrm rot="5400000">
                <a:off x="3712" y="74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22" name="Line 580">
                <a:extLst>
                  <a:ext uri="{FF2B5EF4-FFF2-40B4-BE49-F238E27FC236}">
                    <a16:creationId xmlns:a16="http://schemas.microsoft.com/office/drawing/2014/main" id="{30BE5773-26FD-E2D1-697E-F7D7A5EFE04F}"/>
                  </a:ext>
                </a:extLst>
              </p:cNvPr>
              <p:cNvSpPr>
                <a:spLocks noChangeShapeType="1"/>
              </p:cNvSpPr>
              <p:nvPr/>
            </p:nvSpPr>
            <p:spPr bwMode="auto">
              <a:xfrm>
                <a:off x="3760" y="75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23" name="Line 581">
                <a:extLst>
                  <a:ext uri="{FF2B5EF4-FFF2-40B4-BE49-F238E27FC236}">
                    <a16:creationId xmlns:a16="http://schemas.microsoft.com/office/drawing/2014/main" id="{00C65445-C03E-B7E5-3BAB-9A27DE41F0C5}"/>
                  </a:ext>
                </a:extLst>
              </p:cNvPr>
              <p:cNvSpPr>
                <a:spLocks noChangeShapeType="1"/>
              </p:cNvSpPr>
              <p:nvPr/>
            </p:nvSpPr>
            <p:spPr bwMode="auto">
              <a:xfrm rot="5400000">
                <a:off x="3808" y="75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24" name="Line 582">
                <a:extLst>
                  <a:ext uri="{FF2B5EF4-FFF2-40B4-BE49-F238E27FC236}">
                    <a16:creationId xmlns:a16="http://schemas.microsoft.com/office/drawing/2014/main" id="{8A86B313-7A6C-D0EB-C83C-97455181A4BC}"/>
                  </a:ext>
                </a:extLst>
              </p:cNvPr>
              <p:cNvSpPr>
                <a:spLocks noChangeShapeType="1"/>
              </p:cNvSpPr>
              <p:nvPr/>
            </p:nvSpPr>
            <p:spPr bwMode="auto">
              <a:xfrm>
                <a:off x="3856" y="76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25" name="Line 583">
                <a:extLst>
                  <a:ext uri="{FF2B5EF4-FFF2-40B4-BE49-F238E27FC236}">
                    <a16:creationId xmlns:a16="http://schemas.microsoft.com/office/drawing/2014/main" id="{DFA8B910-E8B1-37CE-E8FE-9866C639F89B}"/>
                  </a:ext>
                </a:extLst>
              </p:cNvPr>
              <p:cNvSpPr>
                <a:spLocks noChangeShapeType="1"/>
              </p:cNvSpPr>
              <p:nvPr/>
            </p:nvSpPr>
            <p:spPr bwMode="auto">
              <a:xfrm>
                <a:off x="3952" y="77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26" name="Line 584">
                <a:extLst>
                  <a:ext uri="{FF2B5EF4-FFF2-40B4-BE49-F238E27FC236}">
                    <a16:creationId xmlns:a16="http://schemas.microsoft.com/office/drawing/2014/main" id="{16A77E62-C584-F436-FAF7-4E482E60C651}"/>
                  </a:ext>
                </a:extLst>
              </p:cNvPr>
              <p:cNvSpPr>
                <a:spLocks noChangeShapeType="1"/>
              </p:cNvSpPr>
              <p:nvPr/>
            </p:nvSpPr>
            <p:spPr bwMode="auto">
              <a:xfrm>
                <a:off x="4048" y="78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27" name="Line 585">
                <a:extLst>
                  <a:ext uri="{FF2B5EF4-FFF2-40B4-BE49-F238E27FC236}">
                    <a16:creationId xmlns:a16="http://schemas.microsoft.com/office/drawing/2014/main" id="{DD5CC227-26A1-F8BF-423C-2AE7436EE97F}"/>
                  </a:ext>
                </a:extLst>
              </p:cNvPr>
              <p:cNvSpPr>
                <a:spLocks noChangeShapeType="1"/>
              </p:cNvSpPr>
              <p:nvPr/>
            </p:nvSpPr>
            <p:spPr bwMode="auto">
              <a:xfrm>
                <a:off x="4144" y="79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28" name="Line 586">
                <a:extLst>
                  <a:ext uri="{FF2B5EF4-FFF2-40B4-BE49-F238E27FC236}">
                    <a16:creationId xmlns:a16="http://schemas.microsoft.com/office/drawing/2014/main" id="{BDCA41FF-8CE6-EA34-5ABF-A0FACD22B13A}"/>
                  </a:ext>
                </a:extLst>
              </p:cNvPr>
              <p:cNvSpPr>
                <a:spLocks noChangeShapeType="1"/>
              </p:cNvSpPr>
              <p:nvPr/>
            </p:nvSpPr>
            <p:spPr bwMode="auto">
              <a:xfrm rot="5400000">
                <a:off x="3904" y="76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29" name="Line 587">
                <a:extLst>
                  <a:ext uri="{FF2B5EF4-FFF2-40B4-BE49-F238E27FC236}">
                    <a16:creationId xmlns:a16="http://schemas.microsoft.com/office/drawing/2014/main" id="{771EABA8-D29A-118A-1E5F-CB7F3E40B2FF}"/>
                  </a:ext>
                </a:extLst>
              </p:cNvPr>
              <p:cNvSpPr>
                <a:spLocks noChangeShapeType="1"/>
              </p:cNvSpPr>
              <p:nvPr/>
            </p:nvSpPr>
            <p:spPr bwMode="auto">
              <a:xfrm rot="5400000">
                <a:off x="4000" y="77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30" name="Line 588">
                <a:extLst>
                  <a:ext uri="{FF2B5EF4-FFF2-40B4-BE49-F238E27FC236}">
                    <a16:creationId xmlns:a16="http://schemas.microsoft.com/office/drawing/2014/main" id="{4D41FC73-B125-F104-095A-BC12E912D214}"/>
                  </a:ext>
                </a:extLst>
              </p:cNvPr>
              <p:cNvSpPr>
                <a:spLocks noChangeShapeType="1"/>
              </p:cNvSpPr>
              <p:nvPr/>
            </p:nvSpPr>
            <p:spPr bwMode="auto">
              <a:xfrm rot="5400000">
                <a:off x="4096" y="78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31" name="Line 589">
                <a:extLst>
                  <a:ext uri="{FF2B5EF4-FFF2-40B4-BE49-F238E27FC236}">
                    <a16:creationId xmlns:a16="http://schemas.microsoft.com/office/drawing/2014/main" id="{F384807F-F48A-DA57-8D6E-4BB18BC997FF}"/>
                  </a:ext>
                </a:extLst>
              </p:cNvPr>
              <p:cNvSpPr>
                <a:spLocks noChangeShapeType="1"/>
              </p:cNvSpPr>
              <p:nvPr/>
            </p:nvSpPr>
            <p:spPr bwMode="auto">
              <a:xfrm rot="5400000">
                <a:off x="4192" y="79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32" name="Line 590">
                <a:extLst>
                  <a:ext uri="{FF2B5EF4-FFF2-40B4-BE49-F238E27FC236}">
                    <a16:creationId xmlns:a16="http://schemas.microsoft.com/office/drawing/2014/main" id="{27E8A06D-7A02-EAA9-2EF4-0D63F9732FD7}"/>
                  </a:ext>
                </a:extLst>
              </p:cNvPr>
              <p:cNvSpPr>
                <a:spLocks noChangeShapeType="1"/>
              </p:cNvSpPr>
              <p:nvPr/>
            </p:nvSpPr>
            <p:spPr bwMode="auto">
              <a:xfrm>
                <a:off x="4240" y="80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33" name="Line 591">
                <a:extLst>
                  <a:ext uri="{FF2B5EF4-FFF2-40B4-BE49-F238E27FC236}">
                    <a16:creationId xmlns:a16="http://schemas.microsoft.com/office/drawing/2014/main" id="{D9FD2D73-D19B-42B0-972B-45D6F7953726}"/>
                  </a:ext>
                </a:extLst>
              </p:cNvPr>
              <p:cNvSpPr>
                <a:spLocks noChangeShapeType="1"/>
              </p:cNvSpPr>
              <p:nvPr/>
            </p:nvSpPr>
            <p:spPr bwMode="auto">
              <a:xfrm rot="5400000">
                <a:off x="4288" y="80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34" name="Line 592">
                <a:extLst>
                  <a:ext uri="{FF2B5EF4-FFF2-40B4-BE49-F238E27FC236}">
                    <a16:creationId xmlns:a16="http://schemas.microsoft.com/office/drawing/2014/main" id="{73CDB500-C231-210D-BB81-B633B2435367}"/>
                  </a:ext>
                </a:extLst>
              </p:cNvPr>
              <p:cNvSpPr>
                <a:spLocks noChangeShapeType="1"/>
              </p:cNvSpPr>
              <p:nvPr/>
            </p:nvSpPr>
            <p:spPr bwMode="auto">
              <a:xfrm>
                <a:off x="4336" y="81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35" name="Line 593">
                <a:extLst>
                  <a:ext uri="{FF2B5EF4-FFF2-40B4-BE49-F238E27FC236}">
                    <a16:creationId xmlns:a16="http://schemas.microsoft.com/office/drawing/2014/main" id="{067FA71C-5D29-73E0-419D-6FA0BDC04EEB}"/>
                  </a:ext>
                </a:extLst>
              </p:cNvPr>
              <p:cNvSpPr>
                <a:spLocks noChangeShapeType="1"/>
              </p:cNvSpPr>
              <p:nvPr/>
            </p:nvSpPr>
            <p:spPr bwMode="auto">
              <a:xfrm>
                <a:off x="4432" y="82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36" name="Line 594">
                <a:extLst>
                  <a:ext uri="{FF2B5EF4-FFF2-40B4-BE49-F238E27FC236}">
                    <a16:creationId xmlns:a16="http://schemas.microsoft.com/office/drawing/2014/main" id="{57EE4436-F61C-0637-0E72-AB2AB1FEEA2F}"/>
                  </a:ext>
                </a:extLst>
              </p:cNvPr>
              <p:cNvSpPr>
                <a:spLocks noChangeShapeType="1"/>
              </p:cNvSpPr>
              <p:nvPr/>
            </p:nvSpPr>
            <p:spPr bwMode="auto">
              <a:xfrm>
                <a:off x="4528" y="83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37" name="Line 595">
                <a:extLst>
                  <a:ext uri="{FF2B5EF4-FFF2-40B4-BE49-F238E27FC236}">
                    <a16:creationId xmlns:a16="http://schemas.microsoft.com/office/drawing/2014/main" id="{5B43B799-4182-337D-5BD5-FA5D142C0275}"/>
                  </a:ext>
                </a:extLst>
              </p:cNvPr>
              <p:cNvSpPr>
                <a:spLocks noChangeShapeType="1"/>
              </p:cNvSpPr>
              <p:nvPr/>
            </p:nvSpPr>
            <p:spPr bwMode="auto">
              <a:xfrm>
                <a:off x="4624" y="84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38" name="Line 596">
                <a:extLst>
                  <a:ext uri="{FF2B5EF4-FFF2-40B4-BE49-F238E27FC236}">
                    <a16:creationId xmlns:a16="http://schemas.microsoft.com/office/drawing/2014/main" id="{98C87627-73FF-8803-4498-E9D9E4EE3772}"/>
                  </a:ext>
                </a:extLst>
              </p:cNvPr>
              <p:cNvSpPr>
                <a:spLocks noChangeShapeType="1"/>
              </p:cNvSpPr>
              <p:nvPr/>
            </p:nvSpPr>
            <p:spPr bwMode="auto">
              <a:xfrm rot="5400000">
                <a:off x="4384" y="81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39" name="Line 597">
                <a:extLst>
                  <a:ext uri="{FF2B5EF4-FFF2-40B4-BE49-F238E27FC236}">
                    <a16:creationId xmlns:a16="http://schemas.microsoft.com/office/drawing/2014/main" id="{8A455AAF-4F69-1A2D-F3E3-F020B4D76AE5}"/>
                  </a:ext>
                </a:extLst>
              </p:cNvPr>
              <p:cNvSpPr>
                <a:spLocks noChangeShapeType="1"/>
              </p:cNvSpPr>
              <p:nvPr/>
            </p:nvSpPr>
            <p:spPr bwMode="auto">
              <a:xfrm rot="5400000">
                <a:off x="4480" y="82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40" name="Line 598">
                <a:extLst>
                  <a:ext uri="{FF2B5EF4-FFF2-40B4-BE49-F238E27FC236}">
                    <a16:creationId xmlns:a16="http://schemas.microsoft.com/office/drawing/2014/main" id="{437AB245-F6EA-E0BD-C2E8-8C9A51D045E1}"/>
                  </a:ext>
                </a:extLst>
              </p:cNvPr>
              <p:cNvSpPr>
                <a:spLocks noChangeShapeType="1"/>
              </p:cNvSpPr>
              <p:nvPr/>
            </p:nvSpPr>
            <p:spPr bwMode="auto">
              <a:xfrm rot="5400000">
                <a:off x="4576" y="83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41" name="Line 599">
                <a:extLst>
                  <a:ext uri="{FF2B5EF4-FFF2-40B4-BE49-F238E27FC236}">
                    <a16:creationId xmlns:a16="http://schemas.microsoft.com/office/drawing/2014/main" id="{D8557C0E-908C-676D-22E9-2A186B223380}"/>
                  </a:ext>
                </a:extLst>
              </p:cNvPr>
              <p:cNvSpPr>
                <a:spLocks noChangeShapeType="1"/>
              </p:cNvSpPr>
              <p:nvPr/>
            </p:nvSpPr>
            <p:spPr bwMode="auto">
              <a:xfrm>
                <a:off x="4720" y="84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42" name="Line 600">
                <a:extLst>
                  <a:ext uri="{FF2B5EF4-FFF2-40B4-BE49-F238E27FC236}">
                    <a16:creationId xmlns:a16="http://schemas.microsoft.com/office/drawing/2014/main" id="{093F5050-F6E2-1123-2D56-124788406DBC}"/>
                  </a:ext>
                </a:extLst>
              </p:cNvPr>
              <p:cNvSpPr>
                <a:spLocks noChangeShapeType="1"/>
              </p:cNvSpPr>
              <p:nvPr/>
            </p:nvSpPr>
            <p:spPr bwMode="auto">
              <a:xfrm>
                <a:off x="4816" y="85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43" name="Line 601">
                <a:extLst>
                  <a:ext uri="{FF2B5EF4-FFF2-40B4-BE49-F238E27FC236}">
                    <a16:creationId xmlns:a16="http://schemas.microsoft.com/office/drawing/2014/main" id="{F3D65E2B-8533-7A3A-B812-C20AF6C14196}"/>
                  </a:ext>
                </a:extLst>
              </p:cNvPr>
              <p:cNvSpPr>
                <a:spLocks noChangeShapeType="1"/>
              </p:cNvSpPr>
              <p:nvPr/>
            </p:nvSpPr>
            <p:spPr bwMode="auto">
              <a:xfrm>
                <a:off x="4912" y="86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44" name="Line 602">
                <a:extLst>
                  <a:ext uri="{FF2B5EF4-FFF2-40B4-BE49-F238E27FC236}">
                    <a16:creationId xmlns:a16="http://schemas.microsoft.com/office/drawing/2014/main" id="{4E4FF6F3-09C4-7544-3F96-4694AD85DDDC}"/>
                  </a:ext>
                </a:extLst>
              </p:cNvPr>
              <p:cNvSpPr>
                <a:spLocks noChangeShapeType="1"/>
              </p:cNvSpPr>
              <p:nvPr/>
            </p:nvSpPr>
            <p:spPr bwMode="auto">
              <a:xfrm rot="5400000">
                <a:off x="4768" y="85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45" name="Line 603">
                <a:extLst>
                  <a:ext uri="{FF2B5EF4-FFF2-40B4-BE49-F238E27FC236}">
                    <a16:creationId xmlns:a16="http://schemas.microsoft.com/office/drawing/2014/main" id="{10EDAEE0-9147-F133-0D04-E3417321271A}"/>
                  </a:ext>
                </a:extLst>
              </p:cNvPr>
              <p:cNvSpPr>
                <a:spLocks noChangeShapeType="1"/>
              </p:cNvSpPr>
              <p:nvPr/>
            </p:nvSpPr>
            <p:spPr bwMode="auto">
              <a:xfrm rot="5400000">
                <a:off x="4864" y="86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46" name="Line 604">
                <a:extLst>
                  <a:ext uri="{FF2B5EF4-FFF2-40B4-BE49-F238E27FC236}">
                    <a16:creationId xmlns:a16="http://schemas.microsoft.com/office/drawing/2014/main" id="{A6DC106B-C3CF-2132-7414-B480690589DE}"/>
                  </a:ext>
                </a:extLst>
              </p:cNvPr>
              <p:cNvSpPr>
                <a:spLocks noChangeShapeType="1"/>
              </p:cNvSpPr>
              <p:nvPr/>
            </p:nvSpPr>
            <p:spPr bwMode="auto">
              <a:xfrm rot="5400000">
                <a:off x="4960" y="87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47" name="Line 605">
                <a:extLst>
                  <a:ext uri="{FF2B5EF4-FFF2-40B4-BE49-F238E27FC236}">
                    <a16:creationId xmlns:a16="http://schemas.microsoft.com/office/drawing/2014/main" id="{6D5FB8B0-E8C5-5056-FE4A-02C97A9917FC}"/>
                  </a:ext>
                </a:extLst>
              </p:cNvPr>
              <p:cNvSpPr>
                <a:spLocks noChangeShapeType="1"/>
              </p:cNvSpPr>
              <p:nvPr/>
            </p:nvSpPr>
            <p:spPr bwMode="auto">
              <a:xfrm>
                <a:off x="5008" y="87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48" name="Line 606">
                <a:extLst>
                  <a:ext uri="{FF2B5EF4-FFF2-40B4-BE49-F238E27FC236}">
                    <a16:creationId xmlns:a16="http://schemas.microsoft.com/office/drawing/2014/main" id="{9838091B-223F-EA99-09BD-7AE22892B0D0}"/>
                  </a:ext>
                </a:extLst>
              </p:cNvPr>
              <p:cNvSpPr>
                <a:spLocks noChangeShapeType="1"/>
              </p:cNvSpPr>
              <p:nvPr/>
            </p:nvSpPr>
            <p:spPr bwMode="auto">
              <a:xfrm rot="5400000">
                <a:off x="5056" y="88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49" name="Line 607">
                <a:extLst>
                  <a:ext uri="{FF2B5EF4-FFF2-40B4-BE49-F238E27FC236}">
                    <a16:creationId xmlns:a16="http://schemas.microsoft.com/office/drawing/2014/main" id="{A927ED0C-EF14-F4AF-A926-CCBA9654D15C}"/>
                  </a:ext>
                </a:extLst>
              </p:cNvPr>
              <p:cNvSpPr>
                <a:spLocks noChangeShapeType="1"/>
              </p:cNvSpPr>
              <p:nvPr/>
            </p:nvSpPr>
            <p:spPr bwMode="auto">
              <a:xfrm>
                <a:off x="5104" y="88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50" name="Line 608">
                <a:extLst>
                  <a:ext uri="{FF2B5EF4-FFF2-40B4-BE49-F238E27FC236}">
                    <a16:creationId xmlns:a16="http://schemas.microsoft.com/office/drawing/2014/main" id="{437063EC-7ECC-D3BE-F4C6-9E738D444F3A}"/>
                  </a:ext>
                </a:extLst>
              </p:cNvPr>
              <p:cNvSpPr>
                <a:spLocks noChangeShapeType="1"/>
              </p:cNvSpPr>
              <p:nvPr/>
            </p:nvSpPr>
            <p:spPr bwMode="auto">
              <a:xfrm>
                <a:off x="5200" y="89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51" name="Line 609">
                <a:extLst>
                  <a:ext uri="{FF2B5EF4-FFF2-40B4-BE49-F238E27FC236}">
                    <a16:creationId xmlns:a16="http://schemas.microsoft.com/office/drawing/2014/main" id="{E16D3260-4960-3A37-E57E-1946FE279748}"/>
                  </a:ext>
                </a:extLst>
              </p:cNvPr>
              <p:cNvSpPr>
                <a:spLocks noChangeShapeType="1"/>
              </p:cNvSpPr>
              <p:nvPr/>
            </p:nvSpPr>
            <p:spPr bwMode="auto">
              <a:xfrm>
                <a:off x="5296" y="90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52" name="Line 610">
                <a:extLst>
                  <a:ext uri="{FF2B5EF4-FFF2-40B4-BE49-F238E27FC236}">
                    <a16:creationId xmlns:a16="http://schemas.microsoft.com/office/drawing/2014/main" id="{EA6E0A4A-D40A-20AF-1E13-AF9C0637A89A}"/>
                  </a:ext>
                </a:extLst>
              </p:cNvPr>
              <p:cNvSpPr>
                <a:spLocks noChangeShapeType="1"/>
              </p:cNvSpPr>
              <p:nvPr/>
            </p:nvSpPr>
            <p:spPr bwMode="auto">
              <a:xfrm>
                <a:off x="5392" y="91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53" name="Line 611">
                <a:extLst>
                  <a:ext uri="{FF2B5EF4-FFF2-40B4-BE49-F238E27FC236}">
                    <a16:creationId xmlns:a16="http://schemas.microsoft.com/office/drawing/2014/main" id="{FBF2E7E3-9E37-5409-3249-529CBD3CC382}"/>
                  </a:ext>
                </a:extLst>
              </p:cNvPr>
              <p:cNvSpPr>
                <a:spLocks noChangeShapeType="1"/>
              </p:cNvSpPr>
              <p:nvPr/>
            </p:nvSpPr>
            <p:spPr bwMode="auto">
              <a:xfrm rot="5400000">
                <a:off x="5152" y="89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54" name="Line 612">
                <a:extLst>
                  <a:ext uri="{FF2B5EF4-FFF2-40B4-BE49-F238E27FC236}">
                    <a16:creationId xmlns:a16="http://schemas.microsoft.com/office/drawing/2014/main" id="{87513AF0-E898-503C-D664-69D75333B3D3}"/>
                  </a:ext>
                </a:extLst>
              </p:cNvPr>
              <p:cNvSpPr>
                <a:spLocks noChangeShapeType="1"/>
              </p:cNvSpPr>
              <p:nvPr/>
            </p:nvSpPr>
            <p:spPr bwMode="auto">
              <a:xfrm rot="5400000">
                <a:off x="5248" y="90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55" name="Line 613">
                <a:extLst>
                  <a:ext uri="{FF2B5EF4-FFF2-40B4-BE49-F238E27FC236}">
                    <a16:creationId xmlns:a16="http://schemas.microsoft.com/office/drawing/2014/main" id="{CB4902F4-0D69-89A3-30DB-E97A59EA02A9}"/>
                  </a:ext>
                </a:extLst>
              </p:cNvPr>
              <p:cNvSpPr>
                <a:spLocks noChangeShapeType="1"/>
              </p:cNvSpPr>
              <p:nvPr/>
            </p:nvSpPr>
            <p:spPr bwMode="auto">
              <a:xfrm rot="5400000">
                <a:off x="5344" y="91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56" name="Line 614">
                <a:extLst>
                  <a:ext uri="{FF2B5EF4-FFF2-40B4-BE49-F238E27FC236}">
                    <a16:creationId xmlns:a16="http://schemas.microsoft.com/office/drawing/2014/main" id="{B7E88944-3ABF-5931-2053-9D9FD126AFC7}"/>
                  </a:ext>
                </a:extLst>
              </p:cNvPr>
              <p:cNvSpPr>
                <a:spLocks noChangeShapeType="1"/>
              </p:cNvSpPr>
              <p:nvPr/>
            </p:nvSpPr>
            <p:spPr bwMode="auto">
              <a:xfrm rot="5400000">
                <a:off x="4672" y="84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57" name="Line 615">
                <a:extLst>
                  <a:ext uri="{FF2B5EF4-FFF2-40B4-BE49-F238E27FC236}">
                    <a16:creationId xmlns:a16="http://schemas.microsoft.com/office/drawing/2014/main" id="{BA22C5DF-390B-5FBC-53A3-BD9FBB73E782}"/>
                  </a:ext>
                </a:extLst>
              </p:cNvPr>
              <p:cNvSpPr>
                <a:spLocks noChangeShapeType="1"/>
              </p:cNvSpPr>
              <p:nvPr/>
            </p:nvSpPr>
            <p:spPr bwMode="auto">
              <a:xfrm>
                <a:off x="5488" y="9264"/>
                <a:ext cx="78"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58" name="Line 616">
                <a:extLst>
                  <a:ext uri="{FF2B5EF4-FFF2-40B4-BE49-F238E27FC236}">
                    <a16:creationId xmlns:a16="http://schemas.microsoft.com/office/drawing/2014/main" id="{8129A374-ED7A-1F82-CEA8-5CA0C93DF4AA}"/>
                  </a:ext>
                </a:extLst>
              </p:cNvPr>
              <p:cNvSpPr>
                <a:spLocks noChangeShapeType="1"/>
              </p:cNvSpPr>
              <p:nvPr/>
            </p:nvSpPr>
            <p:spPr bwMode="auto">
              <a:xfrm rot="5400000">
                <a:off x="5440" y="92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grpSp>
          <p:nvGrpSpPr>
            <p:cNvPr id="292052" name="Group 617">
              <a:extLst>
                <a:ext uri="{FF2B5EF4-FFF2-40B4-BE49-F238E27FC236}">
                  <a16:creationId xmlns:a16="http://schemas.microsoft.com/office/drawing/2014/main" id="{58EEDC06-8BC2-DD53-5295-D43395B725AB}"/>
                </a:ext>
              </a:extLst>
            </p:cNvPr>
            <p:cNvGrpSpPr>
              <a:grpSpLocks/>
            </p:cNvGrpSpPr>
            <p:nvPr/>
          </p:nvGrpSpPr>
          <p:grpSpPr bwMode="auto">
            <a:xfrm rot="-5400000">
              <a:off x="1422" y="450"/>
              <a:ext cx="1192" cy="1170"/>
              <a:chOff x="3184" y="4320"/>
              <a:chExt cx="3717" cy="3648"/>
            </a:xfrm>
          </p:grpSpPr>
          <p:sp>
            <p:nvSpPr>
              <p:cNvPr id="292833" name="Line 618">
                <a:extLst>
                  <a:ext uri="{FF2B5EF4-FFF2-40B4-BE49-F238E27FC236}">
                    <a16:creationId xmlns:a16="http://schemas.microsoft.com/office/drawing/2014/main" id="{5F9C844B-9CCB-A900-A5FB-CF06F4DB34F5}"/>
                  </a:ext>
                </a:extLst>
              </p:cNvPr>
              <p:cNvSpPr>
                <a:spLocks noChangeShapeType="1"/>
              </p:cNvSpPr>
              <p:nvPr/>
            </p:nvSpPr>
            <p:spPr bwMode="auto">
              <a:xfrm>
                <a:off x="3184" y="43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34" name="Line 619">
                <a:extLst>
                  <a:ext uri="{FF2B5EF4-FFF2-40B4-BE49-F238E27FC236}">
                    <a16:creationId xmlns:a16="http://schemas.microsoft.com/office/drawing/2014/main" id="{0B48DC8D-902B-52C8-EC78-E02F916B8751}"/>
                  </a:ext>
                </a:extLst>
              </p:cNvPr>
              <p:cNvSpPr>
                <a:spLocks noChangeShapeType="1"/>
              </p:cNvSpPr>
              <p:nvPr/>
            </p:nvSpPr>
            <p:spPr bwMode="auto">
              <a:xfrm rot="5400000">
                <a:off x="3232" y="43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35" name="Line 620">
                <a:extLst>
                  <a:ext uri="{FF2B5EF4-FFF2-40B4-BE49-F238E27FC236}">
                    <a16:creationId xmlns:a16="http://schemas.microsoft.com/office/drawing/2014/main" id="{06037D40-A39F-4111-807C-946BA7773240}"/>
                  </a:ext>
                </a:extLst>
              </p:cNvPr>
              <p:cNvSpPr>
                <a:spLocks noChangeShapeType="1"/>
              </p:cNvSpPr>
              <p:nvPr/>
            </p:nvSpPr>
            <p:spPr bwMode="auto">
              <a:xfrm>
                <a:off x="3280" y="44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36" name="Line 621">
                <a:extLst>
                  <a:ext uri="{FF2B5EF4-FFF2-40B4-BE49-F238E27FC236}">
                    <a16:creationId xmlns:a16="http://schemas.microsoft.com/office/drawing/2014/main" id="{2DB456F2-2B7A-7ACD-D062-959DAE87A7C0}"/>
                  </a:ext>
                </a:extLst>
              </p:cNvPr>
              <p:cNvSpPr>
                <a:spLocks noChangeShapeType="1"/>
              </p:cNvSpPr>
              <p:nvPr/>
            </p:nvSpPr>
            <p:spPr bwMode="auto">
              <a:xfrm rot="5400000">
                <a:off x="3328" y="44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37" name="Line 622">
                <a:extLst>
                  <a:ext uri="{FF2B5EF4-FFF2-40B4-BE49-F238E27FC236}">
                    <a16:creationId xmlns:a16="http://schemas.microsoft.com/office/drawing/2014/main" id="{1A8365EA-CE64-F563-0724-B69117F26BF5}"/>
                  </a:ext>
                </a:extLst>
              </p:cNvPr>
              <p:cNvSpPr>
                <a:spLocks noChangeShapeType="1"/>
              </p:cNvSpPr>
              <p:nvPr/>
            </p:nvSpPr>
            <p:spPr bwMode="auto">
              <a:xfrm>
                <a:off x="3376" y="45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38" name="Line 623">
                <a:extLst>
                  <a:ext uri="{FF2B5EF4-FFF2-40B4-BE49-F238E27FC236}">
                    <a16:creationId xmlns:a16="http://schemas.microsoft.com/office/drawing/2014/main" id="{E98B365D-9672-7CB9-A2DE-4267645659F5}"/>
                  </a:ext>
                </a:extLst>
              </p:cNvPr>
              <p:cNvSpPr>
                <a:spLocks noChangeShapeType="1"/>
              </p:cNvSpPr>
              <p:nvPr/>
            </p:nvSpPr>
            <p:spPr bwMode="auto">
              <a:xfrm>
                <a:off x="3472" y="46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39" name="Line 624">
                <a:extLst>
                  <a:ext uri="{FF2B5EF4-FFF2-40B4-BE49-F238E27FC236}">
                    <a16:creationId xmlns:a16="http://schemas.microsoft.com/office/drawing/2014/main" id="{BCEB9725-88A1-6B13-F1AA-F5C09D453F8A}"/>
                  </a:ext>
                </a:extLst>
              </p:cNvPr>
              <p:cNvSpPr>
                <a:spLocks noChangeShapeType="1"/>
              </p:cNvSpPr>
              <p:nvPr/>
            </p:nvSpPr>
            <p:spPr bwMode="auto">
              <a:xfrm>
                <a:off x="3568" y="47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40" name="Line 625">
                <a:extLst>
                  <a:ext uri="{FF2B5EF4-FFF2-40B4-BE49-F238E27FC236}">
                    <a16:creationId xmlns:a16="http://schemas.microsoft.com/office/drawing/2014/main" id="{78C2E3DB-F39E-B784-29EC-112CFC07AB7D}"/>
                  </a:ext>
                </a:extLst>
              </p:cNvPr>
              <p:cNvSpPr>
                <a:spLocks noChangeShapeType="1"/>
              </p:cNvSpPr>
              <p:nvPr/>
            </p:nvSpPr>
            <p:spPr bwMode="auto">
              <a:xfrm>
                <a:off x="3664" y="48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41" name="Line 626">
                <a:extLst>
                  <a:ext uri="{FF2B5EF4-FFF2-40B4-BE49-F238E27FC236}">
                    <a16:creationId xmlns:a16="http://schemas.microsoft.com/office/drawing/2014/main" id="{550AAFF0-DFA7-DADA-5BC1-AFE403439E16}"/>
                  </a:ext>
                </a:extLst>
              </p:cNvPr>
              <p:cNvSpPr>
                <a:spLocks noChangeShapeType="1"/>
              </p:cNvSpPr>
              <p:nvPr/>
            </p:nvSpPr>
            <p:spPr bwMode="auto">
              <a:xfrm rot="5400000">
                <a:off x="3424" y="45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42" name="Line 627">
                <a:extLst>
                  <a:ext uri="{FF2B5EF4-FFF2-40B4-BE49-F238E27FC236}">
                    <a16:creationId xmlns:a16="http://schemas.microsoft.com/office/drawing/2014/main" id="{9F0FEDFF-C346-4C93-A863-B46D798AE349}"/>
                  </a:ext>
                </a:extLst>
              </p:cNvPr>
              <p:cNvSpPr>
                <a:spLocks noChangeShapeType="1"/>
              </p:cNvSpPr>
              <p:nvPr/>
            </p:nvSpPr>
            <p:spPr bwMode="auto">
              <a:xfrm rot="5400000">
                <a:off x="3520" y="46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43" name="Line 628">
                <a:extLst>
                  <a:ext uri="{FF2B5EF4-FFF2-40B4-BE49-F238E27FC236}">
                    <a16:creationId xmlns:a16="http://schemas.microsoft.com/office/drawing/2014/main" id="{E4752B2C-C547-0930-9021-2DE925D0863F}"/>
                  </a:ext>
                </a:extLst>
              </p:cNvPr>
              <p:cNvSpPr>
                <a:spLocks noChangeShapeType="1"/>
              </p:cNvSpPr>
              <p:nvPr/>
            </p:nvSpPr>
            <p:spPr bwMode="auto">
              <a:xfrm rot="5400000">
                <a:off x="3616" y="47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44" name="Line 629">
                <a:extLst>
                  <a:ext uri="{FF2B5EF4-FFF2-40B4-BE49-F238E27FC236}">
                    <a16:creationId xmlns:a16="http://schemas.microsoft.com/office/drawing/2014/main" id="{801C9B28-6B4A-BB18-14E5-F9D4A5F3C2D6}"/>
                  </a:ext>
                </a:extLst>
              </p:cNvPr>
              <p:cNvSpPr>
                <a:spLocks noChangeShapeType="1"/>
              </p:cNvSpPr>
              <p:nvPr/>
            </p:nvSpPr>
            <p:spPr bwMode="auto">
              <a:xfrm rot="5400000">
                <a:off x="3712" y="48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45" name="Line 630">
                <a:extLst>
                  <a:ext uri="{FF2B5EF4-FFF2-40B4-BE49-F238E27FC236}">
                    <a16:creationId xmlns:a16="http://schemas.microsoft.com/office/drawing/2014/main" id="{727E6299-CA41-AC38-70FA-99EDB28898A4}"/>
                  </a:ext>
                </a:extLst>
              </p:cNvPr>
              <p:cNvSpPr>
                <a:spLocks noChangeShapeType="1"/>
              </p:cNvSpPr>
              <p:nvPr/>
            </p:nvSpPr>
            <p:spPr bwMode="auto">
              <a:xfrm>
                <a:off x="3760" y="48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46" name="Line 631">
                <a:extLst>
                  <a:ext uri="{FF2B5EF4-FFF2-40B4-BE49-F238E27FC236}">
                    <a16:creationId xmlns:a16="http://schemas.microsoft.com/office/drawing/2014/main" id="{E86B3A87-242F-D13E-5264-815F11F129FB}"/>
                  </a:ext>
                </a:extLst>
              </p:cNvPr>
              <p:cNvSpPr>
                <a:spLocks noChangeShapeType="1"/>
              </p:cNvSpPr>
              <p:nvPr/>
            </p:nvSpPr>
            <p:spPr bwMode="auto">
              <a:xfrm rot="5400000">
                <a:off x="3808" y="49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47" name="Line 632">
                <a:extLst>
                  <a:ext uri="{FF2B5EF4-FFF2-40B4-BE49-F238E27FC236}">
                    <a16:creationId xmlns:a16="http://schemas.microsoft.com/office/drawing/2014/main" id="{7BCA4B3A-6942-32AF-58EC-4733AF113CF2}"/>
                  </a:ext>
                </a:extLst>
              </p:cNvPr>
              <p:cNvSpPr>
                <a:spLocks noChangeShapeType="1"/>
              </p:cNvSpPr>
              <p:nvPr/>
            </p:nvSpPr>
            <p:spPr bwMode="auto">
              <a:xfrm>
                <a:off x="3856" y="49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48" name="Line 633">
                <a:extLst>
                  <a:ext uri="{FF2B5EF4-FFF2-40B4-BE49-F238E27FC236}">
                    <a16:creationId xmlns:a16="http://schemas.microsoft.com/office/drawing/2014/main" id="{E4214B23-C0A4-473C-0081-0C60CFFDBB7E}"/>
                  </a:ext>
                </a:extLst>
              </p:cNvPr>
              <p:cNvSpPr>
                <a:spLocks noChangeShapeType="1"/>
              </p:cNvSpPr>
              <p:nvPr/>
            </p:nvSpPr>
            <p:spPr bwMode="auto">
              <a:xfrm>
                <a:off x="3952" y="50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49" name="Line 634">
                <a:extLst>
                  <a:ext uri="{FF2B5EF4-FFF2-40B4-BE49-F238E27FC236}">
                    <a16:creationId xmlns:a16="http://schemas.microsoft.com/office/drawing/2014/main" id="{99B5E1EE-2747-D858-A34A-B76D901AAA36}"/>
                  </a:ext>
                </a:extLst>
              </p:cNvPr>
              <p:cNvSpPr>
                <a:spLocks noChangeShapeType="1"/>
              </p:cNvSpPr>
              <p:nvPr/>
            </p:nvSpPr>
            <p:spPr bwMode="auto">
              <a:xfrm>
                <a:off x="4048" y="51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50" name="Line 635">
                <a:extLst>
                  <a:ext uri="{FF2B5EF4-FFF2-40B4-BE49-F238E27FC236}">
                    <a16:creationId xmlns:a16="http://schemas.microsoft.com/office/drawing/2014/main" id="{2C4714BF-C8A0-7972-E630-EE16E8049284}"/>
                  </a:ext>
                </a:extLst>
              </p:cNvPr>
              <p:cNvSpPr>
                <a:spLocks noChangeShapeType="1"/>
              </p:cNvSpPr>
              <p:nvPr/>
            </p:nvSpPr>
            <p:spPr bwMode="auto">
              <a:xfrm>
                <a:off x="4144" y="52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51" name="Line 636">
                <a:extLst>
                  <a:ext uri="{FF2B5EF4-FFF2-40B4-BE49-F238E27FC236}">
                    <a16:creationId xmlns:a16="http://schemas.microsoft.com/office/drawing/2014/main" id="{A6A9FA6F-C9C2-7834-5DE6-E2808B01350E}"/>
                  </a:ext>
                </a:extLst>
              </p:cNvPr>
              <p:cNvSpPr>
                <a:spLocks noChangeShapeType="1"/>
              </p:cNvSpPr>
              <p:nvPr/>
            </p:nvSpPr>
            <p:spPr bwMode="auto">
              <a:xfrm rot="5400000">
                <a:off x="3904" y="50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52" name="Line 637">
                <a:extLst>
                  <a:ext uri="{FF2B5EF4-FFF2-40B4-BE49-F238E27FC236}">
                    <a16:creationId xmlns:a16="http://schemas.microsoft.com/office/drawing/2014/main" id="{F7CFABD6-1A83-978A-5EDD-4A168BE925FD}"/>
                  </a:ext>
                </a:extLst>
              </p:cNvPr>
              <p:cNvSpPr>
                <a:spLocks noChangeShapeType="1"/>
              </p:cNvSpPr>
              <p:nvPr/>
            </p:nvSpPr>
            <p:spPr bwMode="auto">
              <a:xfrm rot="5400000">
                <a:off x="4000" y="51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53" name="Line 638">
                <a:extLst>
                  <a:ext uri="{FF2B5EF4-FFF2-40B4-BE49-F238E27FC236}">
                    <a16:creationId xmlns:a16="http://schemas.microsoft.com/office/drawing/2014/main" id="{03CAFA00-EDE6-E0DF-32F1-D8549D878074}"/>
                  </a:ext>
                </a:extLst>
              </p:cNvPr>
              <p:cNvSpPr>
                <a:spLocks noChangeShapeType="1"/>
              </p:cNvSpPr>
              <p:nvPr/>
            </p:nvSpPr>
            <p:spPr bwMode="auto">
              <a:xfrm rot="5400000">
                <a:off x="4096" y="52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54" name="Line 639">
                <a:extLst>
                  <a:ext uri="{FF2B5EF4-FFF2-40B4-BE49-F238E27FC236}">
                    <a16:creationId xmlns:a16="http://schemas.microsoft.com/office/drawing/2014/main" id="{79C061AF-D321-9710-0959-1DDA9A3A9B26}"/>
                  </a:ext>
                </a:extLst>
              </p:cNvPr>
              <p:cNvSpPr>
                <a:spLocks noChangeShapeType="1"/>
              </p:cNvSpPr>
              <p:nvPr/>
            </p:nvSpPr>
            <p:spPr bwMode="auto">
              <a:xfrm rot="5400000">
                <a:off x="4192" y="53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55" name="Line 640">
                <a:extLst>
                  <a:ext uri="{FF2B5EF4-FFF2-40B4-BE49-F238E27FC236}">
                    <a16:creationId xmlns:a16="http://schemas.microsoft.com/office/drawing/2014/main" id="{127EEF2E-01DF-5F68-AC48-CE17BD87386D}"/>
                  </a:ext>
                </a:extLst>
              </p:cNvPr>
              <p:cNvSpPr>
                <a:spLocks noChangeShapeType="1"/>
              </p:cNvSpPr>
              <p:nvPr/>
            </p:nvSpPr>
            <p:spPr bwMode="auto">
              <a:xfrm>
                <a:off x="4240" y="53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56" name="Line 641">
                <a:extLst>
                  <a:ext uri="{FF2B5EF4-FFF2-40B4-BE49-F238E27FC236}">
                    <a16:creationId xmlns:a16="http://schemas.microsoft.com/office/drawing/2014/main" id="{161A1B51-723E-5416-78F7-33FE015D5A01}"/>
                  </a:ext>
                </a:extLst>
              </p:cNvPr>
              <p:cNvSpPr>
                <a:spLocks noChangeShapeType="1"/>
              </p:cNvSpPr>
              <p:nvPr/>
            </p:nvSpPr>
            <p:spPr bwMode="auto">
              <a:xfrm rot="5400000">
                <a:off x="4288" y="54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57" name="Line 642">
                <a:extLst>
                  <a:ext uri="{FF2B5EF4-FFF2-40B4-BE49-F238E27FC236}">
                    <a16:creationId xmlns:a16="http://schemas.microsoft.com/office/drawing/2014/main" id="{5FD884D9-DA6F-ED97-114F-E853252E9D51}"/>
                  </a:ext>
                </a:extLst>
              </p:cNvPr>
              <p:cNvSpPr>
                <a:spLocks noChangeShapeType="1"/>
              </p:cNvSpPr>
              <p:nvPr/>
            </p:nvSpPr>
            <p:spPr bwMode="auto">
              <a:xfrm>
                <a:off x="4336" y="54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58" name="Line 643">
                <a:extLst>
                  <a:ext uri="{FF2B5EF4-FFF2-40B4-BE49-F238E27FC236}">
                    <a16:creationId xmlns:a16="http://schemas.microsoft.com/office/drawing/2014/main" id="{AB06F4BF-475E-7B95-8C52-5A12D43B43E7}"/>
                  </a:ext>
                </a:extLst>
              </p:cNvPr>
              <p:cNvSpPr>
                <a:spLocks noChangeShapeType="1"/>
              </p:cNvSpPr>
              <p:nvPr/>
            </p:nvSpPr>
            <p:spPr bwMode="auto">
              <a:xfrm>
                <a:off x="4432" y="55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59" name="Line 644">
                <a:extLst>
                  <a:ext uri="{FF2B5EF4-FFF2-40B4-BE49-F238E27FC236}">
                    <a16:creationId xmlns:a16="http://schemas.microsoft.com/office/drawing/2014/main" id="{58390036-1E8A-23EE-BA69-4D7A33B4478C}"/>
                  </a:ext>
                </a:extLst>
              </p:cNvPr>
              <p:cNvSpPr>
                <a:spLocks noChangeShapeType="1"/>
              </p:cNvSpPr>
              <p:nvPr/>
            </p:nvSpPr>
            <p:spPr bwMode="auto">
              <a:xfrm>
                <a:off x="4528" y="56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60" name="Line 645">
                <a:extLst>
                  <a:ext uri="{FF2B5EF4-FFF2-40B4-BE49-F238E27FC236}">
                    <a16:creationId xmlns:a16="http://schemas.microsoft.com/office/drawing/2014/main" id="{F8724992-280E-27CC-3023-DACC410D5D33}"/>
                  </a:ext>
                </a:extLst>
              </p:cNvPr>
              <p:cNvSpPr>
                <a:spLocks noChangeShapeType="1"/>
              </p:cNvSpPr>
              <p:nvPr/>
            </p:nvSpPr>
            <p:spPr bwMode="auto">
              <a:xfrm>
                <a:off x="4624" y="57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61" name="Line 646">
                <a:extLst>
                  <a:ext uri="{FF2B5EF4-FFF2-40B4-BE49-F238E27FC236}">
                    <a16:creationId xmlns:a16="http://schemas.microsoft.com/office/drawing/2014/main" id="{8883AE7E-DE15-E964-1E7A-1F855CCF88BA}"/>
                  </a:ext>
                </a:extLst>
              </p:cNvPr>
              <p:cNvSpPr>
                <a:spLocks noChangeShapeType="1"/>
              </p:cNvSpPr>
              <p:nvPr/>
            </p:nvSpPr>
            <p:spPr bwMode="auto">
              <a:xfrm rot="5400000">
                <a:off x="4384" y="55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62" name="Line 647">
                <a:extLst>
                  <a:ext uri="{FF2B5EF4-FFF2-40B4-BE49-F238E27FC236}">
                    <a16:creationId xmlns:a16="http://schemas.microsoft.com/office/drawing/2014/main" id="{A75EFEDB-02B6-A2A8-9D49-CDEA03F4E2B1}"/>
                  </a:ext>
                </a:extLst>
              </p:cNvPr>
              <p:cNvSpPr>
                <a:spLocks noChangeShapeType="1"/>
              </p:cNvSpPr>
              <p:nvPr/>
            </p:nvSpPr>
            <p:spPr bwMode="auto">
              <a:xfrm rot="5400000">
                <a:off x="4480" y="56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63" name="Line 648">
                <a:extLst>
                  <a:ext uri="{FF2B5EF4-FFF2-40B4-BE49-F238E27FC236}">
                    <a16:creationId xmlns:a16="http://schemas.microsoft.com/office/drawing/2014/main" id="{98CCE773-B6D8-C836-55C1-A598F5981B3C}"/>
                  </a:ext>
                </a:extLst>
              </p:cNvPr>
              <p:cNvSpPr>
                <a:spLocks noChangeShapeType="1"/>
              </p:cNvSpPr>
              <p:nvPr/>
            </p:nvSpPr>
            <p:spPr bwMode="auto">
              <a:xfrm rot="5400000">
                <a:off x="4576" y="57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64" name="Line 649">
                <a:extLst>
                  <a:ext uri="{FF2B5EF4-FFF2-40B4-BE49-F238E27FC236}">
                    <a16:creationId xmlns:a16="http://schemas.microsoft.com/office/drawing/2014/main" id="{B273BA26-8E9B-D421-3FC1-CC1707F4F61B}"/>
                  </a:ext>
                </a:extLst>
              </p:cNvPr>
              <p:cNvSpPr>
                <a:spLocks noChangeShapeType="1"/>
              </p:cNvSpPr>
              <p:nvPr/>
            </p:nvSpPr>
            <p:spPr bwMode="auto">
              <a:xfrm>
                <a:off x="4720" y="58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65" name="Line 650">
                <a:extLst>
                  <a:ext uri="{FF2B5EF4-FFF2-40B4-BE49-F238E27FC236}">
                    <a16:creationId xmlns:a16="http://schemas.microsoft.com/office/drawing/2014/main" id="{D9436D71-0BAF-0196-6C74-A8B849424B34}"/>
                  </a:ext>
                </a:extLst>
              </p:cNvPr>
              <p:cNvSpPr>
                <a:spLocks noChangeShapeType="1"/>
              </p:cNvSpPr>
              <p:nvPr/>
            </p:nvSpPr>
            <p:spPr bwMode="auto">
              <a:xfrm>
                <a:off x="4816" y="59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66" name="Line 651">
                <a:extLst>
                  <a:ext uri="{FF2B5EF4-FFF2-40B4-BE49-F238E27FC236}">
                    <a16:creationId xmlns:a16="http://schemas.microsoft.com/office/drawing/2014/main" id="{CFE0860E-50E2-D1F0-056D-DF8E82479B72}"/>
                  </a:ext>
                </a:extLst>
              </p:cNvPr>
              <p:cNvSpPr>
                <a:spLocks noChangeShapeType="1"/>
              </p:cNvSpPr>
              <p:nvPr/>
            </p:nvSpPr>
            <p:spPr bwMode="auto">
              <a:xfrm>
                <a:off x="4912" y="60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67" name="Line 652">
                <a:extLst>
                  <a:ext uri="{FF2B5EF4-FFF2-40B4-BE49-F238E27FC236}">
                    <a16:creationId xmlns:a16="http://schemas.microsoft.com/office/drawing/2014/main" id="{6B0CAF5B-162D-7BBB-2D01-B9AF1078F50E}"/>
                  </a:ext>
                </a:extLst>
              </p:cNvPr>
              <p:cNvSpPr>
                <a:spLocks noChangeShapeType="1"/>
              </p:cNvSpPr>
              <p:nvPr/>
            </p:nvSpPr>
            <p:spPr bwMode="auto">
              <a:xfrm rot="5400000">
                <a:off x="4768" y="59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68" name="Line 653">
                <a:extLst>
                  <a:ext uri="{FF2B5EF4-FFF2-40B4-BE49-F238E27FC236}">
                    <a16:creationId xmlns:a16="http://schemas.microsoft.com/office/drawing/2014/main" id="{58E0F2F8-6792-4B94-B89C-F9247463C7AC}"/>
                  </a:ext>
                </a:extLst>
              </p:cNvPr>
              <p:cNvSpPr>
                <a:spLocks noChangeShapeType="1"/>
              </p:cNvSpPr>
              <p:nvPr/>
            </p:nvSpPr>
            <p:spPr bwMode="auto">
              <a:xfrm rot="5400000">
                <a:off x="4864" y="60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69" name="Line 654">
                <a:extLst>
                  <a:ext uri="{FF2B5EF4-FFF2-40B4-BE49-F238E27FC236}">
                    <a16:creationId xmlns:a16="http://schemas.microsoft.com/office/drawing/2014/main" id="{B825D7E7-C77D-CFF8-EA2D-6488A1BB407D}"/>
                  </a:ext>
                </a:extLst>
              </p:cNvPr>
              <p:cNvSpPr>
                <a:spLocks noChangeShapeType="1"/>
              </p:cNvSpPr>
              <p:nvPr/>
            </p:nvSpPr>
            <p:spPr bwMode="auto">
              <a:xfrm rot="5400000">
                <a:off x="4960" y="60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70" name="Line 655">
                <a:extLst>
                  <a:ext uri="{FF2B5EF4-FFF2-40B4-BE49-F238E27FC236}">
                    <a16:creationId xmlns:a16="http://schemas.microsoft.com/office/drawing/2014/main" id="{C9943E35-C0E2-9F15-D1D5-2B23C3243E3E}"/>
                  </a:ext>
                </a:extLst>
              </p:cNvPr>
              <p:cNvSpPr>
                <a:spLocks noChangeShapeType="1"/>
              </p:cNvSpPr>
              <p:nvPr/>
            </p:nvSpPr>
            <p:spPr bwMode="auto">
              <a:xfrm>
                <a:off x="5008" y="61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71" name="Line 656">
                <a:extLst>
                  <a:ext uri="{FF2B5EF4-FFF2-40B4-BE49-F238E27FC236}">
                    <a16:creationId xmlns:a16="http://schemas.microsoft.com/office/drawing/2014/main" id="{4F5C889F-D2E2-2E99-9316-1ED23C361ACC}"/>
                  </a:ext>
                </a:extLst>
              </p:cNvPr>
              <p:cNvSpPr>
                <a:spLocks noChangeShapeType="1"/>
              </p:cNvSpPr>
              <p:nvPr/>
            </p:nvSpPr>
            <p:spPr bwMode="auto">
              <a:xfrm rot="5400000">
                <a:off x="5056" y="61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72" name="Line 657">
                <a:extLst>
                  <a:ext uri="{FF2B5EF4-FFF2-40B4-BE49-F238E27FC236}">
                    <a16:creationId xmlns:a16="http://schemas.microsoft.com/office/drawing/2014/main" id="{1855D02C-56E2-855A-2C24-7F7C17A83FC6}"/>
                  </a:ext>
                </a:extLst>
              </p:cNvPr>
              <p:cNvSpPr>
                <a:spLocks noChangeShapeType="1"/>
              </p:cNvSpPr>
              <p:nvPr/>
            </p:nvSpPr>
            <p:spPr bwMode="auto">
              <a:xfrm>
                <a:off x="5104" y="62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73" name="Line 658">
                <a:extLst>
                  <a:ext uri="{FF2B5EF4-FFF2-40B4-BE49-F238E27FC236}">
                    <a16:creationId xmlns:a16="http://schemas.microsoft.com/office/drawing/2014/main" id="{21C40196-BE01-FB87-6887-3FBC84BD7487}"/>
                  </a:ext>
                </a:extLst>
              </p:cNvPr>
              <p:cNvSpPr>
                <a:spLocks noChangeShapeType="1"/>
              </p:cNvSpPr>
              <p:nvPr/>
            </p:nvSpPr>
            <p:spPr bwMode="auto">
              <a:xfrm>
                <a:off x="5200" y="63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74" name="Line 659">
                <a:extLst>
                  <a:ext uri="{FF2B5EF4-FFF2-40B4-BE49-F238E27FC236}">
                    <a16:creationId xmlns:a16="http://schemas.microsoft.com/office/drawing/2014/main" id="{B66A0D49-B4F9-4C52-AFD7-F36D05461CE6}"/>
                  </a:ext>
                </a:extLst>
              </p:cNvPr>
              <p:cNvSpPr>
                <a:spLocks noChangeShapeType="1"/>
              </p:cNvSpPr>
              <p:nvPr/>
            </p:nvSpPr>
            <p:spPr bwMode="auto">
              <a:xfrm>
                <a:off x="5296" y="64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75" name="Line 660">
                <a:extLst>
                  <a:ext uri="{FF2B5EF4-FFF2-40B4-BE49-F238E27FC236}">
                    <a16:creationId xmlns:a16="http://schemas.microsoft.com/office/drawing/2014/main" id="{E632DBD8-80CB-2D04-15D0-8EEA88C5264E}"/>
                  </a:ext>
                </a:extLst>
              </p:cNvPr>
              <p:cNvSpPr>
                <a:spLocks noChangeShapeType="1"/>
              </p:cNvSpPr>
              <p:nvPr/>
            </p:nvSpPr>
            <p:spPr bwMode="auto">
              <a:xfrm>
                <a:off x="5392" y="65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76" name="Line 661">
                <a:extLst>
                  <a:ext uri="{FF2B5EF4-FFF2-40B4-BE49-F238E27FC236}">
                    <a16:creationId xmlns:a16="http://schemas.microsoft.com/office/drawing/2014/main" id="{841AE077-54D7-A64B-A5E5-11153BF9C33B}"/>
                  </a:ext>
                </a:extLst>
              </p:cNvPr>
              <p:cNvSpPr>
                <a:spLocks noChangeShapeType="1"/>
              </p:cNvSpPr>
              <p:nvPr/>
            </p:nvSpPr>
            <p:spPr bwMode="auto">
              <a:xfrm rot="5400000">
                <a:off x="5152" y="62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77" name="Line 662">
                <a:extLst>
                  <a:ext uri="{FF2B5EF4-FFF2-40B4-BE49-F238E27FC236}">
                    <a16:creationId xmlns:a16="http://schemas.microsoft.com/office/drawing/2014/main" id="{89513B88-7EB7-1A18-D5DB-25EAE0038615}"/>
                  </a:ext>
                </a:extLst>
              </p:cNvPr>
              <p:cNvSpPr>
                <a:spLocks noChangeShapeType="1"/>
              </p:cNvSpPr>
              <p:nvPr/>
            </p:nvSpPr>
            <p:spPr bwMode="auto">
              <a:xfrm rot="5400000">
                <a:off x="5248" y="63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78" name="Line 663">
                <a:extLst>
                  <a:ext uri="{FF2B5EF4-FFF2-40B4-BE49-F238E27FC236}">
                    <a16:creationId xmlns:a16="http://schemas.microsoft.com/office/drawing/2014/main" id="{41B77D84-508F-263F-EF7F-FC5AB7903E8A}"/>
                  </a:ext>
                </a:extLst>
              </p:cNvPr>
              <p:cNvSpPr>
                <a:spLocks noChangeShapeType="1"/>
              </p:cNvSpPr>
              <p:nvPr/>
            </p:nvSpPr>
            <p:spPr bwMode="auto">
              <a:xfrm rot="5400000">
                <a:off x="5344" y="64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79" name="Line 664">
                <a:extLst>
                  <a:ext uri="{FF2B5EF4-FFF2-40B4-BE49-F238E27FC236}">
                    <a16:creationId xmlns:a16="http://schemas.microsoft.com/office/drawing/2014/main" id="{79112634-E743-6C12-A2AF-3EDA79EA492F}"/>
                  </a:ext>
                </a:extLst>
              </p:cNvPr>
              <p:cNvSpPr>
                <a:spLocks noChangeShapeType="1"/>
              </p:cNvSpPr>
              <p:nvPr/>
            </p:nvSpPr>
            <p:spPr bwMode="auto">
              <a:xfrm rot="5400000">
                <a:off x="4672" y="58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80" name="Line 665">
                <a:extLst>
                  <a:ext uri="{FF2B5EF4-FFF2-40B4-BE49-F238E27FC236}">
                    <a16:creationId xmlns:a16="http://schemas.microsoft.com/office/drawing/2014/main" id="{C1AEF3F8-0665-1D2A-0D8F-8138FE15DAA3}"/>
                  </a:ext>
                </a:extLst>
              </p:cNvPr>
              <p:cNvSpPr>
                <a:spLocks noChangeShapeType="1"/>
              </p:cNvSpPr>
              <p:nvPr/>
            </p:nvSpPr>
            <p:spPr bwMode="auto">
              <a:xfrm>
                <a:off x="5488" y="66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81" name="Line 666">
                <a:extLst>
                  <a:ext uri="{FF2B5EF4-FFF2-40B4-BE49-F238E27FC236}">
                    <a16:creationId xmlns:a16="http://schemas.microsoft.com/office/drawing/2014/main" id="{13945F4B-CBC5-F88A-5312-25D83104FF07}"/>
                  </a:ext>
                </a:extLst>
              </p:cNvPr>
              <p:cNvSpPr>
                <a:spLocks noChangeShapeType="1"/>
              </p:cNvSpPr>
              <p:nvPr/>
            </p:nvSpPr>
            <p:spPr bwMode="auto">
              <a:xfrm rot="5400000">
                <a:off x="5440" y="65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82" name="Line 667">
                <a:extLst>
                  <a:ext uri="{FF2B5EF4-FFF2-40B4-BE49-F238E27FC236}">
                    <a16:creationId xmlns:a16="http://schemas.microsoft.com/office/drawing/2014/main" id="{7B52FD9B-C2B6-C945-6241-CD143066374F}"/>
                  </a:ext>
                </a:extLst>
              </p:cNvPr>
              <p:cNvSpPr>
                <a:spLocks noChangeShapeType="1"/>
              </p:cNvSpPr>
              <p:nvPr/>
            </p:nvSpPr>
            <p:spPr bwMode="auto">
              <a:xfrm>
                <a:off x="5584" y="67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83" name="Line 668">
                <a:extLst>
                  <a:ext uri="{FF2B5EF4-FFF2-40B4-BE49-F238E27FC236}">
                    <a16:creationId xmlns:a16="http://schemas.microsoft.com/office/drawing/2014/main" id="{A770C1FC-9C67-6057-4B64-4BC9669D5B16}"/>
                  </a:ext>
                </a:extLst>
              </p:cNvPr>
              <p:cNvSpPr>
                <a:spLocks noChangeShapeType="1"/>
              </p:cNvSpPr>
              <p:nvPr/>
            </p:nvSpPr>
            <p:spPr bwMode="auto">
              <a:xfrm>
                <a:off x="5680" y="68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84" name="Line 669">
                <a:extLst>
                  <a:ext uri="{FF2B5EF4-FFF2-40B4-BE49-F238E27FC236}">
                    <a16:creationId xmlns:a16="http://schemas.microsoft.com/office/drawing/2014/main" id="{ED5466E1-89AA-6632-4A04-771F5D9E0995}"/>
                  </a:ext>
                </a:extLst>
              </p:cNvPr>
              <p:cNvSpPr>
                <a:spLocks noChangeShapeType="1"/>
              </p:cNvSpPr>
              <p:nvPr/>
            </p:nvSpPr>
            <p:spPr bwMode="auto">
              <a:xfrm>
                <a:off x="5776" y="69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85" name="Line 670">
                <a:extLst>
                  <a:ext uri="{FF2B5EF4-FFF2-40B4-BE49-F238E27FC236}">
                    <a16:creationId xmlns:a16="http://schemas.microsoft.com/office/drawing/2014/main" id="{44AE8392-4A2B-3404-E29A-632A085A809A}"/>
                  </a:ext>
                </a:extLst>
              </p:cNvPr>
              <p:cNvSpPr>
                <a:spLocks noChangeShapeType="1"/>
              </p:cNvSpPr>
              <p:nvPr/>
            </p:nvSpPr>
            <p:spPr bwMode="auto">
              <a:xfrm rot="5400000">
                <a:off x="5632" y="67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86" name="Line 671">
                <a:extLst>
                  <a:ext uri="{FF2B5EF4-FFF2-40B4-BE49-F238E27FC236}">
                    <a16:creationId xmlns:a16="http://schemas.microsoft.com/office/drawing/2014/main" id="{1BF34D04-60A7-2794-BCB9-8D62C5B4A8E7}"/>
                  </a:ext>
                </a:extLst>
              </p:cNvPr>
              <p:cNvSpPr>
                <a:spLocks noChangeShapeType="1"/>
              </p:cNvSpPr>
              <p:nvPr/>
            </p:nvSpPr>
            <p:spPr bwMode="auto">
              <a:xfrm rot="5400000">
                <a:off x="5728" y="68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87" name="Line 672">
                <a:extLst>
                  <a:ext uri="{FF2B5EF4-FFF2-40B4-BE49-F238E27FC236}">
                    <a16:creationId xmlns:a16="http://schemas.microsoft.com/office/drawing/2014/main" id="{ED16F78C-B69F-E493-7BB7-CFDF7A5D73EE}"/>
                  </a:ext>
                </a:extLst>
              </p:cNvPr>
              <p:cNvSpPr>
                <a:spLocks noChangeShapeType="1"/>
              </p:cNvSpPr>
              <p:nvPr/>
            </p:nvSpPr>
            <p:spPr bwMode="auto">
              <a:xfrm rot="5400000">
                <a:off x="5824" y="69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88" name="Line 673">
                <a:extLst>
                  <a:ext uri="{FF2B5EF4-FFF2-40B4-BE49-F238E27FC236}">
                    <a16:creationId xmlns:a16="http://schemas.microsoft.com/office/drawing/2014/main" id="{5F2DAD9F-4BCF-8F5E-585E-0F8BDA03BDEC}"/>
                  </a:ext>
                </a:extLst>
              </p:cNvPr>
              <p:cNvSpPr>
                <a:spLocks noChangeShapeType="1"/>
              </p:cNvSpPr>
              <p:nvPr/>
            </p:nvSpPr>
            <p:spPr bwMode="auto">
              <a:xfrm>
                <a:off x="5872" y="70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89" name="Line 674">
                <a:extLst>
                  <a:ext uri="{FF2B5EF4-FFF2-40B4-BE49-F238E27FC236}">
                    <a16:creationId xmlns:a16="http://schemas.microsoft.com/office/drawing/2014/main" id="{F7EDF00B-C684-43B2-0A8C-9D1F2B7FDFB4}"/>
                  </a:ext>
                </a:extLst>
              </p:cNvPr>
              <p:cNvSpPr>
                <a:spLocks noChangeShapeType="1"/>
              </p:cNvSpPr>
              <p:nvPr/>
            </p:nvSpPr>
            <p:spPr bwMode="auto">
              <a:xfrm rot="5400000">
                <a:off x="5920" y="70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90" name="Line 675">
                <a:extLst>
                  <a:ext uri="{FF2B5EF4-FFF2-40B4-BE49-F238E27FC236}">
                    <a16:creationId xmlns:a16="http://schemas.microsoft.com/office/drawing/2014/main" id="{D2ED782F-C256-D3D1-F11E-9D88BF39E899}"/>
                  </a:ext>
                </a:extLst>
              </p:cNvPr>
              <p:cNvSpPr>
                <a:spLocks noChangeShapeType="1"/>
              </p:cNvSpPr>
              <p:nvPr/>
            </p:nvSpPr>
            <p:spPr bwMode="auto">
              <a:xfrm>
                <a:off x="5968" y="71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91" name="Line 676">
                <a:extLst>
                  <a:ext uri="{FF2B5EF4-FFF2-40B4-BE49-F238E27FC236}">
                    <a16:creationId xmlns:a16="http://schemas.microsoft.com/office/drawing/2014/main" id="{2264A9A9-2EBF-B02B-1639-7B72BAD3F0C3}"/>
                  </a:ext>
                </a:extLst>
              </p:cNvPr>
              <p:cNvSpPr>
                <a:spLocks noChangeShapeType="1"/>
              </p:cNvSpPr>
              <p:nvPr/>
            </p:nvSpPr>
            <p:spPr bwMode="auto">
              <a:xfrm>
                <a:off x="6064" y="72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92" name="Line 677">
                <a:extLst>
                  <a:ext uri="{FF2B5EF4-FFF2-40B4-BE49-F238E27FC236}">
                    <a16:creationId xmlns:a16="http://schemas.microsoft.com/office/drawing/2014/main" id="{B8342161-A62F-639D-51A2-7C4B0438AEB8}"/>
                  </a:ext>
                </a:extLst>
              </p:cNvPr>
              <p:cNvSpPr>
                <a:spLocks noChangeShapeType="1"/>
              </p:cNvSpPr>
              <p:nvPr/>
            </p:nvSpPr>
            <p:spPr bwMode="auto">
              <a:xfrm>
                <a:off x="6160" y="72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93" name="Line 678">
                <a:extLst>
                  <a:ext uri="{FF2B5EF4-FFF2-40B4-BE49-F238E27FC236}">
                    <a16:creationId xmlns:a16="http://schemas.microsoft.com/office/drawing/2014/main" id="{A709FB52-063F-76D2-1640-FB2F1479F435}"/>
                  </a:ext>
                </a:extLst>
              </p:cNvPr>
              <p:cNvSpPr>
                <a:spLocks noChangeShapeType="1"/>
              </p:cNvSpPr>
              <p:nvPr/>
            </p:nvSpPr>
            <p:spPr bwMode="auto">
              <a:xfrm>
                <a:off x="6256" y="73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94" name="Line 679">
                <a:extLst>
                  <a:ext uri="{FF2B5EF4-FFF2-40B4-BE49-F238E27FC236}">
                    <a16:creationId xmlns:a16="http://schemas.microsoft.com/office/drawing/2014/main" id="{8655EA9C-00C8-7489-DDE8-63B3757744A6}"/>
                  </a:ext>
                </a:extLst>
              </p:cNvPr>
              <p:cNvSpPr>
                <a:spLocks noChangeShapeType="1"/>
              </p:cNvSpPr>
              <p:nvPr/>
            </p:nvSpPr>
            <p:spPr bwMode="auto">
              <a:xfrm rot="5400000">
                <a:off x="6016" y="71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95" name="Line 680">
                <a:extLst>
                  <a:ext uri="{FF2B5EF4-FFF2-40B4-BE49-F238E27FC236}">
                    <a16:creationId xmlns:a16="http://schemas.microsoft.com/office/drawing/2014/main" id="{CDD63EE5-85AE-2E2A-CC90-4FB1531A5663}"/>
                  </a:ext>
                </a:extLst>
              </p:cNvPr>
              <p:cNvSpPr>
                <a:spLocks noChangeShapeType="1"/>
              </p:cNvSpPr>
              <p:nvPr/>
            </p:nvSpPr>
            <p:spPr bwMode="auto">
              <a:xfrm rot="5400000">
                <a:off x="6112" y="72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96" name="Line 681">
                <a:extLst>
                  <a:ext uri="{FF2B5EF4-FFF2-40B4-BE49-F238E27FC236}">
                    <a16:creationId xmlns:a16="http://schemas.microsoft.com/office/drawing/2014/main" id="{8CBE1FB7-3CF9-01C7-F983-2DB2C3E90E3F}"/>
                  </a:ext>
                </a:extLst>
              </p:cNvPr>
              <p:cNvSpPr>
                <a:spLocks noChangeShapeType="1"/>
              </p:cNvSpPr>
              <p:nvPr/>
            </p:nvSpPr>
            <p:spPr bwMode="auto">
              <a:xfrm rot="5400000">
                <a:off x="6208" y="73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97" name="Line 682">
                <a:extLst>
                  <a:ext uri="{FF2B5EF4-FFF2-40B4-BE49-F238E27FC236}">
                    <a16:creationId xmlns:a16="http://schemas.microsoft.com/office/drawing/2014/main" id="{CC6D3621-CD6E-8630-7440-11876E861EC9}"/>
                  </a:ext>
                </a:extLst>
              </p:cNvPr>
              <p:cNvSpPr>
                <a:spLocks noChangeShapeType="1"/>
              </p:cNvSpPr>
              <p:nvPr/>
            </p:nvSpPr>
            <p:spPr bwMode="auto">
              <a:xfrm rot="5400000">
                <a:off x="5536" y="66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98" name="Line 683">
                <a:extLst>
                  <a:ext uri="{FF2B5EF4-FFF2-40B4-BE49-F238E27FC236}">
                    <a16:creationId xmlns:a16="http://schemas.microsoft.com/office/drawing/2014/main" id="{7A279579-044B-1F27-6F5F-67C55D03CA6D}"/>
                  </a:ext>
                </a:extLst>
              </p:cNvPr>
              <p:cNvSpPr>
                <a:spLocks noChangeShapeType="1"/>
              </p:cNvSpPr>
              <p:nvPr/>
            </p:nvSpPr>
            <p:spPr bwMode="auto">
              <a:xfrm>
                <a:off x="6352" y="74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99" name="Line 684">
                <a:extLst>
                  <a:ext uri="{FF2B5EF4-FFF2-40B4-BE49-F238E27FC236}">
                    <a16:creationId xmlns:a16="http://schemas.microsoft.com/office/drawing/2014/main" id="{16B1EB3F-4644-14E0-593E-25DE65D8722C}"/>
                  </a:ext>
                </a:extLst>
              </p:cNvPr>
              <p:cNvSpPr>
                <a:spLocks noChangeShapeType="1"/>
              </p:cNvSpPr>
              <p:nvPr/>
            </p:nvSpPr>
            <p:spPr bwMode="auto">
              <a:xfrm rot="5400000">
                <a:off x="6304" y="74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00" name="Line 685">
                <a:extLst>
                  <a:ext uri="{FF2B5EF4-FFF2-40B4-BE49-F238E27FC236}">
                    <a16:creationId xmlns:a16="http://schemas.microsoft.com/office/drawing/2014/main" id="{F7B05671-FBCE-244E-0151-A875DD24BDBC}"/>
                  </a:ext>
                </a:extLst>
              </p:cNvPr>
              <p:cNvSpPr>
                <a:spLocks noChangeShapeType="1"/>
              </p:cNvSpPr>
              <p:nvPr/>
            </p:nvSpPr>
            <p:spPr bwMode="auto">
              <a:xfrm rot="5400000">
                <a:off x="6400" y="75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01" name="Line 686">
                <a:extLst>
                  <a:ext uri="{FF2B5EF4-FFF2-40B4-BE49-F238E27FC236}">
                    <a16:creationId xmlns:a16="http://schemas.microsoft.com/office/drawing/2014/main" id="{648D522A-9764-7991-A73B-ABBDC0C05921}"/>
                  </a:ext>
                </a:extLst>
              </p:cNvPr>
              <p:cNvSpPr>
                <a:spLocks noChangeShapeType="1"/>
              </p:cNvSpPr>
              <p:nvPr/>
            </p:nvSpPr>
            <p:spPr bwMode="auto">
              <a:xfrm>
                <a:off x="6448" y="75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02" name="Line 687">
                <a:extLst>
                  <a:ext uri="{FF2B5EF4-FFF2-40B4-BE49-F238E27FC236}">
                    <a16:creationId xmlns:a16="http://schemas.microsoft.com/office/drawing/2014/main" id="{869B6B32-D397-18C5-17E6-F5700AD2BF7C}"/>
                  </a:ext>
                </a:extLst>
              </p:cNvPr>
              <p:cNvSpPr>
                <a:spLocks noChangeShapeType="1"/>
              </p:cNvSpPr>
              <p:nvPr/>
            </p:nvSpPr>
            <p:spPr bwMode="auto">
              <a:xfrm rot="5400000">
                <a:off x="6496" y="76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03" name="Line 688">
                <a:extLst>
                  <a:ext uri="{FF2B5EF4-FFF2-40B4-BE49-F238E27FC236}">
                    <a16:creationId xmlns:a16="http://schemas.microsoft.com/office/drawing/2014/main" id="{2143BEA5-0A09-0169-24B0-0B7B761A1AF3}"/>
                  </a:ext>
                </a:extLst>
              </p:cNvPr>
              <p:cNvSpPr>
                <a:spLocks noChangeShapeType="1"/>
              </p:cNvSpPr>
              <p:nvPr/>
            </p:nvSpPr>
            <p:spPr bwMode="auto">
              <a:xfrm>
                <a:off x="6544" y="76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04" name="Line 689">
                <a:extLst>
                  <a:ext uri="{FF2B5EF4-FFF2-40B4-BE49-F238E27FC236}">
                    <a16:creationId xmlns:a16="http://schemas.microsoft.com/office/drawing/2014/main" id="{E843238F-3979-2337-4F9D-165E2340A465}"/>
                  </a:ext>
                </a:extLst>
              </p:cNvPr>
              <p:cNvSpPr>
                <a:spLocks noChangeShapeType="1"/>
              </p:cNvSpPr>
              <p:nvPr/>
            </p:nvSpPr>
            <p:spPr bwMode="auto">
              <a:xfrm>
                <a:off x="6640" y="77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05" name="Line 690">
                <a:extLst>
                  <a:ext uri="{FF2B5EF4-FFF2-40B4-BE49-F238E27FC236}">
                    <a16:creationId xmlns:a16="http://schemas.microsoft.com/office/drawing/2014/main" id="{01D1C705-C771-CD04-4370-74AD74E477F7}"/>
                  </a:ext>
                </a:extLst>
              </p:cNvPr>
              <p:cNvSpPr>
                <a:spLocks noChangeShapeType="1"/>
              </p:cNvSpPr>
              <p:nvPr/>
            </p:nvSpPr>
            <p:spPr bwMode="auto">
              <a:xfrm>
                <a:off x="6736" y="78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06" name="Line 691">
                <a:extLst>
                  <a:ext uri="{FF2B5EF4-FFF2-40B4-BE49-F238E27FC236}">
                    <a16:creationId xmlns:a16="http://schemas.microsoft.com/office/drawing/2014/main" id="{F94C98FC-289A-ECFF-2B27-E37F6F3B5F07}"/>
                  </a:ext>
                </a:extLst>
              </p:cNvPr>
              <p:cNvSpPr>
                <a:spLocks noChangeShapeType="1"/>
              </p:cNvSpPr>
              <p:nvPr/>
            </p:nvSpPr>
            <p:spPr bwMode="auto">
              <a:xfrm>
                <a:off x="6832" y="7968"/>
                <a:ext cx="69"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07" name="Line 692">
                <a:extLst>
                  <a:ext uri="{FF2B5EF4-FFF2-40B4-BE49-F238E27FC236}">
                    <a16:creationId xmlns:a16="http://schemas.microsoft.com/office/drawing/2014/main" id="{8D9F245E-108F-4072-2B94-A6BF23088A85}"/>
                  </a:ext>
                </a:extLst>
              </p:cNvPr>
              <p:cNvSpPr>
                <a:spLocks noChangeShapeType="1"/>
              </p:cNvSpPr>
              <p:nvPr/>
            </p:nvSpPr>
            <p:spPr bwMode="auto">
              <a:xfrm rot="5400000">
                <a:off x="6592" y="77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08" name="Line 693">
                <a:extLst>
                  <a:ext uri="{FF2B5EF4-FFF2-40B4-BE49-F238E27FC236}">
                    <a16:creationId xmlns:a16="http://schemas.microsoft.com/office/drawing/2014/main" id="{F807927D-2513-EBBC-ED4F-18FF485E8D82}"/>
                  </a:ext>
                </a:extLst>
              </p:cNvPr>
              <p:cNvSpPr>
                <a:spLocks noChangeShapeType="1"/>
              </p:cNvSpPr>
              <p:nvPr/>
            </p:nvSpPr>
            <p:spPr bwMode="auto">
              <a:xfrm rot="5400000">
                <a:off x="6688" y="78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909" name="Line 694">
                <a:extLst>
                  <a:ext uri="{FF2B5EF4-FFF2-40B4-BE49-F238E27FC236}">
                    <a16:creationId xmlns:a16="http://schemas.microsoft.com/office/drawing/2014/main" id="{77D139BF-72A1-8898-E95E-D5C5DE71020C}"/>
                  </a:ext>
                </a:extLst>
              </p:cNvPr>
              <p:cNvSpPr>
                <a:spLocks noChangeShapeType="1"/>
              </p:cNvSpPr>
              <p:nvPr/>
            </p:nvSpPr>
            <p:spPr bwMode="auto">
              <a:xfrm rot="5400000">
                <a:off x="6784" y="79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grpSp>
          <p:nvGrpSpPr>
            <p:cNvPr id="292053" name="Group 695">
              <a:extLst>
                <a:ext uri="{FF2B5EF4-FFF2-40B4-BE49-F238E27FC236}">
                  <a16:creationId xmlns:a16="http://schemas.microsoft.com/office/drawing/2014/main" id="{F4495A85-E42D-81F7-FFFF-FBAE03090CAA}"/>
                </a:ext>
              </a:extLst>
            </p:cNvPr>
            <p:cNvGrpSpPr>
              <a:grpSpLocks/>
            </p:cNvGrpSpPr>
            <p:nvPr/>
          </p:nvGrpSpPr>
          <p:grpSpPr bwMode="auto">
            <a:xfrm rot="-5400000">
              <a:off x="2443" y="991"/>
              <a:ext cx="646" cy="633"/>
              <a:chOff x="3183" y="7488"/>
              <a:chExt cx="2016" cy="1974"/>
            </a:xfrm>
          </p:grpSpPr>
          <p:sp>
            <p:nvSpPr>
              <p:cNvPr id="292791" name="Line 696">
                <a:extLst>
                  <a:ext uri="{FF2B5EF4-FFF2-40B4-BE49-F238E27FC236}">
                    <a16:creationId xmlns:a16="http://schemas.microsoft.com/office/drawing/2014/main" id="{69E2D8E3-6520-59CE-1B1D-A19FCF587699}"/>
                  </a:ext>
                </a:extLst>
              </p:cNvPr>
              <p:cNvSpPr>
                <a:spLocks noChangeShapeType="1"/>
              </p:cNvSpPr>
              <p:nvPr/>
            </p:nvSpPr>
            <p:spPr bwMode="auto">
              <a:xfrm>
                <a:off x="3183" y="74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92" name="Line 697">
                <a:extLst>
                  <a:ext uri="{FF2B5EF4-FFF2-40B4-BE49-F238E27FC236}">
                    <a16:creationId xmlns:a16="http://schemas.microsoft.com/office/drawing/2014/main" id="{93E8E0C2-7E4B-8848-ABA2-87A304966D66}"/>
                  </a:ext>
                </a:extLst>
              </p:cNvPr>
              <p:cNvSpPr>
                <a:spLocks noChangeShapeType="1"/>
              </p:cNvSpPr>
              <p:nvPr/>
            </p:nvSpPr>
            <p:spPr bwMode="auto">
              <a:xfrm rot="5400000">
                <a:off x="3231" y="75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93" name="Line 698">
                <a:extLst>
                  <a:ext uri="{FF2B5EF4-FFF2-40B4-BE49-F238E27FC236}">
                    <a16:creationId xmlns:a16="http://schemas.microsoft.com/office/drawing/2014/main" id="{4C3A41C1-EC8B-1D7D-E9A7-D6DFD9BA3366}"/>
                  </a:ext>
                </a:extLst>
              </p:cNvPr>
              <p:cNvSpPr>
                <a:spLocks noChangeShapeType="1"/>
              </p:cNvSpPr>
              <p:nvPr/>
            </p:nvSpPr>
            <p:spPr bwMode="auto">
              <a:xfrm>
                <a:off x="3279" y="75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94" name="Line 699">
                <a:extLst>
                  <a:ext uri="{FF2B5EF4-FFF2-40B4-BE49-F238E27FC236}">
                    <a16:creationId xmlns:a16="http://schemas.microsoft.com/office/drawing/2014/main" id="{9F7FF5BA-607B-58B8-266A-3444FD792514}"/>
                  </a:ext>
                </a:extLst>
              </p:cNvPr>
              <p:cNvSpPr>
                <a:spLocks noChangeShapeType="1"/>
              </p:cNvSpPr>
              <p:nvPr/>
            </p:nvSpPr>
            <p:spPr bwMode="auto">
              <a:xfrm rot="5400000">
                <a:off x="3327" y="76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95" name="Line 700">
                <a:extLst>
                  <a:ext uri="{FF2B5EF4-FFF2-40B4-BE49-F238E27FC236}">
                    <a16:creationId xmlns:a16="http://schemas.microsoft.com/office/drawing/2014/main" id="{0E97D9A1-BBF8-6701-8B4A-8C7A184BC0D6}"/>
                  </a:ext>
                </a:extLst>
              </p:cNvPr>
              <p:cNvSpPr>
                <a:spLocks noChangeShapeType="1"/>
              </p:cNvSpPr>
              <p:nvPr/>
            </p:nvSpPr>
            <p:spPr bwMode="auto">
              <a:xfrm>
                <a:off x="3375" y="76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96" name="Line 701">
                <a:extLst>
                  <a:ext uri="{FF2B5EF4-FFF2-40B4-BE49-F238E27FC236}">
                    <a16:creationId xmlns:a16="http://schemas.microsoft.com/office/drawing/2014/main" id="{BF04E100-C924-48C9-1145-4B19397F6F50}"/>
                  </a:ext>
                </a:extLst>
              </p:cNvPr>
              <p:cNvSpPr>
                <a:spLocks noChangeShapeType="1"/>
              </p:cNvSpPr>
              <p:nvPr/>
            </p:nvSpPr>
            <p:spPr bwMode="auto">
              <a:xfrm>
                <a:off x="3471" y="77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97" name="Line 702">
                <a:extLst>
                  <a:ext uri="{FF2B5EF4-FFF2-40B4-BE49-F238E27FC236}">
                    <a16:creationId xmlns:a16="http://schemas.microsoft.com/office/drawing/2014/main" id="{98E84BCB-64B1-CA18-9DCB-91B0A8B8824D}"/>
                  </a:ext>
                </a:extLst>
              </p:cNvPr>
              <p:cNvSpPr>
                <a:spLocks noChangeShapeType="1"/>
              </p:cNvSpPr>
              <p:nvPr/>
            </p:nvSpPr>
            <p:spPr bwMode="auto">
              <a:xfrm>
                <a:off x="3567" y="78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98" name="Line 703">
                <a:extLst>
                  <a:ext uri="{FF2B5EF4-FFF2-40B4-BE49-F238E27FC236}">
                    <a16:creationId xmlns:a16="http://schemas.microsoft.com/office/drawing/2014/main" id="{D1D15D22-4102-D286-E38A-556D4FA4CCB6}"/>
                  </a:ext>
                </a:extLst>
              </p:cNvPr>
              <p:cNvSpPr>
                <a:spLocks noChangeShapeType="1"/>
              </p:cNvSpPr>
              <p:nvPr/>
            </p:nvSpPr>
            <p:spPr bwMode="auto">
              <a:xfrm>
                <a:off x="3663" y="79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99" name="Line 704">
                <a:extLst>
                  <a:ext uri="{FF2B5EF4-FFF2-40B4-BE49-F238E27FC236}">
                    <a16:creationId xmlns:a16="http://schemas.microsoft.com/office/drawing/2014/main" id="{D30FC772-B669-2CA8-8028-CCEB8D7ED212}"/>
                  </a:ext>
                </a:extLst>
              </p:cNvPr>
              <p:cNvSpPr>
                <a:spLocks noChangeShapeType="1"/>
              </p:cNvSpPr>
              <p:nvPr/>
            </p:nvSpPr>
            <p:spPr bwMode="auto">
              <a:xfrm rot="5400000">
                <a:off x="3423" y="77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00" name="Line 705">
                <a:extLst>
                  <a:ext uri="{FF2B5EF4-FFF2-40B4-BE49-F238E27FC236}">
                    <a16:creationId xmlns:a16="http://schemas.microsoft.com/office/drawing/2014/main" id="{4E57BBA3-FF9C-9A5B-7B3E-CF8EFEDF19B5}"/>
                  </a:ext>
                </a:extLst>
              </p:cNvPr>
              <p:cNvSpPr>
                <a:spLocks noChangeShapeType="1"/>
              </p:cNvSpPr>
              <p:nvPr/>
            </p:nvSpPr>
            <p:spPr bwMode="auto">
              <a:xfrm rot="5400000">
                <a:off x="3519" y="78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01" name="Line 706">
                <a:extLst>
                  <a:ext uri="{FF2B5EF4-FFF2-40B4-BE49-F238E27FC236}">
                    <a16:creationId xmlns:a16="http://schemas.microsoft.com/office/drawing/2014/main" id="{0B20003A-FE9E-48BC-09EC-DEEC0578095E}"/>
                  </a:ext>
                </a:extLst>
              </p:cNvPr>
              <p:cNvSpPr>
                <a:spLocks noChangeShapeType="1"/>
              </p:cNvSpPr>
              <p:nvPr/>
            </p:nvSpPr>
            <p:spPr bwMode="auto">
              <a:xfrm rot="5400000">
                <a:off x="3615" y="79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02" name="Line 707">
                <a:extLst>
                  <a:ext uri="{FF2B5EF4-FFF2-40B4-BE49-F238E27FC236}">
                    <a16:creationId xmlns:a16="http://schemas.microsoft.com/office/drawing/2014/main" id="{D90A015E-1165-CB1E-2B69-216AE235310B}"/>
                  </a:ext>
                </a:extLst>
              </p:cNvPr>
              <p:cNvSpPr>
                <a:spLocks noChangeShapeType="1"/>
              </p:cNvSpPr>
              <p:nvPr/>
            </p:nvSpPr>
            <p:spPr bwMode="auto">
              <a:xfrm rot="5400000">
                <a:off x="3711" y="80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03" name="Line 708">
                <a:extLst>
                  <a:ext uri="{FF2B5EF4-FFF2-40B4-BE49-F238E27FC236}">
                    <a16:creationId xmlns:a16="http://schemas.microsoft.com/office/drawing/2014/main" id="{E2FDEB71-BA50-DED9-3DAF-01A803365842}"/>
                  </a:ext>
                </a:extLst>
              </p:cNvPr>
              <p:cNvSpPr>
                <a:spLocks noChangeShapeType="1"/>
              </p:cNvSpPr>
              <p:nvPr/>
            </p:nvSpPr>
            <p:spPr bwMode="auto">
              <a:xfrm>
                <a:off x="3759" y="80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04" name="Line 709">
                <a:extLst>
                  <a:ext uri="{FF2B5EF4-FFF2-40B4-BE49-F238E27FC236}">
                    <a16:creationId xmlns:a16="http://schemas.microsoft.com/office/drawing/2014/main" id="{14679A94-38C1-75E3-3192-F9CA525B0221}"/>
                  </a:ext>
                </a:extLst>
              </p:cNvPr>
              <p:cNvSpPr>
                <a:spLocks noChangeShapeType="1"/>
              </p:cNvSpPr>
              <p:nvPr/>
            </p:nvSpPr>
            <p:spPr bwMode="auto">
              <a:xfrm rot="5400000">
                <a:off x="3807" y="81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05" name="Line 710">
                <a:extLst>
                  <a:ext uri="{FF2B5EF4-FFF2-40B4-BE49-F238E27FC236}">
                    <a16:creationId xmlns:a16="http://schemas.microsoft.com/office/drawing/2014/main" id="{83D186A3-C5A6-2941-68BA-EDC716A0FEBE}"/>
                  </a:ext>
                </a:extLst>
              </p:cNvPr>
              <p:cNvSpPr>
                <a:spLocks noChangeShapeType="1"/>
              </p:cNvSpPr>
              <p:nvPr/>
            </p:nvSpPr>
            <p:spPr bwMode="auto">
              <a:xfrm>
                <a:off x="3855" y="81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06" name="Line 711">
                <a:extLst>
                  <a:ext uri="{FF2B5EF4-FFF2-40B4-BE49-F238E27FC236}">
                    <a16:creationId xmlns:a16="http://schemas.microsoft.com/office/drawing/2014/main" id="{5D792505-2885-8B82-7E22-E42E2C5A7B4C}"/>
                  </a:ext>
                </a:extLst>
              </p:cNvPr>
              <p:cNvSpPr>
                <a:spLocks noChangeShapeType="1"/>
              </p:cNvSpPr>
              <p:nvPr/>
            </p:nvSpPr>
            <p:spPr bwMode="auto">
              <a:xfrm>
                <a:off x="3951" y="82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07" name="Line 712">
                <a:extLst>
                  <a:ext uri="{FF2B5EF4-FFF2-40B4-BE49-F238E27FC236}">
                    <a16:creationId xmlns:a16="http://schemas.microsoft.com/office/drawing/2014/main" id="{936B2BB8-BD67-437D-8423-93BEDAA9FCBB}"/>
                  </a:ext>
                </a:extLst>
              </p:cNvPr>
              <p:cNvSpPr>
                <a:spLocks noChangeShapeType="1"/>
              </p:cNvSpPr>
              <p:nvPr/>
            </p:nvSpPr>
            <p:spPr bwMode="auto">
              <a:xfrm>
                <a:off x="4047" y="83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08" name="Line 713">
                <a:extLst>
                  <a:ext uri="{FF2B5EF4-FFF2-40B4-BE49-F238E27FC236}">
                    <a16:creationId xmlns:a16="http://schemas.microsoft.com/office/drawing/2014/main" id="{F1B3A8DF-FF70-DA00-0100-CF8F2A363D51}"/>
                  </a:ext>
                </a:extLst>
              </p:cNvPr>
              <p:cNvSpPr>
                <a:spLocks noChangeShapeType="1"/>
              </p:cNvSpPr>
              <p:nvPr/>
            </p:nvSpPr>
            <p:spPr bwMode="auto">
              <a:xfrm>
                <a:off x="4143" y="84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09" name="Line 714">
                <a:extLst>
                  <a:ext uri="{FF2B5EF4-FFF2-40B4-BE49-F238E27FC236}">
                    <a16:creationId xmlns:a16="http://schemas.microsoft.com/office/drawing/2014/main" id="{2A4E6407-8F34-02CF-480A-C210622B96AC}"/>
                  </a:ext>
                </a:extLst>
              </p:cNvPr>
              <p:cNvSpPr>
                <a:spLocks noChangeShapeType="1"/>
              </p:cNvSpPr>
              <p:nvPr/>
            </p:nvSpPr>
            <p:spPr bwMode="auto">
              <a:xfrm rot="5400000">
                <a:off x="3903" y="82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10" name="Line 715">
                <a:extLst>
                  <a:ext uri="{FF2B5EF4-FFF2-40B4-BE49-F238E27FC236}">
                    <a16:creationId xmlns:a16="http://schemas.microsoft.com/office/drawing/2014/main" id="{59AAAB76-0AAD-B690-CF4E-2D06AB91656D}"/>
                  </a:ext>
                </a:extLst>
              </p:cNvPr>
              <p:cNvSpPr>
                <a:spLocks noChangeShapeType="1"/>
              </p:cNvSpPr>
              <p:nvPr/>
            </p:nvSpPr>
            <p:spPr bwMode="auto">
              <a:xfrm rot="5400000">
                <a:off x="3999" y="83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11" name="Line 716">
                <a:extLst>
                  <a:ext uri="{FF2B5EF4-FFF2-40B4-BE49-F238E27FC236}">
                    <a16:creationId xmlns:a16="http://schemas.microsoft.com/office/drawing/2014/main" id="{AA3BFA11-9833-E41E-CEE8-2AB8F81F9529}"/>
                  </a:ext>
                </a:extLst>
              </p:cNvPr>
              <p:cNvSpPr>
                <a:spLocks noChangeShapeType="1"/>
              </p:cNvSpPr>
              <p:nvPr/>
            </p:nvSpPr>
            <p:spPr bwMode="auto">
              <a:xfrm rot="5400000">
                <a:off x="4095" y="84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12" name="Line 717">
                <a:extLst>
                  <a:ext uri="{FF2B5EF4-FFF2-40B4-BE49-F238E27FC236}">
                    <a16:creationId xmlns:a16="http://schemas.microsoft.com/office/drawing/2014/main" id="{50C5E97E-10AA-66AA-7533-59959CC7E56F}"/>
                  </a:ext>
                </a:extLst>
              </p:cNvPr>
              <p:cNvSpPr>
                <a:spLocks noChangeShapeType="1"/>
              </p:cNvSpPr>
              <p:nvPr/>
            </p:nvSpPr>
            <p:spPr bwMode="auto">
              <a:xfrm rot="5400000">
                <a:off x="4191" y="84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13" name="Line 718">
                <a:extLst>
                  <a:ext uri="{FF2B5EF4-FFF2-40B4-BE49-F238E27FC236}">
                    <a16:creationId xmlns:a16="http://schemas.microsoft.com/office/drawing/2014/main" id="{580ECEC8-2561-CA43-4C9D-0D564BE651CE}"/>
                  </a:ext>
                </a:extLst>
              </p:cNvPr>
              <p:cNvSpPr>
                <a:spLocks noChangeShapeType="1"/>
              </p:cNvSpPr>
              <p:nvPr/>
            </p:nvSpPr>
            <p:spPr bwMode="auto">
              <a:xfrm>
                <a:off x="4239" y="85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14" name="Line 719">
                <a:extLst>
                  <a:ext uri="{FF2B5EF4-FFF2-40B4-BE49-F238E27FC236}">
                    <a16:creationId xmlns:a16="http://schemas.microsoft.com/office/drawing/2014/main" id="{34D5C364-5CE9-7578-D5EE-F123FC83001F}"/>
                  </a:ext>
                </a:extLst>
              </p:cNvPr>
              <p:cNvSpPr>
                <a:spLocks noChangeShapeType="1"/>
              </p:cNvSpPr>
              <p:nvPr/>
            </p:nvSpPr>
            <p:spPr bwMode="auto">
              <a:xfrm rot="5400000">
                <a:off x="4287" y="85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15" name="Line 720">
                <a:extLst>
                  <a:ext uri="{FF2B5EF4-FFF2-40B4-BE49-F238E27FC236}">
                    <a16:creationId xmlns:a16="http://schemas.microsoft.com/office/drawing/2014/main" id="{435C51C2-7327-B9B4-AA47-FC767B8D27C0}"/>
                  </a:ext>
                </a:extLst>
              </p:cNvPr>
              <p:cNvSpPr>
                <a:spLocks noChangeShapeType="1"/>
              </p:cNvSpPr>
              <p:nvPr/>
            </p:nvSpPr>
            <p:spPr bwMode="auto">
              <a:xfrm>
                <a:off x="4335" y="86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16" name="Line 721">
                <a:extLst>
                  <a:ext uri="{FF2B5EF4-FFF2-40B4-BE49-F238E27FC236}">
                    <a16:creationId xmlns:a16="http://schemas.microsoft.com/office/drawing/2014/main" id="{D85247DE-D2DC-DD9A-F06A-1E55EA59C4ED}"/>
                  </a:ext>
                </a:extLst>
              </p:cNvPr>
              <p:cNvSpPr>
                <a:spLocks noChangeShapeType="1"/>
              </p:cNvSpPr>
              <p:nvPr/>
            </p:nvSpPr>
            <p:spPr bwMode="auto">
              <a:xfrm>
                <a:off x="4431" y="87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17" name="Line 722">
                <a:extLst>
                  <a:ext uri="{FF2B5EF4-FFF2-40B4-BE49-F238E27FC236}">
                    <a16:creationId xmlns:a16="http://schemas.microsoft.com/office/drawing/2014/main" id="{8ACFCEBA-63DD-5598-C411-67BDF3DCA06F}"/>
                  </a:ext>
                </a:extLst>
              </p:cNvPr>
              <p:cNvSpPr>
                <a:spLocks noChangeShapeType="1"/>
              </p:cNvSpPr>
              <p:nvPr/>
            </p:nvSpPr>
            <p:spPr bwMode="auto">
              <a:xfrm>
                <a:off x="4527" y="88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18" name="Line 723">
                <a:extLst>
                  <a:ext uri="{FF2B5EF4-FFF2-40B4-BE49-F238E27FC236}">
                    <a16:creationId xmlns:a16="http://schemas.microsoft.com/office/drawing/2014/main" id="{C6A0266B-770B-839E-A825-B186148B8887}"/>
                  </a:ext>
                </a:extLst>
              </p:cNvPr>
              <p:cNvSpPr>
                <a:spLocks noChangeShapeType="1"/>
              </p:cNvSpPr>
              <p:nvPr/>
            </p:nvSpPr>
            <p:spPr bwMode="auto">
              <a:xfrm>
                <a:off x="4623" y="89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19" name="Line 724">
                <a:extLst>
                  <a:ext uri="{FF2B5EF4-FFF2-40B4-BE49-F238E27FC236}">
                    <a16:creationId xmlns:a16="http://schemas.microsoft.com/office/drawing/2014/main" id="{7996085D-0DD4-5FCD-CE3D-99F086D62018}"/>
                  </a:ext>
                </a:extLst>
              </p:cNvPr>
              <p:cNvSpPr>
                <a:spLocks noChangeShapeType="1"/>
              </p:cNvSpPr>
              <p:nvPr/>
            </p:nvSpPr>
            <p:spPr bwMode="auto">
              <a:xfrm rot="5400000">
                <a:off x="4383" y="86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20" name="Line 725">
                <a:extLst>
                  <a:ext uri="{FF2B5EF4-FFF2-40B4-BE49-F238E27FC236}">
                    <a16:creationId xmlns:a16="http://schemas.microsoft.com/office/drawing/2014/main" id="{92C5E64D-BCB9-BC8E-CF0A-8E65602AA92D}"/>
                  </a:ext>
                </a:extLst>
              </p:cNvPr>
              <p:cNvSpPr>
                <a:spLocks noChangeShapeType="1"/>
              </p:cNvSpPr>
              <p:nvPr/>
            </p:nvSpPr>
            <p:spPr bwMode="auto">
              <a:xfrm rot="5400000">
                <a:off x="4479" y="87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21" name="Line 726">
                <a:extLst>
                  <a:ext uri="{FF2B5EF4-FFF2-40B4-BE49-F238E27FC236}">
                    <a16:creationId xmlns:a16="http://schemas.microsoft.com/office/drawing/2014/main" id="{63D09099-5B61-CDA8-8436-B5D714E68929}"/>
                  </a:ext>
                </a:extLst>
              </p:cNvPr>
              <p:cNvSpPr>
                <a:spLocks noChangeShapeType="1"/>
              </p:cNvSpPr>
              <p:nvPr/>
            </p:nvSpPr>
            <p:spPr bwMode="auto">
              <a:xfrm rot="5400000">
                <a:off x="4575" y="88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22" name="Line 727">
                <a:extLst>
                  <a:ext uri="{FF2B5EF4-FFF2-40B4-BE49-F238E27FC236}">
                    <a16:creationId xmlns:a16="http://schemas.microsoft.com/office/drawing/2014/main" id="{6A337C12-FDBE-4405-410C-9E256F670FD5}"/>
                  </a:ext>
                </a:extLst>
              </p:cNvPr>
              <p:cNvSpPr>
                <a:spLocks noChangeShapeType="1"/>
              </p:cNvSpPr>
              <p:nvPr/>
            </p:nvSpPr>
            <p:spPr bwMode="auto">
              <a:xfrm>
                <a:off x="4719" y="90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23" name="Line 728">
                <a:extLst>
                  <a:ext uri="{FF2B5EF4-FFF2-40B4-BE49-F238E27FC236}">
                    <a16:creationId xmlns:a16="http://schemas.microsoft.com/office/drawing/2014/main" id="{86AF9BC9-62EA-C070-B1B4-150F42AB952E}"/>
                  </a:ext>
                </a:extLst>
              </p:cNvPr>
              <p:cNvSpPr>
                <a:spLocks noChangeShapeType="1"/>
              </p:cNvSpPr>
              <p:nvPr/>
            </p:nvSpPr>
            <p:spPr bwMode="auto">
              <a:xfrm>
                <a:off x="4815" y="91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24" name="Line 729">
                <a:extLst>
                  <a:ext uri="{FF2B5EF4-FFF2-40B4-BE49-F238E27FC236}">
                    <a16:creationId xmlns:a16="http://schemas.microsoft.com/office/drawing/2014/main" id="{CEE2D18E-CD2C-C221-52B0-0C00764E7705}"/>
                  </a:ext>
                </a:extLst>
              </p:cNvPr>
              <p:cNvSpPr>
                <a:spLocks noChangeShapeType="1"/>
              </p:cNvSpPr>
              <p:nvPr/>
            </p:nvSpPr>
            <p:spPr bwMode="auto">
              <a:xfrm>
                <a:off x="4911" y="92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25" name="Line 730">
                <a:extLst>
                  <a:ext uri="{FF2B5EF4-FFF2-40B4-BE49-F238E27FC236}">
                    <a16:creationId xmlns:a16="http://schemas.microsoft.com/office/drawing/2014/main" id="{46280F46-5030-73AA-5773-AE9C48690036}"/>
                  </a:ext>
                </a:extLst>
              </p:cNvPr>
              <p:cNvSpPr>
                <a:spLocks noChangeShapeType="1"/>
              </p:cNvSpPr>
              <p:nvPr/>
            </p:nvSpPr>
            <p:spPr bwMode="auto">
              <a:xfrm rot="5400000">
                <a:off x="4767" y="90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26" name="Line 731">
                <a:extLst>
                  <a:ext uri="{FF2B5EF4-FFF2-40B4-BE49-F238E27FC236}">
                    <a16:creationId xmlns:a16="http://schemas.microsoft.com/office/drawing/2014/main" id="{9765B1C0-E59C-F1E1-ED7A-FB928DB2FCF1}"/>
                  </a:ext>
                </a:extLst>
              </p:cNvPr>
              <p:cNvSpPr>
                <a:spLocks noChangeShapeType="1"/>
              </p:cNvSpPr>
              <p:nvPr/>
            </p:nvSpPr>
            <p:spPr bwMode="auto">
              <a:xfrm rot="5400000">
                <a:off x="4863" y="91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27" name="Line 732">
                <a:extLst>
                  <a:ext uri="{FF2B5EF4-FFF2-40B4-BE49-F238E27FC236}">
                    <a16:creationId xmlns:a16="http://schemas.microsoft.com/office/drawing/2014/main" id="{91B20EF7-4D38-AAD6-E72C-C01AEE31A5AA}"/>
                  </a:ext>
                </a:extLst>
              </p:cNvPr>
              <p:cNvSpPr>
                <a:spLocks noChangeShapeType="1"/>
              </p:cNvSpPr>
              <p:nvPr/>
            </p:nvSpPr>
            <p:spPr bwMode="auto">
              <a:xfrm rot="5400000">
                <a:off x="4959" y="92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28" name="Line 733">
                <a:extLst>
                  <a:ext uri="{FF2B5EF4-FFF2-40B4-BE49-F238E27FC236}">
                    <a16:creationId xmlns:a16="http://schemas.microsoft.com/office/drawing/2014/main" id="{58EAD5E9-8C8D-1722-A186-47960C7B534E}"/>
                  </a:ext>
                </a:extLst>
              </p:cNvPr>
              <p:cNvSpPr>
                <a:spLocks noChangeShapeType="1"/>
              </p:cNvSpPr>
              <p:nvPr/>
            </p:nvSpPr>
            <p:spPr bwMode="auto">
              <a:xfrm>
                <a:off x="5007" y="93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29" name="Line 734">
                <a:extLst>
                  <a:ext uri="{FF2B5EF4-FFF2-40B4-BE49-F238E27FC236}">
                    <a16:creationId xmlns:a16="http://schemas.microsoft.com/office/drawing/2014/main" id="{A925A2F2-A173-64EC-D4F7-BB52AB311EAE}"/>
                  </a:ext>
                </a:extLst>
              </p:cNvPr>
              <p:cNvSpPr>
                <a:spLocks noChangeShapeType="1"/>
              </p:cNvSpPr>
              <p:nvPr/>
            </p:nvSpPr>
            <p:spPr bwMode="auto">
              <a:xfrm rot="5400000">
                <a:off x="5055" y="93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30" name="Line 735">
                <a:extLst>
                  <a:ext uri="{FF2B5EF4-FFF2-40B4-BE49-F238E27FC236}">
                    <a16:creationId xmlns:a16="http://schemas.microsoft.com/office/drawing/2014/main" id="{558EA369-046C-1BA9-0C14-6CCE15D986B9}"/>
                  </a:ext>
                </a:extLst>
              </p:cNvPr>
              <p:cNvSpPr>
                <a:spLocks noChangeShapeType="1"/>
              </p:cNvSpPr>
              <p:nvPr/>
            </p:nvSpPr>
            <p:spPr bwMode="auto">
              <a:xfrm>
                <a:off x="5103" y="94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31" name="Line 736">
                <a:extLst>
                  <a:ext uri="{FF2B5EF4-FFF2-40B4-BE49-F238E27FC236}">
                    <a16:creationId xmlns:a16="http://schemas.microsoft.com/office/drawing/2014/main" id="{0216D165-2670-D8E2-5CB9-DF4E1F497D9D}"/>
                  </a:ext>
                </a:extLst>
              </p:cNvPr>
              <p:cNvSpPr>
                <a:spLocks noChangeShapeType="1"/>
              </p:cNvSpPr>
              <p:nvPr/>
            </p:nvSpPr>
            <p:spPr bwMode="auto">
              <a:xfrm rot="5400000">
                <a:off x="5172" y="9435"/>
                <a:ext cx="54"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832" name="Line 737">
                <a:extLst>
                  <a:ext uri="{FF2B5EF4-FFF2-40B4-BE49-F238E27FC236}">
                    <a16:creationId xmlns:a16="http://schemas.microsoft.com/office/drawing/2014/main" id="{85ECA0DD-CB05-0644-4482-BF24DE976701}"/>
                  </a:ext>
                </a:extLst>
              </p:cNvPr>
              <p:cNvSpPr>
                <a:spLocks noChangeShapeType="1"/>
              </p:cNvSpPr>
              <p:nvPr/>
            </p:nvSpPr>
            <p:spPr bwMode="auto">
              <a:xfrm rot="5400000">
                <a:off x="4671" y="89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grpSp>
          <p:nvGrpSpPr>
            <p:cNvPr id="292054" name="Group 738">
              <a:extLst>
                <a:ext uri="{FF2B5EF4-FFF2-40B4-BE49-F238E27FC236}">
                  <a16:creationId xmlns:a16="http://schemas.microsoft.com/office/drawing/2014/main" id="{DD8A4588-E898-F14F-0FC9-E22497B6FB69}"/>
                </a:ext>
              </a:extLst>
            </p:cNvPr>
            <p:cNvGrpSpPr>
              <a:grpSpLocks/>
            </p:cNvGrpSpPr>
            <p:nvPr/>
          </p:nvGrpSpPr>
          <p:grpSpPr bwMode="auto">
            <a:xfrm rot="-5400000">
              <a:off x="2617" y="1109"/>
              <a:ext cx="523" cy="519"/>
              <a:chOff x="3183" y="8016"/>
              <a:chExt cx="1632" cy="1617"/>
            </a:xfrm>
          </p:grpSpPr>
          <p:sp>
            <p:nvSpPr>
              <p:cNvPr id="292757" name="Line 739">
                <a:extLst>
                  <a:ext uri="{FF2B5EF4-FFF2-40B4-BE49-F238E27FC236}">
                    <a16:creationId xmlns:a16="http://schemas.microsoft.com/office/drawing/2014/main" id="{5496B133-47A3-5018-3C39-EF090040BD1B}"/>
                  </a:ext>
                </a:extLst>
              </p:cNvPr>
              <p:cNvSpPr>
                <a:spLocks noChangeShapeType="1"/>
              </p:cNvSpPr>
              <p:nvPr/>
            </p:nvSpPr>
            <p:spPr bwMode="auto">
              <a:xfrm>
                <a:off x="3183" y="80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58" name="Line 740">
                <a:extLst>
                  <a:ext uri="{FF2B5EF4-FFF2-40B4-BE49-F238E27FC236}">
                    <a16:creationId xmlns:a16="http://schemas.microsoft.com/office/drawing/2014/main" id="{B88A8EE0-9CD7-19E4-D774-649ED08CB140}"/>
                  </a:ext>
                </a:extLst>
              </p:cNvPr>
              <p:cNvSpPr>
                <a:spLocks noChangeShapeType="1"/>
              </p:cNvSpPr>
              <p:nvPr/>
            </p:nvSpPr>
            <p:spPr bwMode="auto">
              <a:xfrm rot="5400000">
                <a:off x="3231" y="80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59" name="Line 741">
                <a:extLst>
                  <a:ext uri="{FF2B5EF4-FFF2-40B4-BE49-F238E27FC236}">
                    <a16:creationId xmlns:a16="http://schemas.microsoft.com/office/drawing/2014/main" id="{2BCB385E-F005-C7A2-0DAD-EBFE44FD1E17}"/>
                  </a:ext>
                </a:extLst>
              </p:cNvPr>
              <p:cNvSpPr>
                <a:spLocks noChangeShapeType="1"/>
              </p:cNvSpPr>
              <p:nvPr/>
            </p:nvSpPr>
            <p:spPr bwMode="auto">
              <a:xfrm>
                <a:off x="3279" y="81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60" name="Line 742">
                <a:extLst>
                  <a:ext uri="{FF2B5EF4-FFF2-40B4-BE49-F238E27FC236}">
                    <a16:creationId xmlns:a16="http://schemas.microsoft.com/office/drawing/2014/main" id="{D198F58F-4A7B-BC15-D768-B3CE1C977240}"/>
                  </a:ext>
                </a:extLst>
              </p:cNvPr>
              <p:cNvSpPr>
                <a:spLocks noChangeShapeType="1"/>
              </p:cNvSpPr>
              <p:nvPr/>
            </p:nvSpPr>
            <p:spPr bwMode="auto">
              <a:xfrm rot="5400000">
                <a:off x="3327" y="81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61" name="Line 743">
                <a:extLst>
                  <a:ext uri="{FF2B5EF4-FFF2-40B4-BE49-F238E27FC236}">
                    <a16:creationId xmlns:a16="http://schemas.microsoft.com/office/drawing/2014/main" id="{C378668C-D928-6A12-5746-D3C69D3859D0}"/>
                  </a:ext>
                </a:extLst>
              </p:cNvPr>
              <p:cNvSpPr>
                <a:spLocks noChangeShapeType="1"/>
              </p:cNvSpPr>
              <p:nvPr/>
            </p:nvSpPr>
            <p:spPr bwMode="auto">
              <a:xfrm>
                <a:off x="3375" y="82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62" name="Line 744">
                <a:extLst>
                  <a:ext uri="{FF2B5EF4-FFF2-40B4-BE49-F238E27FC236}">
                    <a16:creationId xmlns:a16="http://schemas.microsoft.com/office/drawing/2014/main" id="{89859F13-14F7-0F9C-E91D-ADA1FCF83A89}"/>
                  </a:ext>
                </a:extLst>
              </p:cNvPr>
              <p:cNvSpPr>
                <a:spLocks noChangeShapeType="1"/>
              </p:cNvSpPr>
              <p:nvPr/>
            </p:nvSpPr>
            <p:spPr bwMode="auto">
              <a:xfrm>
                <a:off x="3471" y="83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63" name="Line 745">
                <a:extLst>
                  <a:ext uri="{FF2B5EF4-FFF2-40B4-BE49-F238E27FC236}">
                    <a16:creationId xmlns:a16="http://schemas.microsoft.com/office/drawing/2014/main" id="{9A81A3C5-154C-F0A9-5378-2D8E2B7FA81E}"/>
                  </a:ext>
                </a:extLst>
              </p:cNvPr>
              <p:cNvSpPr>
                <a:spLocks noChangeShapeType="1"/>
              </p:cNvSpPr>
              <p:nvPr/>
            </p:nvSpPr>
            <p:spPr bwMode="auto">
              <a:xfrm>
                <a:off x="3567" y="84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64" name="Line 746">
                <a:extLst>
                  <a:ext uri="{FF2B5EF4-FFF2-40B4-BE49-F238E27FC236}">
                    <a16:creationId xmlns:a16="http://schemas.microsoft.com/office/drawing/2014/main" id="{17BC0694-783F-2A51-B934-31527793BC77}"/>
                  </a:ext>
                </a:extLst>
              </p:cNvPr>
              <p:cNvSpPr>
                <a:spLocks noChangeShapeType="1"/>
              </p:cNvSpPr>
              <p:nvPr/>
            </p:nvSpPr>
            <p:spPr bwMode="auto">
              <a:xfrm>
                <a:off x="3663" y="84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65" name="Line 747">
                <a:extLst>
                  <a:ext uri="{FF2B5EF4-FFF2-40B4-BE49-F238E27FC236}">
                    <a16:creationId xmlns:a16="http://schemas.microsoft.com/office/drawing/2014/main" id="{BEEBD3D3-DEDF-A8EE-4490-F20D56950FA1}"/>
                  </a:ext>
                </a:extLst>
              </p:cNvPr>
              <p:cNvSpPr>
                <a:spLocks noChangeShapeType="1"/>
              </p:cNvSpPr>
              <p:nvPr/>
            </p:nvSpPr>
            <p:spPr bwMode="auto">
              <a:xfrm rot="5400000">
                <a:off x="3423" y="82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66" name="Line 748">
                <a:extLst>
                  <a:ext uri="{FF2B5EF4-FFF2-40B4-BE49-F238E27FC236}">
                    <a16:creationId xmlns:a16="http://schemas.microsoft.com/office/drawing/2014/main" id="{2CB74D1E-58E6-8EEE-6506-2A310C331ACD}"/>
                  </a:ext>
                </a:extLst>
              </p:cNvPr>
              <p:cNvSpPr>
                <a:spLocks noChangeShapeType="1"/>
              </p:cNvSpPr>
              <p:nvPr/>
            </p:nvSpPr>
            <p:spPr bwMode="auto">
              <a:xfrm rot="5400000">
                <a:off x="3519" y="83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67" name="Line 749">
                <a:extLst>
                  <a:ext uri="{FF2B5EF4-FFF2-40B4-BE49-F238E27FC236}">
                    <a16:creationId xmlns:a16="http://schemas.microsoft.com/office/drawing/2014/main" id="{DA24CB9D-E7F7-F83A-207F-FB9CE3D24F55}"/>
                  </a:ext>
                </a:extLst>
              </p:cNvPr>
              <p:cNvSpPr>
                <a:spLocks noChangeShapeType="1"/>
              </p:cNvSpPr>
              <p:nvPr/>
            </p:nvSpPr>
            <p:spPr bwMode="auto">
              <a:xfrm rot="5400000">
                <a:off x="3615" y="84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68" name="Line 750">
                <a:extLst>
                  <a:ext uri="{FF2B5EF4-FFF2-40B4-BE49-F238E27FC236}">
                    <a16:creationId xmlns:a16="http://schemas.microsoft.com/office/drawing/2014/main" id="{4897D734-0335-2143-26EA-A10B9348C936}"/>
                  </a:ext>
                </a:extLst>
              </p:cNvPr>
              <p:cNvSpPr>
                <a:spLocks noChangeShapeType="1"/>
              </p:cNvSpPr>
              <p:nvPr/>
            </p:nvSpPr>
            <p:spPr bwMode="auto">
              <a:xfrm rot="5400000">
                <a:off x="3711" y="85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69" name="Line 751">
                <a:extLst>
                  <a:ext uri="{FF2B5EF4-FFF2-40B4-BE49-F238E27FC236}">
                    <a16:creationId xmlns:a16="http://schemas.microsoft.com/office/drawing/2014/main" id="{B856DC3E-0CBE-2E02-7899-4D6766390867}"/>
                  </a:ext>
                </a:extLst>
              </p:cNvPr>
              <p:cNvSpPr>
                <a:spLocks noChangeShapeType="1"/>
              </p:cNvSpPr>
              <p:nvPr/>
            </p:nvSpPr>
            <p:spPr bwMode="auto">
              <a:xfrm>
                <a:off x="3759" y="85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70" name="Line 752">
                <a:extLst>
                  <a:ext uri="{FF2B5EF4-FFF2-40B4-BE49-F238E27FC236}">
                    <a16:creationId xmlns:a16="http://schemas.microsoft.com/office/drawing/2014/main" id="{5D8A527C-2738-6F33-14DB-89CEAAE3039E}"/>
                  </a:ext>
                </a:extLst>
              </p:cNvPr>
              <p:cNvSpPr>
                <a:spLocks noChangeShapeType="1"/>
              </p:cNvSpPr>
              <p:nvPr/>
            </p:nvSpPr>
            <p:spPr bwMode="auto">
              <a:xfrm rot="5400000">
                <a:off x="3807" y="86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71" name="Line 753">
                <a:extLst>
                  <a:ext uri="{FF2B5EF4-FFF2-40B4-BE49-F238E27FC236}">
                    <a16:creationId xmlns:a16="http://schemas.microsoft.com/office/drawing/2014/main" id="{5D474408-E604-3913-D495-C1AFB6965D31}"/>
                  </a:ext>
                </a:extLst>
              </p:cNvPr>
              <p:cNvSpPr>
                <a:spLocks noChangeShapeType="1"/>
              </p:cNvSpPr>
              <p:nvPr/>
            </p:nvSpPr>
            <p:spPr bwMode="auto">
              <a:xfrm>
                <a:off x="3855" y="86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72" name="Line 754">
                <a:extLst>
                  <a:ext uri="{FF2B5EF4-FFF2-40B4-BE49-F238E27FC236}">
                    <a16:creationId xmlns:a16="http://schemas.microsoft.com/office/drawing/2014/main" id="{D357D6E3-3E6B-19DF-8B7D-5A75D2BB99A8}"/>
                  </a:ext>
                </a:extLst>
              </p:cNvPr>
              <p:cNvSpPr>
                <a:spLocks noChangeShapeType="1"/>
              </p:cNvSpPr>
              <p:nvPr/>
            </p:nvSpPr>
            <p:spPr bwMode="auto">
              <a:xfrm>
                <a:off x="3951" y="87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73" name="Line 755">
                <a:extLst>
                  <a:ext uri="{FF2B5EF4-FFF2-40B4-BE49-F238E27FC236}">
                    <a16:creationId xmlns:a16="http://schemas.microsoft.com/office/drawing/2014/main" id="{DF2AADA0-2B0E-848A-5BF4-8AABAF1079D6}"/>
                  </a:ext>
                </a:extLst>
              </p:cNvPr>
              <p:cNvSpPr>
                <a:spLocks noChangeShapeType="1"/>
              </p:cNvSpPr>
              <p:nvPr/>
            </p:nvSpPr>
            <p:spPr bwMode="auto">
              <a:xfrm>
                <a:off x="4047" y="88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74" name="Line 756">
                <a:extLst>
                  <a:ext uri="{FF2B5EF4-FFF2-40B4-BE49-F238E27FC236}">
                    <a16:creationId xmlns:a16="http://schemas.microsoft.com/office/drawing/2014/main" id="{3297682F-18E7-1A9F-A0F7-F36961B38607}"/>
                  </a:ext>
                </a:extLst>
              </p:cNvPr>
              <p:cNvSpPr>
                <a:spLocks noChangeShapeType="1"/>
              </p:cNvSpPr>
              <p:nvPr/>
            </p:nvSpPr>
            <p:spPr bwMode="auto">
              <a:xfrm>
                <a:off x="4143" y="89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75" name="Line 757">
                <a:extLst>
                  <a:ext uri="{FF2B5EF4-FFF2-40B4-BE49-F238E27FC236}">
                    <a16:creationId xmlns:a16="http://schemas.microsoft.com/office/drawing/2014/main" id="{B636612B-D2EC-F6DD-0116-DB2AFDCEB9D3}"/>
                  </a:ext>
                </a:extLst>
              </p:cNvPr>
              <p:cNvSpPr>
                <a:spLocks noChangeShapeType="1"/>
              </p:cNvSpPr>
              <p:nvPr/>
            </p:nvSpPr>
            <p:spPr bwMode="auto">
              <a:xfrm rot="5400000">
                <a:off x="3903" y="87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76" name="Line 758">
                <a:extLst>
                  <a:ext uri="{FF2B5EF4-FFF2-40B4-BE49-F238E27FC236}">
                    <a16:creationId xmlns:a16="http://schemas.microsoft.com/office/drawing/2014/main" id="{D3C4D1E4-1C9A-6CD2-BE32-2CE8321CF4F9}"/>
                  </a:ext>
                </a:extLst>
              </p:cNvPr>
              <p:cNvSpPr>
                <a:spLocks noChangeShapeType="1"/>
              </p:cNvSpPr>
              <p:nvPr/>
            </p:nvSpPr>
            <p:spPr bwMode="auto">
              <a:xfrm rot="5400000">
                <a:off x="3999" y="88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77" name="Line 759">
                <a:extLst>
                  <a:ext uri="{FF2B5EF4-FFF2-40B4-BE49-F238E27FC236}">
                    <a16:creationId xmlns:a16="http://schemas.microsoft.com/office/drawing/2014/main" id="{86299853-2207-5919-0DE5-D5B9A652DE6E}"/>
                  </a:ext>
                </a:extLst>
              </p:cNvPr>
              <p:cNvSpPr>
                <a:spLocks noChangeShapeType="1"/>
              </p:cNvSpPr>
              <p:nvPr/>
            </p:nvSpPr>
            <p:spPr bwMode="auto">
              <a:xfrm rot="5400000">
                <a:off x="4095" y="89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78" name="Line 760">
                <a:extLst>
                  <a:ext uri="{FF2B5EF4-FFF2-40B4-BE49-F238E27FC236}">
                    <a16:creationId xmlns:a16="http://schemas.microsoft.com/office/drawing/2014/main" id="{2C0B2434-03CB-D162-00C4-63475BA616A9}"/>
                  </a:ext>
                </a:extLst>
              </p:cNvPr>
              <p:cNvSpPr>
                <a:spLocks noChangeShapeType="1"/>
              </p:cNvSpPr>
              <p:nvPr/>
            </p:nvSpPr>
            <p:spPr bwMode="auto">
              <a:xfrm rot="5400000">
                <a:off x="4191" y="90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79" name="Line 761">
                <a:extLst>
                  <a:ext uri="{FF2B5EF4-FFF2-40B4-BE49-F238E27FC236}">
                    <a16:creationId xmlns:a16="http://schemas.microsoft.com/office/drawing/2014/main" id="{D410B14E-8843-AC09-D9A3-8D797978E7A3}"/>
                  </a:ext>
                </a:extLst>
              </p:cNvPr>
              <p:cNvSpPr>
                <a:spLocks noChangeShapeType="1"/>
              </p:cNvSpPr>
              <p:nvPr/>
            </p:nvSpPr>
            <p:spPr bwMode="auto">
              <a:xfrm>
                <a:off x="4239" y="90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80" name="Line 762">
                <a:extLst>
                  <a:ext uri="{FF2B5EF4-FFF2-40B4-BE49-F238E27FC236}">
                    <a16:creationId xmlns:a16="http://schemas.microsoft.com/office/drawing/2014/main" id="{634A6BFA-3B65-F5E5-754E-6C6687E2CB96}"/>
                  </a:ext>
                </a:extLst>
              </p:cNvPr>
              <p:cNvSpPr>
                <a:spLocks noChangeShapeType="1"/>
              </p:cNvSpPr>
              <p:nvPr/>
            </p:nvSpPr>
            <p:spPr bwMode="auto">
              <a:xfrm rot="5400000">
                <a:off x="4287" y="91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81" name="Line 763">
                <a:extLst>
                  <a:ext uri="{FF2B5EF4-FFF2-40B4-BE49-F238E27FC236}">
                    <a16:creationId xmlns:a16="http://schemas.microsoft.com/office/drawing/2014/main" id="{934D47C7-7820-D851-8BDB-CADD8853E908}"/>
                  </a:ext>
                </a:extLst>
              </p:cNvPr>
              <p:cNvSpPr>
                <a:spLocks noChangeShapeType="1"/>
              </p:cNvSpPr>
              <p:nvPr/>
            </p:nvSpPr>
            <p:spPr bwMode="auto">
              <a:xfrm>
                <a:off x="4335" y="91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82" name="Line 764">
                <a:extLst>
                  <a:ext uri="{FF2B5EF4-FFF2-40B4-BE49-F238E27FC236}">
                    <a16:creationId xmlns:a16="http://schemas.microsoft.com/office/drawing/2014/main" id="{2824EB80-5DEF-F639-652F-3AC779BA15FE}"/>
                  </a:ext>
                </a:extLst>
              </p:cNvPr>
              <p:cNvSpPr>
                <a:spLocks noChangeShapeType="1"/>
              </p:cNvSpPr>
              <p:nvPr/>
            </p:nvSpPr>
            <p:spPr bwMode="auto">
              <a:xfrm>
                <a:off x="4431" y="92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83" name="Line 765">
                <a:extLst>
                  <a:ext uri="{FF2B5EF4-FFF2-40B4-BE49-F238E27FC236}">
                    <a16:creationId xmlns:a16="http://schemas.microsoft.com/office/drawing/2014/main" id="{CBB098F2-3D07-0D6E-0F1F-DD446183470D}"/>
                  </a:ext>
                </a:extLst>
              </p:cNvPr>
              <p:cNvSpPr>
                <a:spLocks noChangeShapeType="1"/>
              </p:cNvSpPr>
              <p:nvPr/>
            </p:nvSpPr>
            <p:spPr bwMode="auto">
              <a:xfrm>
                <a:off x="4527" y="93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84" name="Line 766">
                <a:extLst>
                  <a:ext uri="{FF2B5EF4-FFF2-40B4-BE49-F238E27FC236}">
                    <a16:creationId xmlns:a16="http://schemas.microsoft.com/office/drawing/2014/main" id="{006E2335-42BC-2290-B178-B706FFC04812}"/>
                  </a:ext>
                </a:extLst>
              </p:cNvPr>
              <p:cNvSpPr>
                <a:spLocks noChangeShapeType="1"/>
              </p:cNvSpPr>
              <p:nvPr/>
            </p:nvSpPr>
            <p:spPr bwMode="auto">
              <a:xfrm>
                <a:off x="4623" y="94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85" name="Line 767">
                <a:extLst>
                  <a:ext uri="{FF2B5EF4-FFF2-40B4-BE49-F238E27FC236}">
                    <a16:creationId xmlns:a16="http://schemas.microsoft.com/office/drawing/2014/main" id="{EA1E62FC-E898-2F1A-9B6A-6317CC97E807}"/>
                  </a:ext>
                </a:extLst>
              </p:cNvPr>
              <p:cNvSpPr>
                <a:spLocks noChangeShapeType="1"/>
              </p:cNvSpPr>
              <p:nvPr/>
            </p:nvSpPr>
            <p:spPr bwMode="auto">
              <a:xfrm rot="5400000">
                <a:off x="4383" y="92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86" name="Line 768">
                <a:extLst>
                  <a:ext uri="{FF2B5EF4-FFF2-40B4-BE49-F238E27FC236}">
                    <a16:creationId xmlns:a16="http://schemas.microsoft.com/office/drawing/2014/main" id="{7E34D5EF-4F99-CB8A-64E1-3E753B955A3F}"/>
                  </a:ext>
                </a:extLst>
              </p:cNvPr>
              <p:cNvSpPr>
                <a:spLocks noChangeShapeType="1"/>
              </p:cNvSpPr>
              <p:nvPr/>
            </p:nvSpPr>
            <p:spPr bwMode="auto">
              <a:xfrm rot="5400000">
                <a:off x="4479" y="93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87" name="Line 769">
                <a:extLst>
                  <a:ext uri="{FF2B5EF4-FFF2-40B4-BE49-F238E27FC236}">
                    <a16:creationId xmlns:a16="http://schemas.microsoft.com/office/drawing/2014/main" id="{29598A11-E958-4941-11AB-5587F0971219}"/>
                  </a:ext>
                </a:extLst>
              </p:cNvPr>
              <p:cNvSpPr>
                <a:spLocks noChangeShapeType="1"/>
              </p:cNvSpPr>
              <p:nvPr/>
            </p:nvSpPr>
            <p:spPr bwMode="auto">
              <a:xfrm rot="5400000">
                <a:off x="4575" y="94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88" name="Line 770">
                <a:extLst>
                  <a:ext uri="{FF2B5EF4-FFF2-40B4-BE49-F238E27FC236}">
                    <a16:creationId xmlns:a16="http://schemas.microsoft.com/office/drawing/2014/main" id="{E8519523-4DAA-FBF6-3462-638A4B003218}"/>
                  </a:ext>
                </a:extLst>
              </p:cNvPr>
              <p:cNvSpPr>
                <a:spLocks noChangeShapeType="1"/>
              </p:cNvSpPr>
              <p:nvPr/>
            </p:nvSpPr>
            <p:spPr bwMode="auto">
              <a:xfrm>
                <a:off x="4719" y="95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89" name="Line 771">
                <a:extLst>
                  <a:ext uri="{FF2B5EF4-FFF2-40B4-BE49-F238E27FC236}">
                    <a16:creationId xmlns:a16="http://schemas.microsoft.com/office/drawing/2014/main" id="{37AA7480-47C7-DF8D-B28A-186304CD9E94}"/>
                  </a:ext>
                </a:extLst>
              </p:cNvPr>
              <p:cNvSpPr>
                <a:spLocks noChangeShapeType="1"/>
              </p:cNvSpPr>
              <p:nvPr/>
            </p:nvSpPr>
            <p:spPr bwMode="auto">
              <a:xfrm rot="5400000">
                <a:off x="4774" y="9593"/>
                <a:ext cx="8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90" name="Line 772">
                <a:extLst>
                  <a:ext uri="{FF2B5EF4-FFF2-40B4-BE49-F238E27FC236}">
                    <a16:creationId xmlns:a16="http://schemas.microsoft.com/office/drawing/2014/main" id="{68982CA6-D8B8-B1CE-8CDC-99BD1025D19E}"/>
                  </a:ext>
                </a:extLst>
              </p:cNvPr>
              <p:cNvSpPr>
                <a:spLocks noChangeShapeType="1"/>
              </p:cNvSpPr>
              <p:nvPr/>
            </p:nvSpPr>
            <p:spPr bwMode="auto">
              <a:xfrm rot="5400000">
                <a:off x="4671" y="95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grpSp>
          <p:nvGrpSpPr>
            <p:cNvPr id="292055" name="Group 773">
              <a:extLst>
                <a:ext uri="{FF2B5EF4-FFF2-40B4-BE49-F238E27FC236}">
                  <a16:creationId xmlns:a16="http://schemas.microsoft.com/office/drawing/2014/main" id="{CDDB97FA-07C0-19F8-5910-DF0516251295}"/>
                </a:ext>
              </a:extLst>
            </p:cNvPr>
            <p:cNvGrpSpPr>
              <a:grpSpLocks/>
            </p:cNvGrpSpPr>
            <p:nvPr/>
          </p:nvGrpSpPr>
          <p:grpSpPr bwMode="auto">
            <a:xfrm rot="-5400000">
              <a:off x="2946" y="1370"/>
              <a:ext cx="277" cy="254"/>
              <a:chOff x="3168" y="9072"/>
              <a:chExt cx="864" cy="792"/>
            </a:xfrm>
          </p:grpSpPr>
          <p:sp>
            <p:nvSpPr>
              <p:cNvPr id="292739" name="Line 774">
                <a:extLst>
                  <a:ext uri="{FF2B5EF4-FFF2-40B4-BE49-F238E27FC236}">
                    <a16:creationId xmlns:a16="http://schemas.microsoft.com/office/drawing/2014/main" id="{1AA89619-9EC8-D687-E62F-5F6C726CE88C}"/>
                  </a:ext>
                </a:extLst>
              </p:cNvPr>
              <p:cNvSpPr>
                <a:spLocks noChangeShapeType="1"/>
              </p:cNvSpPr>
              <p:nvPr/>
            </p:nvSpPr>
            <p:spPr bwMode="auto">
              <a:xfrm>
                <a:off x="3168" y="90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40" name="Line 775">
                <a:extLst>
                  <a:ext uri="{FF2B5EF4-FFF2-40B4-BE49-F238E27FC236}">
                    <a16:creationId xmlns:a16="http://schemas.microsoft.com/office/drawing/2014/main" id="{A96DE03F-9635-417D-6142-CAEDAA150AB4}"/>
                  </a:ext>
                </a:extLst>
              </p:cNvPr>
              <p:cNvSpPr>
                <a:spLocks noChangeShapeType="1"/>
              </p:cNvSpPr>
              <p:nvPr/>
            </p:nvSpPr>
            <p:spPr bwMode="auto">
              <a:xfrm rot="5400000">
                <a:off x="3216" y="91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41" name="Line 776">
                <a:extLst>
                  <a:ext uri="{FF2B5EF4-FFF2-40B4-BE49-F238E27FC236}">
                    <a16:creationId xmlns:a16="http://schemas.microsoft.com/office/drawing/2014/main" id="{8C44B6C7-67D9-40E0-72D1-24AED95731FD}"/>
                  </a:ext>
                </a:extLst>
              </p:cNvPr>
              <p:cNvSpPr>
                <a:spLocks noChangeShapeType="1"/>
              </p:cNvSpPr>
              <p:nvPr/>
            </p:nvSpPr>
            <p:spPr bwMode="auto">
              <a:xfrm>
                <a:off x="3264" y="91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42" name="Line 777">
                <a:extLst>
                  <a:ext uri="{FF2B5EF4-FFF2-40B4-BE49-F238E27FC236}">
                    <a16:creationId xmlns:a16="http://schemas.microsoft.com/office/drawing/2014/main" id="{09C0A873-1894-A8F6-A3B9-A8CF62F5CFAA}"/>
                  </a:ext>
                </a:extLst>
              </p:cNvPr>
              <p:cNvSpPr>
                <a:spLocks noChangeShapeType="1"/>
              </p:cNvSpPr>
              <p:nvPr/>
            </p:nvSpPr>
            <p:spPr bwMode="auto">
              <a:xfrm rot="5400000">
                <a:off x="3312" y="92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43" name="Line 778">
                <a:extLst>
                  <a:ext uri="{FF2B5EF4-FFF2-40B4-BE49-F238E27FC236}">
                    <a16:creationId xmlns:a16="http://schemas.microsoft.com/office/drawing/2014/main" id="{31554260-5D71-AB03-6794-AA7B4B8943ED}"/>
                  </a:ext>
                </a:extLst>
              </p:cNvPr>
              <p:cNvSpPr>
                <a:spLocks noChangeShapeType="1"/>
              </p:cNvSpPr>
              <p:nvPr/>
            </p:nvSpPr>
            <p:spPr bwMode="auto">
              <a:xfrm>
                <a:off x="3360" y="92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44" name="Line 779">
                <a:extLst>
                  <a:ext uri="{FF2B5EF4-FFF2-40B4-BE49-F238E27FC236}">
                    <a16:creationId xmlns:a16="http://schemas.microsoft.com/office/drawing/2014/main" id="{08ED6A41-09F0-1962-CF7C-58D3DCDF83CF}"/>
                  </a:ext>
                </a:extLst>
              </p:cNvPr>
              <p:cNvSpPr>
                <a:spLocks noChangeShapeType="1"/>
              </p:cNvSpPr>
              <p:nvPr/>
            </p:nvSpPr>
            <p:spPr bwMode="auto">
              <a:xfrm>
                <a:off x="3456" y="93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45" name="Line 780">
                <a:extLst>
                  <a:ext uri="{FF2B5EF4-FFF2-40B4-BE49-F238E27FC236}">
                    <a16:creationId xmlns:a16="http://schemas.microsoft.com/office/drawing/2014/main" id="{E4BA9275-9EC3-E277-3B36-05941BBC25FE}"/>
                  </a:ext>
                </a:extLst>
              </p:cNvPr>
              <p:cNvSpPr>
                <a:spLocks noChangeShapeType="1"/>
              </p:cNvSpPr>
              <p:nvPr/>
            </p:nvSpPr>
            <p:spPr bwMode="auto">
              <a:xfrm>
                <a:off x="3552" y="94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46" name="Line 781">
                <a:extLst>
                  <a:ext uri="{FF2B5EF4-FFF2-40B4-BE49-F238E27FC236}">
                    <a16:creationId xmlns:a16="http://schemas.microsoft.com/office/drawing/2014/main" id="{A9405890-B42D-B412-E13A-41B84380E1B5}"/>
                  </a:ext>
                </a:extLst>
              </p:cNvPr>
              <p:cNvSpPr>
                <a:spLocks noChangeShapeType="1"/>
              </p:cNvSpPr>
              <p:nvPr/>
            </p:nvSpPr>
            <p:spPr bwMode="auto">
              <a:xfrm>
                <a:off x="3648" y="95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47" name="Line 782">
                <a:extLst>
                  <a:ext uri="{FF2B5EF4-FFF2-40B4-BE49-F238E27FC236}">
                    <a16:creationId xmlns:a16="http://schemas.microsoft.com/office/drawing/2014/main" id="{530FC3CC-0723-F6DD-D72C-BCC4FADB328C}"/>
                  </a:ext>
                </a:extLst>
              </p:cNvPr>
              <p:cNvSpPr>
                <a:spLocks noChangeShapeType="1"/>
              </p:cNvSpPr>
              <p:nvPr/>
            </p:nvSpPr>
            <p:spPr bwMode="auto">
              <a:xfrm rot="5400000">
                <a:off x="3408" y="93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48" name="Line 783">
                <a:extLst>
                  <a:ext uri="{FF2B5EF4-FFF2-40B4-BE49-F238E27FC236}">
                    <a16:creationId xmlns:a16="http://schemas.microsoft.com/office/drawing/2014/main" id="{2D74BB97-6AE9-60FE-A539-D82A2C0FE888}"/>
                  </a:ext>
                </a:extLst>
              </p:cNvPr>
              <p:cNvSpPr>
                <a:spLocks noChangeShapeType="1"/>
              </p:cNvSpPr>
              <p:nvPr/>
            </p:nvSpPr>
            <p:spPr bwMode="auto">
              <a:xfrm rot="5400000">
                <a:off x="3504" y="94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49" name="Line 784">
                <a:extLst>
                  <a:ext uri="{FF2B5EF4-FFF2-40B4-BE49-F238E27FC236}">
                    <a16:creationId xmlns:a16="http://schemas.microsoft.com/office/drawing/2014/main" id="{49E9661D-F266-D0CE-0CFD-3EF723068AD0}"/>
                  </a:ext>
                </a:extLst>
              </p:cNvPr>
              <p:cNvSpPr>
                <a:spLocks noChangeShapeType="1"/>
              </p:cNvSpPr>
              <p:nvPr/>
            </p:nvSpPr>
            <p:spPr bwMode="auto">
              <a:xfrm rot="5400000">
                <a:off x="3600" y="95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50" name="Line 785">
                <a:extLst>
                  <a:ext uri="{FF2B5EF4-FFF2-40B4-BE49-F238E27FC236}">
                    <a16:creationId xmlns:a16="http://schemas.microsoft.com/office/drawing/2014/main" id="{D736D784-B261-DFBE-81CA-2D2BF2D6EF34}"/>
                  </a:ext>
                </a:extLst>
              </p:cNvPr>
              <p:cNvSpPr>
                <a:spLocks noChangeShapeType="1"/>
              </p:cNvSpPr>
              <p:nvPr/>
            </p:nvSpPr>
            <p:spPr bwMode="auto">
              <a:xfrm rot="5400000">
                <a:off x="3696" y="96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51" name="Line 786">
                <a:extLst>
                  <a:ext uri="{FF2B5EF4-FFF2-40B4-BE49-F238E27FC236}">
                    <a16:creationId xmlns:a16="http://schemas.microsoft.com/office/drawing/2014/main" id="{D7318262-5AD8-AE0E-7D6F-62E587439435}"/>
                  </a:ext>
                </a:extLst>
              </p:cNvPr>
              <p:cNvSpPr>
                <a:spLocks noChangeShapeType="1"/>
              </p:cNvSpPr>
              <p:nvPr/>
            </p:nvSpPr>
            <p:spPr bwMode="auto">
              <a:xfrm>
                <a:off x="3744" y="96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52" name="Line 787">
                <a:extLst>
                  <a:ext uri="{FF2B5EF4-FFF2-40B4-BE49-F238E27FC236}">
                    <a16:creationId xmlns:a16="http://schemas.microsoft.com/office/drawing/2014/main" id="{609C4374-32F0-2005-F2E6-77965B732BD0}"/>
                  </a:ext>
                </a:extLst>
              </p:cNvPr>
              <p:cNvSpPr>
                <a:spLocks noChangeShapeType="1"/>
              </p:cNvSpPr>
              <p:nvPr/>
            </p:nvSpPr>
            <p:spPr bwMode="auto">
              <a:xfrm rot="5400000">
                <a:off x="3792" y="96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53" name="Line 788">
                <a:extLst>
                  <a:ext uri="{FF2B5EF4-FFF2-40B4-BE49-F238E27FC236}">
                    <a16:creationId xmlns:a16="http://schemas.microsoft.com/office/drawing/2014/main" id="{8A98E2FB-18B4-02DF-0431-C23A65CF3D7A}"/>
                  </a:ext>
                </a:extLst>
              </p:cNvPr>
              <p:cNvSpPr>
                <a:spLocks noChangeShapeType="1"/>
              </p:cNvSpPr>
              <p:nvPr/>
            </p:nvSpPr>
            <p:spPr bwMode="auto">
              <a:xfrm>
                <a:off x="3840" y="97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54" name="Line 789">
                <a:extLst>
                  <a:ext uri="{FF2B5EF4-FFF2-40B4-BE49-F238E27FC236}">
                    <a16:creationId xmlns:a16="http://schemas.microsoft.com/office/drawing/2014/main" id="{9C45FC28-3CD5-2D52-BD68-AEC8EC1BA2EA}"/>
                  </a:ext>
                </a:extLst>
              </p:cNvPr>
              <p:cNvSpPr>
                <a:spLocks noChangeShapeType="1"/>
              </p:cNvSpPr>
              <p:nvPr/>
            </p:nvSpPr>
            <p:spPr bwMode="auto">
              <a:xfrm>
                <a:off x="3936" y="98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55" name="Line 790">
                <a:extLst>
                  <a:ext uri="{FF2B5EF4-FFF2-40B4-BE49-F238E27FC236}">
                    <a16:creationId xmlns:a16="http://schemas.microsoft.com/office/drawing/2014/main" id="{756470ED-1569-8639-B9A7-E770F5746046}"/>
                  </a:ext>
                </a:extLst>
              </p:cNvPr>
              <p:cNvSpPr>
                <a:spLocks noChangeShapeType="1"/>
              </p:cNvSpPr>
              <p:nvPr/>
            </p:nvSpPr>
            <p:spPr bwMode="auto">
              <a:xfrm rot="5400000">
                <a:off x="3888" y="97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56" name="Line 791">
                <a:extLst>
                  <a:ext uri="{FF2B5EF4-FFF2-40B4-BE49-F238E27FC236}">
                    <a16:creationId xmlns:a16="http://schemas.microsoft.com/office/drawing/2014/main" id="{9005EC02-175B-AB78-85FC-CF4F2EE0ED49}"/>
                  </a:ext>
                </a:extLst>
              </p:cNvPr>
              <p:cNvSpPr>
                <a:spLocks noChangeShapeType="1"/>
              </p:cNvSpPr>
              <p:nvPr/>
            </p:nvSpPr>
            <p:spPr bwMode="auto">
              <a:xfrm rot="5400000">
                <a:off x="4020" y="9852"/>
                <a:ext cx="24"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grpSp>
          <p:nvGrpSpPr>
            <p:cNvPr id="292056" name="Group 792">
              <a:extLst>
                <a:ext uri="{FF2B5EF4-FFF2-40B4-BE49-F238E27FC236}">
                  <a16:creationId xmlns:a16="http://schemas.microsoft.com/office/drawing/2014/main" id="{C1527C88-F688-F597-D850-01C509B27A90}"/>
                </a:ext>
              </a:extLst>
            </p:cNvPr>
            <p:cNvGrpSpPr>
              <a:grpSpLocks/>
            </p:cNvGrpSpPr>
            <p:nvPr/>
          </p:nvGrpSpPr>
          <p:grpSpPr bwMode="auto">
            <a:xfrm rot="-5400000">
              <a:off x="3118" y="1521"/>
              <a:ext cx="123" cy="105"/>
              <a:chOff x="3168" y="9600"/>
              <a:chExt cx="384" cy="327"/>
            </a:xfrm>
          </p:grpSpPr>
          <p:sp>
            <p:nvSpPr>
              <p:cNvPr id="292731" name="Line 793">
                <a:extLst>
                  <a:ext uri="{FF2B5EF4-FFF2-40B4-BE49-F238E27FC236}">
                    <a16:creationId xmlns:a16="http://schemas.microsoft.com/office/drawing/2014/main" id="{F477685A-701D-EEDB-9D67-FB89D0A5FD48}"/>
                  </a:ext>
                </a:extLst>
              </p:cNvPr>
              <p:cNvSpPr>
                <a:spLocks noChangeShapeType="1"/>
              </p:cNvSpPr>
              <p:nvPr/>
            </p:nvSpPr>
            <p:spPr bwMode="auto">
              <a:xfrm>
                <a:off x="3168" y="96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32" name="Line 794">
                <a:extLst>
                  <a:ext uri="{FF2B5EF4-FFF2-40B4-BE49-F238E27FC236}">
                    <a16:creationId xmlns:a16="http://schemas.microsoft.com/office/drawing/2014/main" id="{940BEEAD-E205-8DAE-4AB9-CB801A0A515E}"/>
                  </a:ext>
                </a:extLst>
              </p:cNvPr>
              <p:cNvSpPr>
                <a:spLocks noChangeShapeType="1"/>
              </p:cNvSpPr>
              <p:nvPr/>
            </p:nvSpPr>
            <p:spPr bwMode="auto">
              <a:xfrm rot="5400000">
                <a:off x="3216" y="96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33" name="Line 795">
                <a:extLst>
                  <a:ext uri="{FF2B5EF4-FFF2-40B4-BE49-F238E27FC236}">
                    <a16:creationId xmlns:a16="http://schemas.microsoft.com/office/drawing/2014/main" id="{4FDE13A5-28CA-F02C-84A3-596D3B559EAE}"/>
                  </a:ext>
                </a:extLst>
              </p:cNvPr>
              <p:cNvSpPr>
                <a:spLocks noChangeShapeType="1"/>
              </p:cNvSpPr>
              <p:nvPr/>
            </p:nvSpPr>
            <p:spPr bwMode="auto">
              <a:xfrm>
                <a:off x="3264" y="96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34" name="Line 796">
                <a:extLst>
                  <a:ext uri="{FF2B5EF4-FFF2-40B4-BE49-F238E27FC236}">
                    <a16:creationId xmlns:a16="http://schemas.microsoft.com/office/drawing/2014/main" id="{A71C54D5-0DE9-625E-5C82-C74D0D1AAB6F}"/>
                  </a:ext>
                </a:extLst>
              </p:cNvPr>
              <p:cNvSpPr>
                <a:spLocks noChangeShapeType="1"/>
              </p:cNvSpPr>
              <p:nvPr/>
            </p:nvSpPr>
            <p:spPr bwMode="auto">
              <a:xfrm rot="5400000">
                <a:off x="3312" y="97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35" name="Line 797">
                <a:extLst>
                  <a:ext uri="{FF2B5EF4-FFF2-40B4-BE49-F238E27FC236}">
                    <a16:creationId xmlns:a16="http://schemas.microsoft.com/office/drawing/2014/main" id="{BC8DC18E-702C-2C67-3C16-C6367069FE19}"/>
                  </a:ext>
                </a:extLst>
              </p:cNvPr>
              <p:cNvSpPr>
                <a:spLocks noChangeShapeType="1"/>
              </p:cNvSpPr>
              <p:nvPr/>
            </p:nvSpPr>
            <p:spPr bwMode="auto">
              <a:xfrm>
                <a:off x="3360" y="97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36" name="Line 798">
                <a:extLst>
                  <a:ext uri="{FF2B5EF4-FFF2-40B4-BE49-F238E27FC236}">
                    <a16:creationId xmlns:a16="http://schemas.microsoft.com/office/drawing/2014/main" id="{3CEB9076-601F-97F1-EA40-9FC157BC9964}"/>
                  </a:ext>
                </a:extLst>
              </p:cNvPr>
              <p:cNvSpPr>
                <a:spLocks noChangeShapeType="1"/>
              </p:cNvSpPr>
              <p:nvPr/>
            </p:nvSpPr>
            <p:spPr bwMode="auto">
              <a:xfrm>
                <a:off x="3456" y="98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37" name="Line 799">
                <a:extLst>
                  <a:ext uri="{FF2B5EF4-FFF2-40B4-BE49-F238E27FC236}">
                    <a16:creationId xmlns:a16="http://schemas.microsoft.com/office/drawing/2014/main" id="{A7580400-BEC7-2196-EC37-02F8E2C1BBB8}"/>
                  </a:ext>
                </a:extLst>
              </p:cNvPr>
              <p:cNvSpPr>
                <a:spLocks noChangeShapeType="1"/>
              </p:cNvSpPr>
              <p:nvPr/>
            </p:nvSpPr>
            <p:spPr bwMode="auto">
              <a:xfrm rot="5400000">
                <a:off x="3408" y="98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38" name="Line 800">
                <a:extLst>
                  <a:ext uri="{FF2B5EF4-FFF2-40B4-BE49-F238E27FC236}">
                    <a16:creationId xmlns:a16="http://schemas.microsoft.com/office/drawing/2014/main" id="{F4B19265-EEF7-F5CE-5888-9C012EF40D90}"/>
                  </a:ext>
                </a:extLst>
              </p:cNvPr>
              <p:cNvSpPr>
                <a:spLocks noChangeShapeType="1"/>
              </p:cNvSpPr>
              <p:nvPr/>
            </p:nvSpPr>
            <p:spPr bwMode="auto">
              <a:xfrm rot="5400000">
                <a:off x="3532" y="9908"/>
                <a:ext cx="39"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grpSp>
          <p:nvGrpSpPr>
            <p:cNvPr id="292057" name="Group 801">
              <a:extLst>
                <a:ext uri="{FF2B5EF4-FFF2-40B4-BE49-F238E27FC236}">
                  <a16:creationId xmlns:a16="http://schemas.microsoft.com/office/drawing/2014/main" id="{D46AD2FB-9F9F-5DA9-A833-9C799EE308D6}"/>
                </a:ext>
              </a:extLst>
            </p:cNvPr>
            <p:cNvGrpSpPr>
              <a:grpSpLocks/>
            </p:cNvGrpSpPr>
            <p:nvPr/>
          </p:nvGrpSpPr>
          <p:grpSpPr bwMode="auto">
            <a:xfrm rot="-5400000">
              <a:off x="1251" y="386"/>
              <a:ext cx="1257" cy="1231"/>
              <a:chOff x="3183" y="3792"/>
              <a:chExt cx="3921" cy="3840"/>
            </a:xfrm>
          </p:grpSpPr>
          <p:grpSp>
            <p:nvGrpSpPr>
              <p:cNvPr id="292649" name="Group 802">
                <a:extLst>
                  <a:ext uri="{FF2B5EF4-FFF2-40B4-BE49-F238E27FC236}">
                    <a16:creationId xmlns:a16="http://schemas.microsoft.com/office/drawing/2014/main" id="{9466CE71-1DF4-8F58-B6FD-78E9A4F4BA88}"/>
                  </a:ext>
                </a:extLst>
              </p:cNvPr>
              <p:cNvGrpSpPr>
                <a:grpSpLocks/>
              </p:cNvGrpSpPr>
              <p:nvPr/>
            </p:nvGrpSpPr>
            <p:grpSpPr bwMode="auto">
              <a:xfrm>
                <a:off x="3183" y="3792"/>
                <a:ext cx="3744" cy="3648"/>
                <a:chOff x="3183" y="3792"/>
                <a:chExt cx="3744" cy="3648"/>
              </a:xfrm>
            </p:grpSpPr>
            <p:sp>
              <p:nvSpPr>
                <p:cNvPr id="292654" name="Line 803">
                  <a:extLst>
                    <a:ext uri="{FF2B5EF4-FFF2-40B4-BE49-F238E27FC236}">
                      <a16:creationId xmlns:a16="http://schemas.microsoft.com/office/drawing/2014/main" id="{3019CFAF-4E3A-4352-B935-2706494D6741}"/>
                    </a:ext>
                  </a:extLst>
                </p:cNvPr>
                <p:cNvSpPr>
                  <a:spLocks noChangeShapeType="1"/>
                </p:cNvSpPr>
                <p:nvPr/>
              </p:nvSpPr>
              <p:spPr bwMode="auto">
                <a:xfrm>
                  <a:off x="3183" y="37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55" name="Line 804">
                  <a:extLst>
                    <a:ext uri="{FF2B5EF4-FFF2-40B4-BE49-F238E27FC236}">
                      <a16:creationId xmlns:a16="http://schemas.microsoft.com/office/drawing/2014/main" id="{1941E2C2-366B-0D56-19EF-DC382E14D4E0}"/>
                    </a:ext>
                  </a:extLst>
                </p:cNvPr>
                <p:cNvSpPr>
                  <a:spLocks noChangeShapeType="1"/>
                </p:cNvSpPr>
                <p:nvPr/>
              </p:nvSpPr>
              <p:spPr bwMode="auto">
                <a:xfrm rot="5400000">
                  <a:off x="3231" y="38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56" name="Line 805">
                  <a:extLst>
                    <a:ext uri="{FF2B5EF4-FFF2-40B4-BE49-F238E27FC236}">
                      <a16:creationId xmlns:a16="http://schemas.microsoft.com/office/drawing/2014/main" id="{69811F82-E2D9-B264-BC42-487360DF9B5B}"/>
                    </a:ext>
                  </a:extLst>
                </p:cNvPr>
                <p:cNvSpPr>
                  <a:spLocks noChangeShapeType="1"/>
                </p:cNvSpPr>
                <p:nvPr/>
              </p:nvSpPr>
              <p:spPr bwMode="auto">
                <a:xfrm>
                  <a:off x="3279" y="38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57" name="Line 806">
                  <a:extLst>
                    <a:ext uri="{FF2B5EF4-FFF2-40B4-BE49-F238E27FC236}">
                      <a16:creationId xmlns:a16="http://schemas.microsoft.com/office/drawing/2014/main" id="{006E40EB-AFA2-9EC6-0ACA-556504F70873}"/>
                    </a:ext>
                  </a:extLst>
                </p:cNvPr>
                <p:cNvSpPr>
                  <a:spLocks noChangeShapeType="1"/>
                </p:cNvSpPr>
                <p:nvPr/>
              </p:nvSpPr>
              <p:spPr bwMode="auto">
                <a:xfrm rot="5400000">
                  <a:off x="3327" y="39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58" name="Line 807">
                  <a:extLst>
                    <a:ext uri="{FF2B5EF4-FFF2-40B4-BE49-F238E27FC236}">
                      <a16:creationId xmlns:a16="http://schemas.microsoft.com/office/drawing/2014/main" id="{89556DAF-10A0-F402-ED8F-8899B1026C16}"/>
                    </a:ext>
                  </a:extLst>
                </p:cNvPr>
                <p:cNvSpPr>
                  <a:spLocks noChangeShapeType="1"/>
                </p:cNvSpPr>
                <p:nvPr/>
              </p:nvSpPr>
              <p:spPr bwMode="auto">
                <a:xfrm>
                  <a:off x="3375" y="39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59" name="Line 808">
                  <a:extLst>
                    <a:ext uri="{FF2B5EF4-FFF2-40B4-BE49-F238E27FC236}">
                      <a16:creationId xmlns:a16="http://schemas.microsoft.com/office/drawing/2014/main" id="{7C42508C-E137-1D10-0E19-A801E62CD5CC}"/>
                    </a:ext>
                  </a:extLst>
                </p:cNvPr>
                <p:cNvSpPr>
                  <a:spLocks noChangeShapeType="1"/>
                </p:cNvSpPr>
                <p:nvPr/>
              </p:nvSpPr>
              <p:spPr bwMode="auto">
                <a:xfrm>
                  <a:off x="3471" y="40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60" name="Line 809">
                  <a:extLst>
                    <a:ext uri="{FF2B5EF4-FFF2-40B4-BE49-F238E27FC236}">
                      <a16:creationId xmlns:a16="http://schemas.microsoft.com/office/drawing/2014/main" id="{7CDEDA6F-2A0A-F32C-BF20-932C7A209E1A}"/>
                    </a:ext>
                  </a:extLst>
                </p:cNvPr>
                <p:cNvSpPr>
                  <a:spLocks noChangeShapeType="1"/>
                </p:cNvSpPr>
                <p:nvPr/>
              </p:nvSpPr>
              <p:spPr bwMode="auto">
                <a:xfrm>
                  <a:off x="3567" y="41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61" name="Line 810">
                  <a:extLst>
                    <a:ext uri="{FF2B5EF4-FFF2-40B4-BE49-F238E27FC236}">
                      <a16:creationId xmlns:a16="http://schemas.microsoft.com/office/drawing/2014/main" id="{6AFAE484-44FA-0655-82AF-7995F4BC96FE}"/>
                    </a:ext>
                  </a:extLst>
                </p:cNvPr>
                <p:cNvSpPr>
                  <a:spLocks noChangeShapeType="1"/>
                </p:cNvSpPr>
                <p:nvPr/>
              </p:nvSpPr>
              <p:spPr bwMode="auto">
                <a:xfrm>
                  <a:off x="3663" y="42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62" name="Line 811">
                  <a:extLst>
                    <a:ext uri="{FF2B5EF4-FFF2-40B4-BE49-F238E27FC236}">
                      <a16:creationId xmlns:a16="http://schemas.microsoft.com/office/drawing/2014/main" id="{9B28692F-0127-FC93-D942-034B59A6943A}"/>
                    </a:ext>
                  </a:extLst>
                </p:cNvPr>
                <p:cNvSpPr>
                  <a:spLocks noChangeShapeType="1"/>
                </p:cNvSpPr>
                <p:nvPr/>
              </p:nvSpPr>
              <p:spPr bwMode="auto">
                <a:xfrm rot="5400000">
                  <a:off x="3423" y="40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63" name="Line 812">
                  <a:extLst>
                    <a:ext uri="{FF2B5EF4-FFF2-40B4-BE49-F238E27FC236}">
                      <a16:creationId xmlns:a16="http://schemas.microsoft.com/office/drawing/2014/main" id="{56EB22FD-895A-5A5F-67D3-AF8B30F14DE3}"/>
                    </a:ext>
                  </a:extLst>
                </p:cNvPr>
                <p:cNvSpPr>
                  <a:spLocks noChangeShapeType="1"/>
                </p:cNvSpPr>
                <p:nvPr/>
              </p:nvSpPr>
              <p:spPr bwMode="auto">
                <a:xfrm rot="5400000">
                  <a:off x="3519" y="41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64" name="Line 813">
                  <a:extLst>
                    <a:ext uri="{FF2B5EF4-FFF2-40B4-BE49-F238E27FC236}">
                      <a16:creationId xmlns:a16="http://schemas.microsoft.com/office/drawing/2014/main" id="{663A036B-8281-3943-995F-057FC28ABE98}"/>
                    </a:ext>
                  </a:extLst>
                </p:cNvPr>
                <p:cNvSpPr>
                  <a:spLocks noChangeShapeType="1"/>
                </p:cNvSpPr>
                <p:nvPr/>
              </p:nvSpPr>
              <p:spPr bwMode="auto">
                <a:xfrm rot="5400000">
                  <a:off x="3615" y="42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65" name="Line 814">
                  <a:extLst>
                    <a:ext uri="{FF2B5EF4-FFF2-40B4-BE49-F238E27FC236}">
                      <a16:creationId xmlns:a16="http://schemas.microsoft.com/office/drawing/2014/main" id="{F23AB36F-BD96-3013-831D-48ADD2AAB7B9}"/>
                    </a:ext>
                  </a:extLst>
                </p:cNvPr>
                <p:cNvSpPr>
                  <a:spLocks noChangeShapeType="1"/>
                </p:cNvSpPr>
                <p:nvPr/>
              </p:nvSpPr>
              <p:spPr bwMode="auto">
                <a:xfrm rot="5400000">
                  <a:off x="3711" y="43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66" name="Line 815">
                  <a:extLst>
                    <a:ext uri="{FF2B5EF4-FFF2-40B4-BE49-F238E27FC236}">
                      <a16:creationId xmlns:a16="http://schemas.microsoft.com/office/drawing/2014/main" id="{FF3A4012-B4CA-1C92-9724-ADD4D85F2AD6}"/>
                    </a:ext>
                  </a:extLst>
                </p:cNvPr>
                <p:cNvSpPr>
                  <a:spLocks noChangeShapeType="1"/>
                </p:cNvSpPr>
                <p:nvPr/>
              </p:nvSpPr>
              <p:spPr bwMode="auto">
                <a:xfrm>
                  <a:off x="3759" y="43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67" name="Line 816">
                  <a:extLst>
                    <a:ext uri="{FF2B5EF4-FFF2-40B4-BE49-F238E27FC236}">
                      <a16:creationId xmlns:a16="http://schemas.microsoft.com/office/drawing/2014/main" id="{A93D0CB1-C169-4A01-3A31-536D16EE2219}"/>
                    </a:ext>
                  </a:extLst>
                </p:cNvPr>
                <p:cNvSpPr>
                  <a:spLocks noChangeShapeType="1"/>
                </p:cNvSpPr>
                <p:nvPr/>
              </p:nvSpPr>
              <p:spPr bwMode="auto">
                <a:xfrm rot="5400000">
                  <a:off x="3807" y="44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68" name="Line 817">
                  <a:extLst>
                    <a:ext uri="{FF2B5EF4-FFF2-40B4-BE49-F238E27FC236}">
                      <a16:creationId xmlns:a16="http://schemas.microsoft.com/office/drawing/2014/main" id="{0B6F6631-332A-E50F-DEF6-EA5897E143F4}"/>
                    </a:ext>
                  </a:extLst>
                </p:cNvPr>
                <p:cNvSpPr>
                  <a:spLocks noChangeShapeType="1"/>
                </p:cNvSpPr>
                <p:nvPr/>
              </p:nvSpPr>
              <p:spPr bwMode="auto">
                <a:xfrm>
                  <a:off x="3855" y="44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69" name="Line 818">
                  <a:extLst>
                    <a:ext uri="{FF2B5EF4-FFF2-40B4-BE49-F238E27FC236}">
                      <a16:creationId xmlns:a16="http://schemas.microsoft.com/office/drawing/2014/main" id="{166A1850-59E0-7273-6E21-2605A17E87B6}"/>
                    </a:ext>
                  </a:extLst>
                </p:cNvPr>
                <p:cNvSpPr>
                  <a:spLocks noChangeShapeType="1"/>
                </p:cNvSpPr>
                <p:nvPr/>
              </p:nvSpPr>
              <p:spPr bwMode="auto">
                <a:xfrm>
                  <a:off x="3951" y="45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70" name="Line 819">
                  <a:extLst>
                    <a:ext uri="{FF2B5EF4-FFF2-40B4-BE49-F238E27FC236}">
                      <a16:creationId xmlns:a16="http://schemas.microsoft.com/office/drawing/2014/main" id="{B21F23AC-716A-CE64-4D4F-06496D3F1F3C}"/>
                    </a:ext>
                  </a:extLst>
                </p:cNvPr>
                <p:cNvSpPr>
                  <a:spLocks noChangeShapeType="1"/>
                </p:cNvSpPr>
                <p:nvPr/>
              </p:nvSpPr>
              <p:spPr bwMode="auto">
                <a:xfrm>
                  <a:off x="4047" y="46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71" name="Line 820">
                  <a:extLst>
                    <a:ext uri="{FF2B5EF4-FFF2-40B4-BE49-F238E27FC236}">
                      <a16:creationId xmlns:a16="http://schemas.microsoft.com/office/drawing/2014/main" id="{11E528F2-1464-4B9E-3B4E-07A84C0266A3}"/>
                    </a:ext>
                  </a:extLst>
                </p:cNvPr>
                <p:cNvSpPr>
                  <a:spLocks noChangeShapeType="1"/>
                </p:cNvSpPr>
                <p:nvPr/>
              </p:nvSpPr>
              <p:spPr bwMode="auto">
                <a:xfrm>
                  <a:off x="4143" y="47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72" name="Line 821">
                  <a:extLst>
                    <a:ext uri="{FF2B5EF4-FFF2-40B4-BE49-F238E27FC236}">
                      <a16:creationId xmlns:a16="http://schemas.microsoft.com/office/drawing/2014/main" id="{A94FB9D4-D317-B334-3393-710758599E5C}"/>
                    </a:ext>
                  </a:extLst>
                </p:cNvPr>
                <p:cNvSpPr>
                  <a:spLocks noChangeShapeType="1"/>
                </p:cNvSpPr>
                <p:nvPr/>
              </p:nvSpPr>
              <p:spPr bwMode="auto">
                <a:xfrm rot="5400000">
                  <a:off x="3903" y="45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73" name="Line 822">
                  <a:extLst>
                    <a:ext uri="{FF2B5EF4-FFF2-40B4-BE49-F238E27FC236}">
                      <a16:creationId xmlns:a16="http://schemas.microsoft.com/office/drawing/2014/main" id="{A62C7234-7911-6679-2AB1-83C2293456EC}"/>
                    </a:ext>
                  </a:extLst>
                </p:cNvPr>
                <p:cNvSpPr>
                  <a:spLocks noChangeShapeType="1"/>
                </p:cNvSpPr>
                <p:nvPr/>
              </p:nvSpPr>
              <p:spPr bwMode="auto">
                <a:xfrm rot="5400000">
                  <a:off x="3999" y="46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74" name="Line 823">
                  <a:extLst>
                    <a:ext uri="{FF2B5EF4-FFF2-40B4-BE49-F238E27FC236}">
                      <a16:creationId xmlns:a16="http://schemas.microsoft.com/office/drawing/2014/main" id="{8A619938-D69C-CE4A-C5BD-A5636DC19C55}"/>
                    </a:ext>
                  </a:extLst>
                </p:cNvPr>
                <p:cNvSpPr>
                  <a:spLocks noChangeShapeType="1"/>
                </p:cNvSpPr>
                <p:nvPr/>
              </p:nvSpPr>
              <p:spPr bwMode="auto">
                <a:xfrm rot="5400000">
                  <a:off x="4095" y="47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75" name="Line 824">
                  <a:extLst>
                    <a:ext uri="{FF2B5EF4-FFF2-40B4-BE49-F238E27FC236}">
                      <a16:creationId xmlns:a16="http://schemas.microsoft.com/office/drawing/2014/main" id="{FAEA1A6E-9634-5380-0FC5-354EBBF6264B}"/>
                    </a:ext>
                  </a:extLst>
                </p:cNvPr>
                <p:cNvSpPr>
                  <a:spLocks noChangeShapeType="1"/>
                </p:cNvSpPr>
                <p:nvPr/>
              </p:nvSpPr>
              <p:spPr bwMode="auto">
                <a:xfrm rot="5400000">
                  <a:off x="4191" y="48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76" name="Line 825">
                  <a:extLst>
                    <a:ext uri="{FF2B5EF4-FFF2-40B4-BE49-F238E27FC236}">
                      <a16:creationId xmlns:a16="http://schemas.microsoft.com/office/drawing/2014/main" id="{EAEE51A9-9787-B6E8-C053-1B10F5E3C571}"/>
                    </a:ext>
                  </a:extLst>
                </p:cNvPr>
                <p:cNvSpPr>
                  <a:spLocks noChangeShapeType="1"/>
                </p:cNvSpPr>
                <p:nvPr/>
              </p:nvSpPr>
              <p:spPr bwMode="auto">
                <a:xfrm>
                  <a:off x="4239" y="48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77" name="Line 826">
                  <a:extLst>
                    <a:ext uri="{FF2B5EF4-FFF2-40B4-BE49-F238E27FC236}">
                      <a16:creationId xmlns:a16="http://schemas.microsoft.com/office/drawing/2014/main" id="{01FB20C2-E14E-9903-9F00-71E03EB38C59}"/>
                    </a:ext>
                  </a:extLst>
                </p:cNvPr>
                <p:cNvSpPr>
                  <a:spLocks noChangeShapeType="1"/>
                </p:cNvSpPr>
                <p:nvPr/>
              </p:nvSpPr>
              <p:spPr bwMode="auto">
                <a:xfrm rot="5400000">
                  <a:off x="4287" y="48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78" name="Line 827">
                  <a:extLst>
                    <a:ext uri="{FF2B5EF4-FFF2-40B4-BE49-F238E27FC236}">
                      <a16:creationId xmlns:a16="http://schemas.microsoft.com/office/drawing/2014/main" id="{A372BC07-A76F-1379-EB56-A790C2795476}"/>
                    </a:ext>
                  </a:extLst>
                </p:cNvPr>
                <p:cNvSpPr>
                  <a:spLocks noChangeShapeType="1"/>
                </p:cNvSpPr>
                <p:nvPr/>
              </p:nvSpPr>
              <p:spPr bwMode="auto">
                <a:xfrm>
                  <a:off x="4335" y="49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79" name="Line 828">
                  <a:extLst>
                    <a:ext uri="{FF2B5EF4-FFF2-40B4-BE49-F238E27FC236}">
                      <a16:creationId xmlns:a16="http://schemas.microsoft.com/office/drawing/2014/main" id="{5778CA74-EA9F-7C8A-B753-E6FA1A0CADA7}"/>
                    </a:ext>
                  </a:extLst>
                </p:cNvPr>
                <p:cNvSpPr>
                  <a:spLocks noChangeShapeType="1"/>
                </p:cNvSpPr>
                <p:nvPr/>
              </p:nvSpPr>
              <p:spPr bwMode="auto">
                <a:xfrm>
                  <a:off x="4431" y="50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80" name="Line 829">
                  <a:extLst>
                    <a:ext uri="{FF2B5EF4-FFF2-40B4-BE49-F238E27FC236}">
                      <a16:creationId xmlns:a16="http://schemas.microsoft.com/office/drawing/2014/main" id="{6F6F7DB9-9739-41B9-EB72-BCEA5DDA9497}"/>
                    </a:ext>
                  </a:extLst>
                </p:cNvPr>
                <p:cNvSpPr>
                  <a:spLocks noChangeShapeType="1"/>
                </p:cNvSpPr>
                <p:nvPr/>
              </p:nvSpPr>
              <p:spPr bwMode="auto">
                <a:xfrm>
                  <a:off x="4527" y="51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81" name="Line 830">
                  <a:extLst>
                    <a:ext uri="{FF2B5EF4-FFF2-40B4-BE49-F238E27FC236}">
                      <a16:creationId xmlns:a16="http://schemas.microsoft.com/office/drawing/2014/main" id="{EA77AC67-8074-22DC-B4C6-F1AFE1AC38C7}"/>
                    </a:ext>
                  </a:extLst>
                </p:cNvPr>
                <p:cNvSpPr>
                  <a:spLocks noChangeShapeType="1"/>
                </p:cNvSpPr>
                <p:nvPr/>
              </p:nvSpPr>
              <p:spPr bwMode="auto">
                <a:xfrm>
                  <a:off x="4623" y="52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82" name="Line 831">
                  <a:extLst>
                    <a:ext uri="{FF2B5EF4-FFF2-40B4-BE49-F238E27FC236}">
                      <a16:creationId xmlns:a16="http://schemas.microsoft.com/office/drawing/2014/main" id="{CDE54E7C-9AB4-3083-F0AF-33346E1FDDB1}"/>
                    </a:ext>
                  </a:extLst>
                </p:cNvPr>
                <p:cNvSpPr>
                  <a:spLocks noChangeShapeType="1"/>
                </p:cNvSpPr>
                <p:nvPr/>
              </p:nvSpPr>
              <p:spPr bwMode="auto">
                <a:xfrm rot="5400000">
                  <a:off x="4383" y="49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83" name="Line 832">
                  <a:extLst>
                    <a:ext uri="{FF2B5EF4-FFF2-40B4-BE49-F238E27FC236}">
                      <a16:creationId xmlns:a16="http://schemas.microsoft.com/office/drawing/2014/main" id="{AE2E15E4-ACE7-3E50-0852-62C085055263}"/>
                    </a:ext>
                  </a:extLst>
                </p:cNvPr>
                <p:cNvSpPr>
                  <a:spLocks noChangeShapeType="1"/>
                </p:cNvSpPr>
                <p:nvPr/>
              </p:nvSpPr>
              <p:spPr bwMode="auto">
                <a:xfrm rot="5400000">
                  <a:off x="4479" y="50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84" name="Line 833">
                  <a:extLst>
                    <a:ext uri="{FF2B5EF4-FFF2-40B4-BE49-F238E27FC236}">
                      <a16:creationId xmlns:a16="http://schemas.microsoft.com/office/drawing/2014/main" id="{CCED9A22-6367-1861-2955-6CF6C0A931E1}"/>
                    </a:ext>
                  </a:extLst>
                </p:cNvPr>
                <p:cNvSpPr>
                  <a:spLocks noChangeShapeType="1"/>
                </p:cNvSpPr>
                <p:nvPr/>
              </p:nvSpPr>
              <p:spPr bwMode="auto">
                <a:xfrm rot="5400000">
                  <a:off x="4575" y="51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85" name="Line 834">
                  <a:extLst>
                    <a:ext uri="{FF2B5EF4-FFF2-40B4-BE49-F238E27FC236}">
                      <a16:creationId xmlns:a16="http://schemas.microsoft.com/office/drawing/2014/main" id="{9626E524-F1DA-B1D8-6769-8DC353907C59}"/>
                    </a:ext>
                  </a:extLst>
                </p:cNvPr>
                <p:cNvSpPr>
                  <a:spLocks noChangeShapeType="1"/>
                </p:cNvSpPr>
                <p:nvPr/>
              </p:nvSpPr>
              <p:spPr bwMode="auto">
                <a:xfrm>
                  <a:off x="4719" y="53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86" name="Line 835">
                  <a:extLst>
                    <a:ext uri="{FF2B5EF4-FFF2-40B4-BE49-F238E27FC236}">
                      <a16:creationId xmlns:a16="http://schemas.microsoft.com/office/drawing/2014/main" id="{E27BAE31-9B7C-A926-A22E-B979E5213BA6}"/>
                    </a:ext>
                  </a:extLst>
                </p:cNvPr>
                <p:cNvSpPr>
                  <a:spLocks noChangeShapeType="1"/>
                </p:cNvSpPr>
                <p:nvPr/>
              </p:nvSpPr>
              <p:spPr bwMode="auto">
                <a:xfrm>
                  <a:off x="4815" y="54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87" name="Line 836">
                  <a:extLst>
                    <a:ext uri="{FF2B5EF4-FFF2-40B4-BE49-F238E27FC236}">
                      <a16:creationId xmlns:a16="http://schemas.microsoft.com/office/drawing/2014/main" id="{1ED0213F-63FA-936B-0668-03500B785144}"/>
                    </a:ext>
                  </a:extLst>
                </p:cNvPr>
                <p:cNvSpPr>
                  <a:spLocks noChangeShapeType="1"/>
                </p:cNvSpPr>
                <p:nvPr/>
              </p:nvSpPr>
              <p:spPr bwMode="auto">
                <a:xfrm>
                  <a:off x="4911" y="55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88" name="Line 837">
                  <a:extLst>
                    <a:ext uri="{FF2B5EF4-FFF2-40B4-BE49-F238E27FC236}">
                      <a16:creationId xmlns:a16="http://schemas.microsoft.com/office/drawing/2014/main" id="{DCF26739-91D8-5F12-3DFA-5226DA9A0EA2}"/>
                    </a:ext>
                  </a:extLst>
                </p:cNvPr>
                <p:cNvSpPr>
                  <a:spLocks noChangeShapeType="1"/>
                </p:cNvSpPr>
                <p:nvPr/>
              </p:nvSpPr>
              <p:spPr bwMode="auto">
                <a:xfrm rot="5400000">
                  <a:off x="4767" y="53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89" name="Line 838">
                  <a:extLst>
                    <a:ext uri="{FF2B5EF4-FFF2-40B4-BE49-F238E27FC236}">
                      <a16:creationId xmlns:a16="http://schemas.microsoft.com/office/drawing/2014/main" id="{622D55F0-C8B9-9ACA-658B-7FB781C56F9C}"/>
                    </a:ext>
                  </a:extLst>
                </p:cNvPr>
                <p:cNvSpPr>
                  <a:spLocks noChangeShapeType="1"/>
                </p:cNvSpPr>
                <p:nvPr/>
              </p:nvSpPr>
              <p:spPr bwMode="auto">
                <a:xfrm rot="5400000">
                  <a:off x="4863" y="54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90" name="Line 839">
                  <a:extLst>
                    <a:ext uri="{FF2B5EF4-FFF2-40B4-BE49-F238E27FC236}">
                      <a16:creationId xmlns:a16="http://schemas.microsoft.com/office/drawing/2014/main" id="{46E74BCF-0651-BAC2-D1CC-094DB1FBE195}"/>
                    </a:ext>
                  </a:extLst>
                </p:cNvPr>
                <p:cNvSpPr>
                  <a:spLocks noChangeShapeType="1"/>
                </p:cNvSpPr>
                <p:nvPr/>
              </p:nvSpPr>
              <p:spPr bwMode="auto">
                <a:xfrm rot="5400000">
                  <a:off x="4959" y="55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91" name="Line 840">
                  <a:extLst>
                    <a:ext uri="{FF2B5EF4-FFF2-40B4-BE49-F238E27FC236}">
                      <a16:creationId xmlns:a16="http://schemas.microsoft.com/office/drawing/2014/main" id="{86B1247B-3AC7-C551-5857-C8EA6C265BB3}"/>
                    </a:ext>
                  </a:extLst>
                </p:cNvPr>
                <p:cNvSpPr>
                  <a:spLocks noChangeShapeType="1"/>
                </p:cNvSpPr>
                <p:nvPr/>
              </p:nvSpPr>
              <p:spPr bwMode="auto">
                <a:xfrm>
                  <a:off x="5007" y="56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92" name="Line 841">
                  <a:extLst>
                    <a:ext uri="{FF2B5EF4-FFF2-40B4-BE49-F238E27FC236}">
                      <a16:creationId xmlns:a16="http://schemas.microsoft.com/office/drawing/2014/main" id="{91B8FD70-D4FC-EC59-615C-4155B05B62FD}"/>
                    </a:ext>
                  </a:extLst>
                </p:cNvPr>
                <p:cNvSpPr>
                  <a:spLocks noChangeShapeType="1"/>
                </p:cNvSpPr>
                <p:nvPr/>
              </p:nvSpPr>
              <p:spPr bwMode="auto">
                <a:xfrm rot="5400000">
                  <a:off x="5055" y="56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93" name="Line 842">
                  <a:extLst>
                    <a:ext uri="{FF2B5EF4-FFF2-40B4-BE49-F238E27FC236}">
                      <a16:creationId xmlns:a16="http://schemas.microsoft.com/office/drawing/2014/main" id="{C0D4DDEE-E0EA-AB19-A136-C77785DD287B}"/>
                    </a:ext>
                  </a:extLst>
                </p:cNvPr>
                <p:cNvSpPr>
                  <a:spLocks noChangeShapeType="1"/>
                </p:cNvSpPr>
                <p:nvPr/>
              </p:nvSpPr>
              <p:spPr bwMode="auto">
                <a:xfrm>
                  <a:off x="5103" y="57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94" name="Line 843">
                  <a:extLst>
                    <a:ext uri="{FF2B5EF4-FFF2-40B4-BE49-F238E27FC236}">
                      <a16:creationId xmlns:a16="http://schemas.microsoft.com/office/drawing/2014/main" id="{B5B2EC53-1425-3BD0-1CC2-FF10F7BA5D59}"/>
                    </a:ext>
                  </a:extLst>
                </p:cNvPr>
                <p:cNvSpPr>
                  <a:spLocks noChangeShapeType="1"/>
                </p:cNvSpPr>
                <p:nvPr/>
              </p:nvSpPr>
              <p:spPr bwMode="auto">
                <a:xfrm>
                  <a:off x="5199" y="58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95" name="Line 844">
                  <a:extLst>
                    <a:ext uri="{FF2B5EF4-FFF2-40B4-BE49-F238E27FC236}">
                      <a16:creationId xmlns:a16="http://schemas.microsoft.com/office/drawing/2014/main" id="{152DB300-49A2-1484-78C4-82134E148B7C}"/>
                    </a:ext>
                  </a:extLst>
                </p:cNvPr>
                <p:cNvSpPr>
                  <a:spLocks noChangeShapeType="1"/>
                </p:cNvSpPr>
                <p:nvPr/>
              </p:nvSpPr>
              <p:spPr bwMode="auto">
                <a:xfrm>
                  <a:off x="5295" y="59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96" name="Line 845">
                  <a:extLst>
                    <a:ext uri="{FF2B5EF4-FFF2-40B4-BE49-F238E27FC236}">
                      <a16:creationId xmlns:a16="http://schemas.microsoft.com/office/drawing/2014/main" id="{7C59C1E9-55D9-97DB-857E-DBFC10802DC1}"/>
                    </a:ext>
                  </a:extLst>
                </p:cNvPr>
                <p:cNvSpPr>
                  <a:spLocks noChangeShapeType="1"/>
                </p:cNvSpPr>
                <p:nvPr/>
              </p:nvSpPr>
              <p:spPr bwMode="auto">
                <a:xfrm>
                  <a:off x="5391" y="60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97" name="Line 846">
                  <a:extLst>
                    <a:ext uri="{FF2B5EF4-FFF2-40B4-BE49-F238E27FC236}">
                      <a16:creationId xmlns:a16="http://schemas.microsoft.com/office/drawing/2014/main" id="{412B9928-B5FD-A8E4-754E-629A3AE5CDFD}"/>
                    </a:ext>
                  </a:extLst>
                </p:cNvPr>
                <p:cNvSpPr>
                  <a:spLocks noChangeShapeType="1"/>
                </p:cNvSpPr>
                <p:nvPr/>
              </p:nvSpPr>
              <p:spPr bwMode="auto">
                <a:xfrm rot="5400000">
                  <a:off x="5151" y="57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98" name="Line 847">
                  <a:extLst>
                    <a:ext uri="{FF2B5EF4-FFF2-40B4-BE49-F238E27FC236}">
                      <a16:creationId xmlns:a16="http://schemas.microsoft.com/office/drawing/2014/main" id="{4D24D3C4-40A9-924A-C6B8-4213498B6278}"/>
                    </a:ext>
                  </a:extLst>
                </p:cNvPr>
                <p:cNvSpPr>
                  <a:spLocks noChangeShapeType="1"/>
                </p:cNvSpPr>
                <p:nvPr/>
              </p:nvSpPr>
              <p:spPr bwMode="auto">
                <a:xfrm rot="5400000">
                  <a:off x="5247" y="58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99" name="Line 848">
                  <a:extLst>
                    <a:ext uri="{FF2B5EF4-FFF2-40B4-BE49-F238E27FC236}">
                      <a16:creationId xmlns:a16="http://schemas.microsoft.com/office/drawing/2014/main" id="{39F2FC74-31FC-01A4-5D4C-AB8C74878ECA}"/>
                    </a:ext>
                  </a:extLst>
                </p:cNvPr>
                <p:cNvSpPr>
                  <a:spLocks noChangeShapeType="1"/>
                </p:cNvSpPr>
                <p:nvPr/>
              </p:nvSpPr>
              <p:spPr bwMode="auto">
                <a:xfrm rot="5400000">
                  <a:off x="5343" y="59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00" name="Line 849">
                  <a:extLst>
                    <a:ext uri="{FF2B5EF4-FFF2-40B4-BE49-F238E27FC236}">
                      <a16:creationId xmlns:a16="http://schemas.microsoft.com/office/drawing/2014/main" id="{2618A1AA-60E7-B2E6-B202-A4F303769163}"/>
                    </a:ext>
                  </a:extLst>
                </p:cNvPr>
                <p:cNvSpPr>
                  <a:spLocks noChangeShapeType="1"/>
                </p:cNvSpPr>
                <p:nvPr/>
              </p:nvSpPr>
              <p:spPr bwMode="auto">
                <a:xfrm rot="5400000">
                  <a:off x="4671" y="52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01" name="Line 850">
                  <a:extLst>
                    <a:ext uri="{FF2B5EF4-FFF2-40B4-BE49-F238E27FC236}">
                      <a16:creationId xmlns:a16="http://schemas.microsoft.com/office/drawing/2014/main" id="{371C0AC9-F484-DD70-669B-C67A820D40CE}"/>
                    </a:ext>
                  </a:extLst>
                </p:cNvPr>
                <p:cNvSpPr>
                  <a:spLocks noChangeShapeType="1"/>
                </p:cNvSpPr>
                <p:nvPr/>
              </p:nvSpPr>
              <p:spPr bwMode="auto">
                <a:xfrm>
                  <a:off x="5487" y="60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02" name="Line 851">
                  <a:extLst>
                    <a:ext uri="{FF2B5EF4-FFF2-40B4-BE49-F238E27FC236}">
                      <a16:creationId xmlns:a16="http://schemas.microsoft.com/office/drawing/2014/main" id="{020A9A32-33A2-CD6E-6FAC-305FAF01BE05}"/>
                    </a:ext>
                  </a:extLst>
                </p:cNvPr>
                <p:cNvSpPr>
                  <a:spLocks noChangeShapeType="1"/>
                </p:cNvSpPr>
                <p:nvPr/>
              </p:nvSpPr>
              <p:spPr bwMode="auto">
                <a:xfrm rot="5400000">
                  <a:off x="5439" y="60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03" name="Line 852">
                  <a:extLst>
                    <a:ext uri="{FF2B5EF4-FFF2-40B4-BE49-F238E27FC236}">
                      <a16:creationId xmlns:a16="http://schemas.microsoft.com/office/drawing/2014/main" id="{A0AC0484-C2DB-CB56-BE30-677F7B3B34EF}"/>
                    </a:ext>
                  </a:extLst>
                </p:cNvPr>
                <p:cNvSpPr>
                  <a:spLocks noChangeShapeType="1"/>
                </p:cNvSpPr>
                <p:nvPr/>
              </p:nvSpPr>
              <p:spPr bwMode="auto">
                <a:xfrm>
                  <a:off x="5583" y="61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04" name="Line 853">
                  <a:extLst>
                    <a:ext uri="{FF2B5EF4-FFF2-40B4-BE49-F238E27FC236}">
                      <a16:creationId xmlns:a16="http://schemas.microsoft.com/office/drawing/2014/main" id="{A746547F-51DA-7C24-BEB1-3ACB9590AFD5}"/>
                    </a:ext>
                  </a:extLst>
                </p:cNvPr>
                <p:cNvSpPr>
                  <a:spLocks noChangeShapeType="1"/>
                </p:cNvSpPr>
                <p:nvPr/>
              </p:nvSpPr>
              <p:spPr bwMode="auto">
                <a:xfrm>
                  <a:off x="5679" y="62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05" name="Line 854">
                  <a:extLst>
                    <a:ext uri="{FF2B5EF4-FFF2-40B4-BE49-F238E27FC236}">
                      <a16:creationId xmlns:a16="http://schemas.microsoft.com/office/drawing/2014/main" id="{2F38F63C-CD6D-0BC1-1BAD-ECF485EDCBA0}"/>
                    </a:ext>
                  </a:extLst>
                </p:cNvPr>
                <p:cNvSpPr>
                  <a:spLocks noChangeShapeType="1"/>
                </p:cNvSpPr>
                <p:nvPr/>
              </p:nvSpPr>
              <p:spPr bwMode="auto">
                <a:xfrm>
                  <a:off x="5775" y="63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06" name="Line 855">
                  <a:extLst>
                    <a:ext uri="{FF2B5EF4-FFF2-40B4-BE49-F238E27FC236}">
                      <a16:creationId xmlns:a16="http://schemas.microsoft.com/office/drawing/2014/main" id="{50D97634-4FFA-7469-E27C-2EFB66EEF830}"/>
                    </a:ext>
                  </a:extLst>
                </p:cNvPr>
                <p:cNvSpPr>
                  <a:spLocks noChangeShapeType="1"/>
                </p:cNvSpPr>
                <p:nvPr/>
              </p:nvSpPr>
              <p:spPr bwMode="auto">
                <a:xfrm rot="5400000">
                  <a:off x="5631" y="62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07" name="Line 856">
                  <a:extLst>
                    <a:ext uri="{FF2B5EF4-FFF2-40B4-BE49-F238E27FC236}">
                      <a16:creationId xmlns:a16="http://schemas.microsoft.com/office/drawing/2014/main" id="{2137F526-3C79-F873-5777-FD5EF35D9456}"/>
                    </a:ext>
                  </a:extLst>
                </p:cNvPr>
                <p:cNvSpPr>
                  <a:spLocks noChangeShapeType="1"/>
                </p:cNvSpPr>
                <p:nvPr/>
              </p:nvSpPr>
              <p:spPr bwMode="auto">
                <a:xfrm rot="5400000">
                  <a:off x="5727" y="63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08" name="Line 857">
                  <a:extLst>
                    <a:ext uri="{FF2B5EF4-FFF2-40B4-BE49-F238E27FC236}">
                      <a16:creationId xmlns:a16="http://schemas.microsoft.com/office/drawing/2014/main" id="{6A3870C5-975A-202E-63A9-25DF6A378E5B}"/>
                    </a:ext>
                  </a:extLst>
                </p:cNvPr>
                <p:cNvSpPr>
                  <a:spLocks noChangeShapeType="1"/>
                </p:cNvSpPr>
                <p:nvPr/>
              </p:nvSpPr>
              <p:spPr bwMode="auto">
                <a:xfrm rot="5400000">
                  <a:off x="5823" y="64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09" name="Line 858">
                  <a:extLst>
                    <a:ext uri="{FF2B5EF4-FFF2-40B4-BE49-F238E27FC236}">
                      <a16:creationId xmlns:a16="http://schemas.microsoft.com/office/drawing/2014/main" id="{C022CE63-8AD4-2270-56D1-CB4295451E55}"/>
                    </a:ext>
                  </a:extLst>
                </p:cNvPr>
                <p:cNvSpPr>
                  <a:spLocks noChangeShapeType="1"/>
                </p:cNvSpPr>
                <p:nvPr/>
              </p:nvSpPr>
              <p:spPr bwMode="auto">
                <a:xfrm>
                  <a:off x="5871" y="64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10" name="Line 859">
                  <a:extLst>
                    <a:ext uri="{FF2B5EF4-FFF2-40B4-BE49-F238E27FC236}">
                      <a16:creationId xmlns:a16="http://schemas.microsoft.com/office/drawing/2014/main" id="{869DC008-B90E-E1D6-1FBA-7D53EA8F4F26}"/>
                    </a:ext>
                  </a:extLst>
                </p:cNvPr>
                <p:cNvSpPr>
                  <a:spLocks noChangeShapeType="1"/>
                </p:cNvSpPr>
                <p:nvPr/>
              </p:nvSpPr>
              <p:spPr bwMode="auto">
                <a:xfrm rot="5400000">
                  <a:off x="5919" y="65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11" name="Line 860">
                  <a:extLst>
                    <a:ext uri="{FF2B5EF4-FFF2-40B4-BE49-F238E27FC236}">
                      <a16:creationId xmlns:a16="http://schemas.microsoft.com/office/drawing/2014/main" id="{3CC4A8ED-D409-C7B8-7570-30E1AAC69B13}"/>
                    </a:ext>
                  </a:extLst>
                </p:cNvPr>
                <p:cNvSpPr>
                  <a:spLocks noChangeShapeType="1"/>
                </p:cNvSpPr>
                <p:nvPr/>
              </p:nvSpPr>
              <p:spPr bwMode="auto">
                <a:xfrm>
                  <a:off x="5967" y="65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12" name="Line 861">
                  <a:extLst>
                    <a:ext uri="{FF2B5EF4-FFF2-40B4-BE49-F238E27FC236}">
                      <a16:creationId xmlns:a16="http://schemas.microsoft.com/office/drawing/2014/main" id="{E3B1463E-A607-95CA-692C-C292FC5D65F7}"/>
                    </a:ext>
                  </a:extLst>
                </p:cNvPr>
                <p:cNvSpPr>
                  <a:spLocks noChangeShapeType="1"/>
                </p:cNvSpPr>
                <p:nvPr/>
              </p:nvSpPr>
              <p:spPr bwMode="auto">
                <a:xfrm>
                  <a:off x="6063" y="66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13" name="Line 862">
                  <a:extLst>
                    <a:ext uri="{FF2B5EF4-FFF2-40B4-BE49-F238E27FC236}">
                      <a16:creationId xmlns:a16="http://schemas.microsoft.com/office/drawing/2014/main" id="{E7C403D0-42E8-F137-2EC4-C1F9010D8BB4}"/>
                    </a:ext>
                  </a:extLst>
                </p:cNvPr>
                <p:cNvSpPr>
                  <a:spLocks noChangeShapeType="1"/>
                </p:cNvSpPr>
                <p:nvPr/>
              </p:nvSpPr>
              <p:spPr bwMode="auto">
                <a:xfrm>
                  <a:off x="6159" y="67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14" name="Line 863">
                  <a:extLst>
                    <a:ext uri="{FF2B5EF4-FFF2-40B4-BE49-F238E27FC236}">
                      <a16:creationId xmlns:a16="http://schemas.microsoft.com/office/drawing/2014/main" id="{B2609C0C-292F-B325-A391-738696C8F39E}"/>
                    </a:ext>
                  </a:extLst>
                </p:cNvPr>
                <p:cNvSpPr>
                  <a:spLocks noChangeShapeType="1"/>
                </p:cNvSpPr>
                <p:nvPr/>
              </p:nvSpPr>
              <p:spPr bwMode="auto">
                <a:xfrm>
                  <a:off x="6255" y="68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15" name="Line 864">
                  <a:extLst>
                    <a:ext uri="{FF2B5EF4-FFF2-40B4-BE49-F238E27FC236}">
                      <a16:creationId xmlns:a16="http://schemas.microsoft.com/office/drawing/2014/main" id="{901D49D8-2371-1BD6-20FF-E43F466DA7B2}"/>
                    </a:ext>
                  </a:extLst>
                </p:cNvPr>
                <p:cNvSpPr>
                  <a:spLocks noChangeShapeType="1"/>
                </p:cNvSpPr>
                <p:nvPr/>
              </p:nvSpPr>
              <p:spPr bwMode="auto">
                <a:xfrm rot="5400000">
                  <a:off x="6015" y="66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16" name="Line 865">
                  <a:extLst>
                    <a:ext uri="{FF2B5EF4-FFF2-40B4-BE49-F238E27FC236}">
                      <a16:creationId xmlns:a16="http://schemas.microsoft.com/office/drawing/2014/main" id="{CD872AB9-92C8-CBD0-FBC2-B42FA7B8A6D4}"/>
                    </a:ext>
                  </a:extLst>
                </p:cNvPr>
                <p:cNvSpPr>
                  <a:spLocks noChangeShapeType="1"/>
                </p:cNvSpPr>
                <p:nvPr/>
              </p:nvSpPr>
              <p:spPr bwMode="auto">
                <a:xfrm rot="5400000">
                  <a:off x="6111" y="67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17" name="Line 866">
                  <a:extLst>
                    <a:ext uri="{FF2B5EF4-FFF2-40B4-BE49-F238E27FC236}">
                      <a16:creationId xmlns:a16="http://schemas.microsoft.com/office/drawing/2014/main" id="{3F206E5D-2DC4-F854-7089-AB9618248B3C}"/>
                    </a:ext>
                  </a:extLst>
                </p:cNvPr>
                <p:cNvSpPr>
                  <a:spLocks noChangeShapeType="1"/>
                </p:cNvSpPr>
                <p:nvPr/>
              </p:nvSpPr>
              <p:spPr bwMode="auto">
                <a:xfrm rot="5400000">
                  <a:off x="6207" y="68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18" name="Line 867">
                  <a:extLst>
                    <a:ext uri="{FF2B5EF4-FFF2-40B4-BE49-F238E27FC236}">
                      <a16:creationId xmlns:a16="http://schemas.microsoft.com/office/drawing/2014/main" id="{4CFF17DC-5FBD-56B1-70D5-950E4BAA0720}"/>
                    </a:ext>
                  </a:extLst>
                </p:cNvPr>
                <p:cNvSpPr>
                  <a:spLocks noChangeShapeType="1"/>
                </p:cNvSpPr>
                <p:nvPr/>
              </p:nvSpPr>
              <p:spPr bwMode="auto">
                <a:xfrm rot="5400000">
                  <a:off x="5535" y="61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19" name="Line 868">
                  <a:extLst>
                    <a:ext uri="{FF2B5EF4-FFF2-40B4-BE49-F238E27FC236}">
                      <a16:creationId xmlns:a16="http://schemas.microsoft.com/office/drawing/2014/main" id="{69C6BD4A-117C-1E43-2169-37F19C9DC26E}"/>
                    </a:ext>
                  </a:extLst>
                </p:cNvPr>
                <p:cNvSpPr>
                  <a:spLocks noChangeShapeType="1"/>
                </p:cNvSpPr>
                <p:nvPr/>
              </p:nvSpPr>
              <p:spPr bwMode="auto">
                <a:xfrm>
                  <a:off x="6351" y="69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20" name="Line 869">
                  <a:extLst>
                    <a:ext uri="{FF2B5EF4-FFF2-40B4-BE49-F238E27FC236}">
                      <a16:creationId xmlns:a16="http://schemas.microsoft.com/office/drawing/2014/main" id="{DC3F4482-24B3-7B82-12EC-DAE94191B1B5}"/>
                    </a:ext>
                  </a:extLst>
                </p:cNvPr>
                <p:cNvSpPr>
                  <a:spLocks noChangeShapeType="1"/>
                </p:cNvSpPr>
                <p:nvPr/>
              </p:nvSpPr>
              <p:spPr bwMode="auto">
                <a:xfrm rot="5400000">
                  <a:off x="6303" y="69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21" name="Line 870">
                  <a:extLst>
                    <a:ext uri="{FF2B5EF4-FFF2-40B4-BE49-F238E27FC236}">
                      <a16:creationId xmlns:a16="http://schemas.microsoft.com/office/drawing/2014/main" id="{DB587545-A587-69A4-74EB-AC24BE5CB97A}"/>
                    </a:ext>
                  </a:extLst>
                </p:cNvPr>
                <p:cNvSpPr>
                  <a:spLocks noChangeShapeType="1"/>
                </p:cNvSpPr>
                <p:nvPr/>
              </p:nvSpPr>
              <p:spPr bwMode="auto">
                <a:xfrm rot="5400000">
                  <a:off x="6399" y="70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22" name="Line 871">
                  <a:extLst>
                    <a:ext uri="{FF2B5EF4-FFF2-40B4-BE49-F238E27FC236}">
                      <a16:creationId xmlns:a16="http://schemas.microsoft.com/office/drawing/2014/main" id="{4DA4B311-DAB7-3B25-041E-55EF0228CD6D}"/>
                    </a:ext>
                  </a:extLst>
                </p:cNvPr>
                <p:cNvSpPr>
                  <a:spLocks noChangeShapeType="1"/>
                </p:cNvSpPr>
                <p:nvPr/>
              </p:nvSpPr>
              <p:spPr bwMode="auto">
                <a:xfrm>
                  <a:off x="6447" y="70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23" name="Line 872">
                  <a:extLst>
                    <a:ext uri="{FF2B5EF4-FFF2-40B4-BE49-F238E27FC236}">
                      <a16:creationId xmlns:a16="http://schemas.microsoft.com/office/drawing/2014/main" id="{6AB9FCEB-E098-262B-C4BB-93AE2D00F7D8}"/>
                    </a:ext>
                  </a:extLst>
                </p:cNvPr>
                <p:cNvSpPr>
                  <a:spLocks noChangeShapeType="1"/>
                </p:cNvSpPr>
                <p:nvPr/>
              </p:nvSpPr>
              <p:spPr bwMode="auto">
                <a:xfrm rot="5400000">
                  <a:off x="6495" y="71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24" name="Line 873">
                  <a:extLst>
                    <a:ext uri="{FF2B5EF4-FFF2-40B4-BE49-F238E27FC236}">
                      <a16:creationId xmlns:a16="http://schemas.microsoft.com/office/drawing/2014/main" id="{ABAD58CB-291A-C671-B98D-404CE1098B10}"/>
                    </a:ext>
                  </a:extLst>
                </p:cNvPr>
                <p:cNvSpPr>
                  <a:spLocks noChangeShapeType="1"/>
                </p:cNvSpPr>
                <p:nvPr/>
              </p:nvSpPr>
              <p:spPr bwMode="auto">
                <a:xfrm>
                  <a:off x="6543" y="71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25" name="Line 874">
                  <a:extLst>
                    <a:ext uri="{FF2B5EF4-FFF2-40B4-BE49-F238E27FC236}">
                      <a16:creationId xmlns:a16="http://schemas.microsoft.com/office/drawing/2014/main" id="{FD406DA8-EA36-8DD9-4C85-8106C03FFB67}"/>
                    </a:ext>
                  </a:extLst>
                </p:cNvPr>
                <p:cNvSpPr>
                  <a:spLocks noChangeShapeType="1"/>
                </p:cNvSpPr>
                <p:nvPr/>
              </p:nvSpPr>
              <p:spPr bwMode="auto">
                <a:xfrm>
                  <a:off x="6639" y="72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26" name="Line 875">
                  <a:extLst>
                    <a:ext uri="{FF2B5EF4-FFF2-40B4-BE49-F238E27FC236}">
                      <a16:creationId xmlns:a16="http://schemas.microsoft.com/office/drawing/2014/main" id="{B842260B-B342-BD07-A741-CB90CA08F299}"/>
                    </a:ext>
                  </a:extLst>
                </p:cNvPr>
                <p:cNvSpPr>
                  <a:spLocks noChangeShapeType="1"/>
                </p:cNvSpPr>
                <p:nvPr/>
              </p:nvSpPr>
              <p:spPr bwMode="auto">
                <a:xfrm>
                  <a:off x="6735" y="73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27" name="Line 876">
                  <a:extLst>
                    <a:ext uri="{FF2B5EF4-FFF2-40B4-BE49-F238E27FC236}">
                      <a16:creationId xmlns:a16="http://schemas.microsoft.com/office/drawing/2014/main" id="{5A127803-D73E-413C-D16E-482EE8821152}"/>
                    </a:ext>
                  </a:extLst>
                </p:cNvPr>
                <p:cNvSpPr>
                  <a:spLocks noChangeShapeType="1"/>
                </p:cNvSpPr>
                <p:nvPr/>
              </p:nvSpPr>
              <p:spPr bwMode="auto">
                <a:xfrm>
                  <a:off x="6831" y="74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28" name="Line 877">
                  <a:extLst>
                    <a:ext uri="{FF2B5EF4-FFF2-40B4-BE49-F238E27FC236}">
                      <a16:creationId xmlns:a16="http://schemas.microsoft.com/office/drawing/2014/main" id="{2BD9187E-7E54-5C2F-AA87-1D23E4DB88D0}"/>
                    </a:ext>
                  </a:extLst>
                </p:cNvPr>
                <p:cNvSpPr>
                  <a:spLocks noChangeShapeType="1"/>
                </p:cNvSpPr>
                <p:nvPr/>
              </p:nvSpPr>
              <p:spPr bwMode="auto">
                <a:xfrm rot="5400000">
                  <a:off x="6591" y="72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29" name="Line 878">
                  <a:extLst>
                    <a:ext uri="{FF2B5EF4-FFF2-40B4-BE49-F238E27FC236}">
                      <a16:creationId xmlns:a16="http://schemas.microsoft.com/office/drawing/2014/main" id="{DB4A0A1D-F48A-E574-7D76-F81E51634B86}"/>
                    </a:ext>
                  </a:extLst>
                </p:cNvPr>
                <p:cNvSpPr>
                  <a:spLocks noChangeShapeType="1"/>
                </p:cNvSpPr>
                <p:nvPr/>
              </p:nvSpPr>
              <p:spPr bwMode="auto">
                <a:xfrm rot="5400000">
                  <a:off x="6687" y="72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730" name="Line 879">
                  <a:extLst>
                    <a:ext uri="{FF2B5EF4-FFF2-40B4-BE49-F238E27FC236}">
                      <a16:creationId xmlns:a16="http://schemas.microsoft.com/office/drawing/2014/main" id="{B2B48F2C-DD36-5611-A006-7C4102F396C9}"/>
                    </a:ext>
                  </a:extLst>
                </p:cNvPr>
                <p:cNvSpPr>
                  <a:spLocks noChangeShapeType="1"/>
                </p:cNvSpPr>
                <p:nvPr/>
              </p:nvSpPr>
              <p:spPr bwMode="auto">
                <a:xfrm rot="5400000">
                  <a:off x="6783" y="73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292650" name="Line 880">
                <a:extLst>
                  <a:ext uri="{FF2B5EF4-FFF2-40B4-BE49-F238E27FC236}">
                    <a16:creationId xmlns:a16="http://schemas.microsoft.com/office/drawing/2014/main" id="{9146CB25-5AC5-3CEF-6CD4-0CBF5ED24EB5}"/>
                  </a:ext>
                </a:extLst>
              </p:cNvPr>
              <p:cNvSpPr>
                <a:spLocks noChangeShapeType="1"/>
              </p:cNvSpPr>
              <p:nvPr/>
            </p:nvSpPr>
            <p:spPr bwMode="auto">
              <a:xfrm rot="5400000">
                <a:off x="6879" y="74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51" name="Line 881">
                <a:extLst>
                  <a:ext uri="{FF2B5EF4-FFF2-40B4-BE49-F238E27FC236}">
                    <a16:creationId xmlns:a16="http://schemas.microsoft.com/office/drawing/2014/main" id="{A38E3FA6-43E5-F5C2-A5CB-53E969C4AA40}"/>
                  </a:ext>
                </a:extLst>
              </p:cNvPr>
              <p:cNvSpPr>
                <a:spLocks noChangeShapeType="1"/>
              </p:cNvSpPr>
              <p:nvPr/>
            </p:nvSpPr>
            <p:spPr bwMode="auto">
              <a:xfrm>
                <a:off x="6927" y="75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52" name="Line 882">
                <a:extLst>
                  <a:ext uri="{FF2B5EF4-FFF2-40B4-BE49-F238E27FC236}">
                    <a16:creationId xmlns:a16="http://schemas.microsoft.com/office/drawing/2014/main" id="{00B64638-E45A-DCD9-2373-AA505FA7D7C5}"/>
                  </a:ext>
                </a:extLst>
              </p:cNvPr>
              <p:cNvSpPr>
                <a:spLocks noChangeShapeType="1"/>
              </p:cNvSpPr>
              <p:nvPr/>
            </p:nvSpPr>
            <p:spPr bwMode="auto">
              <a:xfrm rot="5400000">
                <a:off x="6975" y="75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53" name="Line 883">
                <a:extLst>
                  <a:ext uri="{FF2B5EF4-FFF2-40B4-BE49-F238E27FC236}">
                    <a16:creationId xmlns:a16="http://schemas.microsoft.com/office/drawing/2014/main" id="{65FBB340-511F-9D07-0725-7A7295DDC29B}"/>
                  </a:ext>
                </a:extLst>
              </p:cNvPr>
              <p:cNvSpPr>
                <a:spLocks noChangeShapeType="1"/>
              </p:cNvSpPr>
              <p:nvPr/>
            </p:nvSpPr>
            <p:spPr bwMode="auto">
              <a:xfrm>
                <a:off x="7023" y="7632"/>
                <a:ext cx="8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grpSp>
          <p:nvGrpSpPr>
            <p:cNvPr id="292058" name="Group 884">
              <a:extLst>
                <a:ext uri="{FF2B5EF4-FFF2-40B4-BE49-F238E27FC236}">
                  <a16:creationId xmlns:a16="http://schemas.microsoft.com/office/drawing/2014/main" id="{8DDB8BA2-0B6C-C77A-5764-9D1159EAF1F3}"/>
                </a:ext>
              </a:extLst>
            </p:cNvPr>
            <p:cNvGrpSpPr>
              <a:grpSpLocks/>
            </p:cNvGrpSpPr>
            <p:nvPr/>
          </p:nvGrpSpPr>
          <p:grpSpPr bwMode="auto">
            <a:xfrm rot="-5400000">
              <a:off x="1085" y="328"/>
              <a:ext cx="1311" cy="1293"/>
              <a:chOff x="3184" y="3264"/>
              <a:chExt cx="4088" cy="4032"/>
            </a:xfrm>
          </p:grpSpPr>
          <p:grpSp>
            <p:nvGrpSpPr>
              <p:cNvPr id="292563" name="Group 885">
                <a:extLst>
                  <a:ext uri="{FF2B5EF4-FFF2-40B4-BE49-F238E27FC236}">
                    <a16:creationId xmlns:a16="http://schemas.microsoft.com/office/drawing/2014/main" id="{ABBB211F-755A-56BA-1C42-B80F90E01E83}"/>
                  </a:ext>
                </a:extLst>
              </p:cNvPr>
              <p:cNvGrpSpPr>
                <a:grpSpLocks/>
              </p:cNvGrpSpPr>
              <p:nvPr/>
            </p:nvGrpSpPr>
            <p:grpSpPr bwMode="auto">
              <a:xfrm>
                <a:off x="3184" y="3264"/>
                <a:ext cx="3744" cy="3648"/>
                <a:chOff x="3184" y="3264"/>
                <a:chExt cx="3744" cy="3648"/>
              </a:xfrm>
            </p:grpSpPr>
            <p:sp>
              <p:nvSpPr>
                <p:cNvPr id="292572" name="Line 886">
                  <a:extLst>
                    <a:ext uri="{FF2B5EF4-FFF2-40B4-BE49-F238E27FC236}">
                      <a16:creationId xmlns:a16="http://schemas.microsoft.com/office/drawing/2014/main" id="{F28E09DD-0B13-23B4-0018-C4EAC630E773}"/>
                    </a:ext>
                  </a:extLst>
                </p:cNvPr>
                <p:cNvSpPr>
                  <a:spLocks noChangeShapeType="1"/>
                </p:cNvSpPr>
                <p:nvPr/>
              </p:nvSpPr>
              <p:spPr bwMode="auto">
                <a:xfrm>
                  <a:off x="3184" y="32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73" name="Line 887">
                  <a:extLst>
                    <a:ext uri="{FF2B5EF4-FFF2-40B4-BE49-F238E27FC236}">
                      <a16:creationId xmlns:a16="http://schemas.microsoft.com/office/drawing/2014/main" id="{012C8CDF-B926-69DF-25C0-5551E849CA49}"/>
                    </a:ext>
                  </a:extLst>
                </p:cNvPr>
                <p:cNvSpPr>
                  <a:spLocks noChangeShapeType="1"/>
                </p:cNvSpPr>
                <p:nvPr/>
              </p:nvSpPr>
              <p:spPr bwMode="auto">
                <a:xfrm rot="5400000">
                  <a:off x="3232" y="33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74" name="Line 888">
                  <a:extLst>
                    <a:ext uri="{FF2B5EF4-FFF2-40B4-BE49-F238E27FC236}">
                      <a16:creationId xmlns:a16="http://schemas.microsoft.com/office/drawing/2014/main" id="{B5DE0BF2-0C7B-2E30-327C-42F328CDE0B9}"/>
                    </a:ext>
                  </a:extLst>
                </p:cNvPr>
                <p:cNvSpPr>
                  <a:spLocks noChangeShapeType="1"/>
                </p:cNvSpPr>
                <p:nvPr/>
              </p:nvSpPr>
              <p:spPr bwMode="auto">
                <a:xfrm>
                  <a:off x="3280" y="33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75" name="Line 889">
                  <a:extLst>
                    <a:ext uri="{FF2B5EF4-FFF2-40B4-BE49-F238E27FC236}">
                      <a16:creationId xmlns:a16="http://schemas.microsoft.com/office/drawing/2014/main" id="{DC9F9133-1F8C-6FBA-1E0F-C0570F5D30D3}"/>
                    </a:ext>
                  </a:extLst>
                </p:cNvPr>
                <p:cNvSpPr>
                  <a:spLocks noChangeShapeType="1"/>
                </p:cNvSpPr>
                <p:nvPr/>
              </p:nvSpPr>
              <p:spPr bwMode="auto">
                <a:xfrm rot="5400000">
                  <a:off x="3328" y="34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76" name="Line 890">
                  <a:extLst>
                    <a:ext uri="{FF2B5EF4-FFF2-40B4-BE49-F238E27FC236}">
                      <a16:creationId xmlns:a16="http://schemas.microsoft.com/office/drawing/2014/main" id="{0B5DE9E9-0A3C-79B9-4CBC-0C61A3CDD007}"/>
                    </a:ext>
                  </a:extLst>
                </p:cNvPr>
                <p:cNvSpPr>
                  <a:spLocks noChangeShapeType="1"/>
                </p:cNvSpPr>
                <p:nvPr/>
              </p:nvSpPr>
              <p:spPr bwMode="auto">
                <a:xfrm>
                  <a:off x="3376" y="34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77" name="Line 891">
                  <a:extLst>
                    <a:ext uri="{FF2B5EF4-FFF2-40B4-BE49-F238E27FC236}">
                      <a16:creationId xmlns:a16="http://schemas.microsoft.com/office/drawing/2014/main" id="{01562E14-AA6F-EBE1-CEC0-C6A9F38D4ABC}"/>
                    </a:ext>
                  </a:extLst>
                </p:cNvPr>
                <p:cNvSpPr>
                  <a:spLocks noChangeShapeType="1"/>
                </p:cNvSpPr>
                <p:nvPr/>
              </p:nvSpPr>
              <p:spPr bwMode="auto">
                <a:xfrm>
                  <a:off x="3472" y="35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78" name="Line 892">
                  <a:extLst>
                    <a:ext uri="{FF2B5EF4-FFF2-40B4-BE49-F238E27FC236}">
                      <a16:creationId xmlns:a16="http://schemas.microsoft.com/office/drawing/2014/main" id="{9398AC3C-593C-9C5E-2AA2-A5F41F55A96F}"/>
                    </a:ext>
                  </a:extLst>
                </p:cNvPr>
                <p:cNvSpPr>
                  <a:spLocks noChangeShapeType="1"/>
                </p:cNvSpPr>
                <p:nvPr/>
              </p:nvSpPr>
              <p:spPr bwMode="auto">
                <a:xfrm>
                  <a:off x="3568" y="36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79" name="Line 893">
                  <a:extLst>
                    <a:ext uri="{FF2B5EF4-FFF2-40B4-BE49-F238E27FC236}">
                      <a16:creationId xmlns:a16="http://schemas.microsoft.com/office/drawing/2014/main" id="{A5C892C9-CD60-6E1E-E609-494DE94E413C}"/>
                    </a:ext>
                  </a:extLst>
                </p:cNvPr>
                <p:cNvSpPr>
                  <a:spLocks noChangeShapeType="1"/>
                </p:cNvSpPr>
                <p:nvPr/>
              </p:nvSpPr>
              <p:spPr bwMode="auto">
                <a:xfrm>
                  <a:off x="3664" y="37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80" name="Line 894">
                  <a:extLst>
                    <a:ext uri="{FF2B5EF4-FFF2-40B4-BE49-F238E27FC236}">
                      <a16:creationId xmlns:a16="http://schemas.microsoft.com/office/drawing/2014/main" id="{CF2D8565-26E9-234E-2E66-B322EA6E4E44}"/>
                    </a:ext>
                  </a:extLst>
                </p:cNvPr>
                <p:cNvSpPr>
                  <a:spLocks noChangeShapeType="1"/>
                </p:cNvSpPr>
                <p:nvPr/>
              </p:nvSpPr>
              <p:spPr bwMode="auto">
                <a:xfrm rot="5400000">
                  <a:off x="3424" y="35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81" name="Line 895">
                  <a:extLst>
                    <a:ext uri="{FF2B5EF4-FFF2-40B4-BE49-F238E27FC236}">
                      <a16:creationId xmlns:a16="http://schemas.microsoft.com/office/drawing/2014/main" id="{3163BD7D-6E9A-A456-2386-8729B22969C4}"/>
                    </a:ext>
                  </a:extLst>
                </p:cNvPr>
                <p:cNvSpPr>
                  <a:spLocks noChangeShapeType="1"/>
                </p:cNvSpPr>
                <p:nvPr/>
              </p:nvSpPr>
              <p:spPr bwMode="auto">
                <a:xfrm rot="5400000">
                  <a:off x="3520" y="36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82" name="Line 896">
                  <a:extLst>
                    <a:ext uri="{FF2B5EF4-FFF2-40B4-BE49-F238E27FC236}">
                      <a16:creationId xmlns:a16="http://schemas.microsoft.com/office/drawing/2014/main" id="{0E70CE0B-56EB-2444-093B-E0BBBA93EC1B}"/>
                    </a:ext>
                  </a:extLst>
                </p:cNvPr>
                <p:cNvSpPr>
                  <a:spLocks noChangeShapeType="1"/>
                </p:cNvSpPr>
                <p:nvPr/>
              </p:nvSpPr>
              <p:spPr bwMode="auto">
                <a:xfrm rot="5400000">
                  <a:off x="3616" y="36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83" name="Line 897">
                  <a:extLst>
                    <a:ext uri="{FF2B5EF4-FFF2-40B4-BE49-F238E27FC236}">
                      <a16:creationId xmlns:a16="http://schemas.microsoft.com/office/drawing/2014/main" id="{8D25926C-297E-88FF-E92B-743FBF1BE121}"/>
                    </a:ext>
                  </a:extLst>
                </p:cNvPr>
                <p:cNvSpPr>
                  <a:spLocks noChangeShapeType="1"/>
                </p:cNvSpPr>
                <p:nvPr/>
              </p:nvSpPr>
              <p:spPr bwMode="auto">
                <a:xfrm rot="5400000">
                  <a:off x="3712" y="37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84" name="Line 898">
                  <a:extLst>
                    <a:ext uri="{FF2B5EF4-FFF2-40B4-BE49-F238E27FC236}">
                      <a16:creationId xmlns:a16="http://schemas.microsoft.com/office/drawing/2014/main" id="{68C16EEA-956B-9028-6179-3A91ECFD9D08}"/>
                    </a:ext>
                  </a:extLst>
                </p:cNvPr>
                <p:cNvSpPr>
                  <a:spLocks noChangeShapeType="1"/>
                </p:cNvSpPr>
                <p:nvPr/>
              </p:nvSpPr>
              <p:spPr bwMode="auto">
                <a:xfrm>
                  <a:off x="3760" y="38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85" name="Line 899">
                  <a:extLst>
                    <a:ext uri="{FF2B5EF4-FFF2-40B4-BE49-F238E27FC236}">
                      <a16:creationId xmlns:a16="http://schemas.microsoft.com/office/drawing/2014/main" id="{F9C14D8A-2C14-6A96-7ADE-941D3A8A3051}"/>
                    </a:ext>
                  </a:extLst>
                </p:cNvPr>
                <p:cNvSpPr>
                  <a:spLocks noChangeShapeType="1"/>
                </p:cNvSpPr>
                <p:nvPr/>
              </p:nvSpPr>
              <p:spPr bwMode="auto">
                <a:xfrm rot="5400000">
                  <a:off x="3808" y="38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86" name="Line 900">
                  <a:extLst>
                    <a:ext uri="{FF2B5EF4-FFF2-40B4-BE49-F238E27FC236}">
                      <a16:creationId xmlns:a16="http://schemas.microsoft.com/office/drawing/2014/main" id="{C6ADC2E8-075C-CCEE-F524-138AE5D68E51}"/>
                    </a:ext>
                  </a:extLst>
                </p:cNvPr>
                <p:cNvSpPr>
                  <a:spLocks noChangeShapeType="1"/>
                </p:cNvSpPr>
                <p:nvPr/>
              </p:nvSpPr>
              <p:spPr bwMode="auto">
                <a:xfrm>
                  <a:off x="3856" y="39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87" name="Line 901">
                  <a:extLst>
                    <a:ext uri="{FF2B5EF4-FFF2-40B4-BE49-F238E27FC236}">
                      <a16:creationId xmlns:a16="http://schemas.microsoft.com/office/drawing/2014/main" id="{210E7E0D-43C2-EB8D-852A-14CE7B3D0C0C}"/>
                    </a:ext>
                  </a:extLst>
                </p:cNvPr>
                <p:cNvSpPr>
                  <a:spLocks noChangeShapeType="1"/>
                </p:cNvSpPr>
                <p:nvPr/>
              </p:nvSpPr>
              <p:spPr bwMode="auto">
                <a:xfrm>
                  <a:off x="3952" y="40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88" name="Line 902">
                  <a:extLst>
                    <a:ext uri="{FF2B5EF4-FFF2-40B4-BE49-F238E27FC236}">
                      <a16:creationId xmlns:a16="http://schemas.microsoft.com/office/drawing/2014/main" id="{9F1B5801-0920-0842-87E3-7A8DBA450541}"/>
                    </a:ext>
                  </a:extLst>
                </p:cNvPr>
                <p:cNvSpPr>
                  <a:spLocks noChangeShapeType="1"/>
                </p:cNvSpPr>
                <p:nvPr/>
              </p:nvSpPr>
              <p:spPr bwMode="auto">
                <a:xfrm>
                  <a:off x="4048" y="41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89" name="Line 903">
                  <a:extLst>
                    <a:ext uri="{FF2B5EF4-FFF2-40B4-BE49-F238E27FC236}">
                      <a16:creationId xmlns:a16="http://schemas.microsoft.com/office/drawing/2014/main" id="{A535E4B7-64BC-8818-D0EB-D299699D69BB}"/>
                    </a:ext>
                  </a:extLst>
                </p:cNvPr>
                <p:cNvSpPr>
                  <a:spLocks noChangeShapeType="1"/>
                </p:cNvSpPr>
                <p:nvPr/>
              </p:nvSpPr>
              <p:spPr bwMode="auto">
                <a:xfrm>
                  <a:off x="4144" y="42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90" name="Line 904">
                  <a:extLst>
                    <a:ext uri="{FF2B5EF4-FFF2-40B4-BE49-F238E27FC236}">
                      <a16:creationId xmlns:a16="http://schemas.microsoft.com/office/drawing/2014/main" id="{E1AB721B-0052-8F69-9DA1-99D05E55A44B}"/>
                    </a:ext>
                  </a:extLst>
                </p:cNvPr>
                <p:cNvSpPr>
                  <a:spLocks noChangeShapeType="1"/>
                </p:cNvSpPr>
                <p:nvPr/>
              </p:nvSpPr>
              <p:spPr bwMode="auto">
                <a:xfrm rot="5400000">
                  <a:off x="3904" y="39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91" name="Line 905">
                  <a:extLst>
                    <a:ext uri="{FF2B5EF4-FFF2-40B4-BE49-F238E27FC236}">
                      <a16:creationId xmlns:a16="http://schemas.microsoft.com/office/drawing/2014/main" id="{5D7297FE-8D59-563B-7C0A-F33F7D0B9B18}"/>
                    </a:ext>
                  </a:extLst>
                </p:cNvPr>
                <p:cNvSpPr>
                  <a:spLocks noChangeShapeType="1"/>
                </p:cNvSpPr>
                <p:nvPr/>
              </p:nvSpPr>
              <p:spPr bwMode="auto">
                <a:xfrm rot="5400000">
                  <a:off x="4000" y="40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92" name="Line 906">
                  <a:extLst>
                    <a:ext uri="{FF2B5EF4-FFF2-40B4-BE49-F238E27FC236}">
                      <a16:creationId xmlns:a16="http://schemas.microsoft.com/office/drawing/2014/main" id="{414C7C63-C277-95DC-8C87-58B9948F4BC5}"/>
                    </a:ext>
                  </a:extLst>
                </p:cNvPr>
                <p:cNvSpPr>
                  <a:spLocks noChangeShapeType="1"/>
                </p:cNvSpPr>
                <p:nvPr/>
              </p:nvSpPr>
              <p:spPr bwMode="auto">
                <a:xfrm rot="5400000">
                  <a:off x="4096" y="41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93" name="Line 907">
                  <a:extLst>
                    <a:ext uri="{FF2B5EF4-FFF2-40B4-BE49-F238E27FC236}">
                      <a16:creationId xmlns:a16="http://schemas.microsoft.com/office/drawing/2014/main" id="{D02EA45F-3DA7-6F19-BB6D-A31246C5A1CB}"/>
                    </a:ext>
                  </a:extLst>
                </p:cNvPr>
                <p:cNvSpPr>
                  <a:spLocks noChangeShapeType="1"/>
                </p:cNvSpPr>
                <p:nvPr/>
              </p:nvSpPr>
              <p:spPr bwMode="auto">
                <a:xfrm rot="5400000">
                  <a:off x="4192" y="42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94" name="Line 908">
                  <a:extLst>
                    <a:ext uri="{FF2B5EF4-FFF2-40B4-BE49-F238E27FC236}">
                      <a16:creationId xmlns:a16="http://schemas.microsoft.com/office/drawing/2014/main" id="{055F12B9-4698-EE6D-4B88-2B85BF9336FD}"/>
                    </a:ext>
                  </a:extLst>
                </p:cNvPr>
                <p:cNvSpPr>
                  <a:spLocks noChangeShapeType="1"/>
                </p:cNvSpPr>
                <p:nvPr/>
              </p:nvSpPr>
              <p:spPr bwMode="auto">
                <a:xfrm>
                  <a:off x="4240" y="43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95" name="Line 909">
                  <a:extLst>
                    <a:ext uri="{FF2B5EF4-FFF2-40B4-BE49-F238E27FC236}">
                      <a16:creationId xmlns:a16="http://schemas.microsoft.com/office/drawing/2014/main" id="{39F21E1A-5008-C9B4-3C5A-54D4D22C7C18}"/>
                    </a:ext>
                  </a:extLst>
                </p:cNvPr>
                <p:cNvSpPr>
                  <a:spLocks noChangeShapeType="1"/>
                </p:cNvSpPr>
                <p:nvPr/>
              </p:nvSpPr>
              <p:spPr bwMode="auto">
                <a:xfrm rot="5400000">
                  <a:off x="4288" y="43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96" name="Line 910">
                  <a:extLst>
                    <a:ext uri="{FF2B5EF4-FFF2-40B4-BE49-F238E27FC236}">
                      <a16:creationId xmlns:a16="http://schemas.microsoft.com/office/drawing/2014/main" id="{3EF07372-6EAC-FBCD-C5C7-380F92609747}"/>
                    </a:ext>
                  </a:extLst>
                </p:cNvPr>
                <p:cNvSpPr>
                  <a:spLocks noChangeShapeType="1"/>
                </p:cNvSpPr>
                <p:nvPr/>
              </p:nvSpPr>
              <p:spPr bwMode="auto">
                <a:xfrm>
                  <a:off x="4336" y="44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97" name="Line 911">
                  <a:extLst>
                    <a:ext uri="{FF2B5EF4-FFF2-40B4-BE49-F238E27FC236}">
                      <a16:creationId xmlns:a16="http://schemas.microsoft.com/office/drawing/2014/main" id="{917A6EA3-2A28-FB49-65BC-79E28BB45049}"/>
                    </a:ext>
                  </a:extLst>
                </p:cNvPr>
                <p:cNvSpPr>
                  <a:spLocks noChangeShapeType="1"/>
                </p:cNvSpPr>
                <p:nvPr/>
              </p:nvSpPr>
              <p:spPr bwMode="auto">
                <a:xfrm>
                  <a:off x="4432" y="45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98" name="Line 912">
                  <a:extLst>
                    <a:ext uri="{FF2B5EF4-FFF2-40B4-BE49-F238E27FC236}">
                      <a16:creationId xmlns:a16="http://schemas.microsoft.com/office/drawing/2014/main" id="{2EFB1D51-D3F9-2767-1589-C1520DD2D738}"/>
                    </a:ext>
                  </a:extLst>
                </p:cNvPr>
                <p:cNvSpPr>
                  <a:spLocks noChangeShapeType="1"/>
                </p:cNvSpPr>
                <p:nvPr/>
              </p:nvSpPr>
              <p:spPr bwMode="auto">
                <a:xfrm>
                  <a:off x="4528" y="46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99" name="Line 913">
                  <a:extLst>
                    <a:ext uri="{FF2B5EF4-FFF2-40B4-BE49-F238E27FC236}">
                      <a16:creationId xmlns:a16="http://schemas.microsoft.com/office/drawing/2014/main" id="{36A496F4-E7B3-A69A-5A4B-E45E0771B9FA}"/>
                    </a:ext>
                  </a:extLst>
                </p:cNvPr>
                <p:cNvSpPr>
                  <a:spLocks noChangeShapeType="1"/>
                </p:cNvSpPr>
                <p:nvPr/>
              </p:nvSpPr>
              <p:spPr bwMode="auto">
                <a:xfrm>
                  <a:off x="4624" y="47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00" name="Line 914">
                  <a:extLst>
                    <a:ext uri="{FF2B5EF4-FFF2-40B4-BE49-F238E27FC236}">
                      <a16:creationId xmlns:a16="http://schemas.microsoft.com/office/drawing/2014/main" id="{AFFFD53F-2247-FB5D-9A16-AA15F3F70D33}"/>
                    </a:ext>
                  </a:extLst>
                </p:cNvPr>
                <p:cNvSpPr>
                  <a:spLocks noChangeShapeType="1"/>
                </p:cNvSpPr>
                <p:nvPr/>
              </p:nvSpPr>
              <p:spPr bwMode="auto">
                <a:xfrm rot="5400000">
                  <a:off x="4384" y="44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01" name="Line 915">
                  <a:extLst>
                    <a:ext uri="{FF2B5EF4-FFF2-40B4-BE49-F238E27FC236}">
                      <a16:creationId xmlns:a16="http://schemas.microsoft.com/office/drawing/2014/main" id="{9A53BB8E-6654-34C5-4002-FDD45E34FDFD}"/>
                    </a:ext>
                  </a:extLst>
                </p:cNvPr>
                <p:cNvSpPr>
                  <a:spLocks noChangeShapeType="1"/>
                </p:cNvSpPr>
                <p:nvPr/>
              </p:nvSpPr>
              <p:spPr bwMode="auto">
                <a:xfrm rot="5400000">
                  <a:off x="4480" y="45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02" name="Line 916">
                  <a:extLst>
                    <a:ext uri="{FF2B5EF4-FFF2-40B4-BE49-F238E27FC236}">
                      <a16:creationId xmlns:a16="http://schemas.microsoft.com/office/drawing/2014/main" id="{125A2AE8-FF4A-BBBB-47CE-1DDAE6654C75}"/>
                    </a:ext>
                  </a:extLst>
                </p:cNvPr>
                <p:cNvSpPr>
                  <a:spLocks noChangeShapeType="1"/>
                </p:cNvSpPr>
                <p:nvPr/>
              </p:nvSpPr>
              <p:spPr bwMode="auto">
                <a:xfrm rot="5400000">
                  <a:off x="4576" y="46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03" name="Line 917">
                  <a:extLst>
                    <a:ext uri="{FF2B5EF4-FFF2-40B4-BE49-F238E27FC236}">
                      <a16:creationId xmlns:a16="http://schemas.microsoft.com/office/drawing/2014/main" id="{8C686B5E-2CA7-EF69-2E32-FF8FAEAC38E7}"/>
                    </a:ext>
                  </a:extLst>
                </p:cNvPr>
                <p:cNvSpPr>
                  <a:spLocks noChangeShapeType="1"/>
                </p:cNvSpPr>
                <p:nvPr/>
              </p:nvSpPr>
              <p:spPr bwMode="auto">
                <a:xfrm>
                  <a:off x="4720" y="48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04" name="Line 918">
                  <a:extLst>
                    <a:ext uri="{FF2B5EF4-FFF2-40B4-BE49-F238E27FC236}">
                      <a16:creationId xmlns:a16="http://schemas.microsoft.com/office/drawing/2014/main" id="{E91ADDBC-221B-E35E-82D8-1392A0C95C13}"/>
                    </a:ext>
                  </a:extLst>
                </p:cNvPr>
                <p:cNvSpPr>
                  <a:spLocks noChangeShapeType="1"/>
                </p:cNvSpPr>
                <p:nvPr/>
              </p:nvSpPr>
              <p:spPr bwMode="auto">
                <a:xfrm>
                  <a:off x="4816" y="48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05" name="Line 919">
                  <a:extLst>
                    <a:ext uri="{FF2B5EF4-FFF2-40B4-BE49-F238E27FC236}">
                      <a16:creationId xmlns:a16="http://schemas.microsoft.com/office/drawing/2014/main" id="{33841CD1-7345-6A0A-071C-D3B1C5DE518E}"/>
                    </a:ext>
                  </a:extLst>
                </p:cNvPr>
                <p:cNvSpPr>
                  <a:spLocks noChangeShapeType="1"/>
                </p:cNvSpPr>
                <p:nvPr/>
              </p:nvSpPr>
              <p:spPr bwMode="auto">
                <a:xfrm>
                  <a:off x="4912" y="49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06" name="Line 920">
                  <a:extLst>
                    <a:ext uri="{FF2B5EF4-FFF2-40B4-BE49-F238E27FC236}">
                      <a16:creationId xmlns:a16="http://schemas.microsoft.com/office/drawing/2014/main" id="{638B5267-28C2-06B8-3C36-07065C64758F}"/>
                    </a:ext>
                  </a:extLst>
                </p:cNvPr>
                <p:cNvSpPr>
                  <a:spLocks noChangeShapeType="1"/>
                </p:cNvSpPr>
                <p:nvPr/>
              </p:nvSpPr>
              <p:spPr bwMode="auto">
                <a:xfrm rot="5400000">
                  <a:off x="4768" y="48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07" name="Line 921">
                  <a:extLst>
                    <a:ext uri="{FF2B5EF4-FFF2-40B4-BE49-F238E27FC236}">
                      <a16:creationId xmlns:a16="http://schemas.microsoft.com/office/drawing/2014/main" id="{3E01F53F-0550-5BF3-18AD-CADF0718ACE2}"/>
                    </a:ext>
                  </a:extLst>
                </p:cNvPr>
                <p:cNvSpPr>
                  <a:spLocks noChangeShapeType="1"/>
                </p:cNvSpPr>
                <p:nvPr/>
              </p:nvSpPr>
              <p:spPr bwMode="auto">
                <a:xfrm rot="5400000">
                  <a:off x="4864" y="49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08" name="Line 922">
                  <a:extLst>
                    <a:ext uri="{FF2B5EF4-FFF2-40B4-BE49-F238E27FC236}">
                      <a16:creationId xmlns:a16="http://schemas.microsoft.com/office/drawing/2014/main" id="{735DB3B6-96BF-2778-998B-069B530C55FC}"/>
                    </a:ext>
                  </a:extLst>
                </p:cNvPr>
                <p:cNvSpPr>
                  <a:spLocks noChangeShapeType="1"/>
                </p:cNvSpPr>
                <p:nvPr/>
              </p:nvSpPr>
              <p:spPr bwMode="auto">
                <a:xfrm rot="5400000">
                  <a:off x="4960" y="50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09" name="Line 923">
                  <a:extLst>
                    <a:ext uri="{FF2B5EF4-FFF2-40B4-BE49-F238E27FC236}">
                      <a16:creationId xmlns:a16="http://schemas.microsoft.com/office/drawing/2014/main" id="{67FBC40F-1138-04F1-CA77-994B62F91495}"/>
                    </a:ext>
                  </a:extLst>
                </p:cNvPr>
                <p:cNvSpPr>
                  <a:spLocks noChangeShapeType="1"/>
                </p:cNvSpPr>
                <p:nvPr/>
              </p:nvSpPr>
              <p:spPr bwMode="auto">
                <a:xfrm>
                  <a:off x="5008" y="50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10" name="Line 924">
                  <a:extLst>
                    <a:ext uri="{FF2B5EF4-FFF2-40B4-BE49-F238E27FC236}">
                      <a16:creationId xmlns:a16="http://schemas.microsoft.com/office/drawing/2014/main" id="{C008785D-520F-4D3A-CA90-0B7387791F10}"/>
                    </a:ext>
                  </a:extLst>
                </p:cNvPr>
                <p:cNvSpPr>
                  <a:spLocks noChangeShapeType="1"/>
                </p:cNvSpPr>
                <p:nvPr/>
              </p:nvSpPr>
              <p:spPr bwMode="auto">
                <a:xfrm rot="5400000">
                  <a:off x="5056" y="51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11" name="Line 925">
                  <a:extLst>
                    <a:ext uri="{FF2B5EF4-FFF2-40B4-BE49-F238E27FC236}">
                      <a16:creationId xmlns:a16="http://schemas.microsoft.com/office/drawing/2014/main" id="{E8360133-166D-C38A-7E70-000E422E982A}"/>
                    </a:ext>
                  </a:extLst>
                </p:cNvPr>
                <p:cNvSpPr>
                  <a:spLocks noChangeShapeType="1"/>
                </p:cNvSpPr>
                <p:nvPr/>
              </p:nvSpPr>
              <p:spPr bwMode="auto">
                <a:xfrm>
                  <a:off x="5104" y="51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12" name="Line 926">
                  <a:extLst>
                    <a:ext uri="{FF2B5EF4-FFF2-40B4-BE49-F238E27FC236}">
                      <a16:creationId xmlns:a16="http://schemas.microsoft.com/office/drawing/2014/main" id="{CB28BCF3-6494-E55B-8E5E-37C4495B4437}"/>
                    </a:ext>
                  </a:extLst>
                </p:cNvPr>
                <p:cNvSpPr>
                  <a:spLocks noChangeShapeType="1"/>
                </p:cNvSpPr>
                <p:nvPr/>
              </p:nvSpPr>
              <p:spPr bwMode="auto">
                <a:xfrm>
                  <a:off x="5200" y="52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13" name="Line 927">
                  <a:extLst>
                    <a:ext uri="{FF2B5EF4-FFF2-40B4-BE49-F238E27FC236}">
                      <a16:creationId xmlns:a16="http://schemas.microsoft.com/office/drawing/2014/main" id="{9AA0B2A8-5F9A-F646-115D-17FC0EEF44EA}"/>
                    </a:ext>
                  </a:extLst>
                </p:cNvPr>
                <p:cNvSpPr>
                  <a:spLocks noChangeShapeType="1"/>
                </p:cNvSpPr>
                <p:nvPr/>
              </p:nvSpPr>
              <p:spPr bwMode="auto">
                <a:xfrm>
                  <a:off x="5296" y="53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14" name="Line 928">
                  <a:extLst>
                    <a:ext uri="{FF2B5EF4-FFF2-40B4-BE49-F238E27FC236}">
                      <a16:creationId xmlns:a16="http://schemas.microsoft.com/office/drawing/2014/main" id="{B5FF73C4-D31D-94F9-62E2-08BA0892464F}"/>
                    </a:ext>
                  </a:extLst>
                </p:cNvPr>
                <p:cNvSpPr>
                  <a:spLocks noChangeShapeType="1"/>
                </p:cNvSpPr>
                <p:nvPr/>
              </p:nvSpPr>
              <p:spPr bwMode="auto">
                <a:xfrm>
                  <a:off x="5392" y="54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15" name="Line 929">
                  <a:extLst>
                    <a:ext uri="{FF2B5EF4-FFF2-40B4-BE49-F238E27FC236}">
                      <a16:creationId xmlns:a16="http://schemas.microsoft.com/office/drawing/2014/main" id="{447BE1CE-7C2D-2F49-8F24-CBA1CC78809C}"/>
                    </a:ext>
                  </a:extLst>
                </p:cNvPr>
                <p:cNvSpPr>
                  <a:spLocks noChangeShapeType="1"/>
                </p:cNvSpPr>
                <p:nvPr/>
              </p:nvSpPr>
              <p:spPr bwMode="auto">
                <a:xfrm rot="5400000">
                  <a:off x="5152" y="52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16" name="Line 930">
                  <a:extLst>
                    <a:ext uri="{FF2B5EF4-FFF2-40B4-BE49-F238E27FC236}">
                      <a16:creationId xmlns:a16="http://schemas.microsoft.com/office/drawing/2014/main" id="{49CFEBD7-489A-0AC1-163B-D3727136DEFB}"/>
                    </a:ext>
                  </a:extLst>
                </p:cNvPr>
                <p:cNvSpPr>
                  <a:spLocks noChangeShapeType="1"/>
                </p:cNvSpPr>
                <p:nvPr/>
              </p:nvSpPr>
              <p:spPr bwMode="auto">
                <a:xfrm rot="5400000">
                  <a:off x="5248" y="53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17" name="Line 931">
                  <a:extLst>
                    <a:ext uri="{FF2B5EF4-FFF2-40B4-BE49-F238E27FC236}">
                      <a16:creationId xmlns:a16="http://schemas.microsoft.com/office/drawing/2014/main" id="{34EA0EB0-8D7A-7616-7248-1AF7B926615F}"/>
                    </a:ext>
                  </a:extLst>
                </p:cNvPr>
                <p:cNvSpPr>
                  <a:spLocks noChangeShapeType="1"/>
                </p:cNvSpPr>
                <p:nvPr/>
              </p:nvSpPr>
              <p:spPr bwMode="auto">
                <a:xfrm rot="5400000">
                  <a:off x="5344" y="54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18" name="Line 932">
                  <a:extLst>
                    <a:ext uri="{FF2B5EF4-FFF2-40B4-BE49-F238E27FC236}">
                      <a16:creationId xmlns:a16="http://schemas.microsoft.com/office/drawing/2014/main" id="{9F6A74EF-8D23-2B5A-AE83-F38E11B13CB6}"/>
                    </a:ext>
                  </a:extLst>
                </p:cNvPr>
                <p:cNvSpPr>
                  <a:spLocks noChangeShapeType="1"/>
                </p:cNvSpPr>
                <p:nvPr/>
              </p:nvSpPr>
              <p:spPr bwMode="auto">
                <a:xfrm rot="5400000">
                  <a:off x="4672" y="47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19" name="Line 933">
                  <a:extLst>
                    <a:ext uri="{FF2B5EF4-FFF2-40B4-BE49-F238E27FC236}">
                      <a16:creationId xmlns:a16="http://schemas.microsoft.com/office/drawing/2014/main" id="{AB8759CA-D74B-D882-E9D0-4A27DC19C55B}"/>
                    </a:ext>
                  </a:extLst>
                </p:cNvPr>
                <p:cNvSpPr>
                  <a:spLocks noChangeShapeType="1"/>
                </p:cNvSpPr>
                <p:nvPr/>
              </p:nvSpPr>
              <p:spPr bwMode="auto">
                <a:xfrm>
                  <a:off x="5488" y="55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20" name="Line 934">
                  <a:extLst>
                    <a:ext uri="{FF2B5EF4-FFF2-40B4-BE49-F238E27FC236}">
                      <a16:creationId xmlns:a16="http://schemas.microsoft.com/office/drawing/2014/main" id="{498B5047-AAA3-FD4B-5BD1-AB103BD413AF}"/>
                    </a:ext>
                  </a:extLst>
                </p:cNvPr>
                <p:cNvSpPr>
                  <a:spLocks noChangeShapeType="1"/>
                </p:cNvSpPr>
                <p:nvPr/>
              </p:nvSpPr>
              <p:spPr bwMode="auto">
                <a:xfrm rot="5400000">
                  <a:off x="5440" y="55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21" name="Line 935">
                  <a:extLst>
                    <a:ext uri="{FF2B5EF4-FFF2-40B4-BE49-F238E27FC236}">
                      <a16:creationId xmlns:a16="http://schemas.microsoft.com/office/drawing/2014/main" id="{74B105BF-5F12-BDD9-259B-E3CD3CF5CA01}"/>
                    </a:ext>
                  </a:extLst>
                </p:cNvPr>
                <p:cNvSpPr>
                  <a:spLocks noChangeShapeType="1"/>
                </p:cNvSpPr>
                <p:nvPr/>
              </p:nvSpPr>
              <p:spPr bwMode="auto">
                <a:xfrm>
                  <a:off x="5584" y="56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22" name="Line 936">
                  <a:extLst>
                    <a:ext uri="{FF2B5EF4-FFF2-40B4-BE49-F238E27FC236}">
                      <a16:creationId xmlns:a16="http://schemas.microsoft.com/office/drawing/2014/main" id="{3F05411B-3014-3E6D-EF78-127E64590CA0}"/>
                    </a:ext>
                  </a:extLst>
                </p:cNvPr>
                <p:cNvSpPr>
                  <a:spLocks noChangeShapeType="1"/>
                </p:cNvSpPr>
                <p:nvPr/>
              </p:nvSpPr>
              <p:spPr bwMode="auto">
                <a:xfrm>
                  <a:off x="5680" y="57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23" name="Line 937">
                  <a:extLst>
                    <a:ext uri="{FF2B5EF4-FFF2-40B4-BE49-F238E27FC236}">
                      <a16:creationId xmlns:a16="http://schemas.microsoft.com/office/drawing/2014/main" id="{0DEEBEA8-5A64-F20E-3C81-4777E5D92B88}"/>
                    </a:ext>
                  </a:extLst>
                </p:cNvPr>
                <p:cNvSpPr>
                  <a:spLocks noChangeShapeType="1"/>
                </p:cNvSpPr>
                <p:nvPr/>
              </p:nvSpPr>
              <p:spPr bwMode="auto">
                <a:xfrm>
                  <a:off x="5776" y="58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24" name="Line 938">
                  <a:extLst>
                    <a:ext uri="{FF2B5EF4-FFF2-40B4-BE49-F238E27FC236}">
                      <a16:creationId xmlns:a16="http://schemas.microsoft.com/office/drawing/2014/main" id="{3E9FBCC9-14C6-3694-298C-08E08917B54E}"/>
                    </a:ext>
                  </a:extLst>
                </p:cNvPr>
                <p:cNvSpPr>
                  <a:spLocks noChangeShapeType="1"/>
                </p:cNvSpPr>
                <p:nvPr/>
              </p:nvSpPr>
              <p:spPr bwMode="auto">
                <a:xfrm rot="5400000">
                  <a:off x="5632" y="57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25" name="Line 939">
                  <a:extLst>
                    <a:ext uri="{FF2B5EF4-FFF2-40B4-BE49-F238E27FC236}">
                      <a16:creationId xmlns:a16="http://schemas.microsoft.com/office/drawing/2014/main" id="{5790BA33-F2BB-CD84-CEB5-1C5D7D2A50BA}"/>
                    </a:ext>
                  </a:extLst>
                </p:cNvPr>
                <p:cNvSpPr>
                  <a:spLocks noChangeShapeType="1"/>
                </p:cNvSpPr>
                <p:nvPr/>
              </p:nvSpPr>
              <p:spPr bwMode="auto">
                <a:xfrm rot="5400000">
                  <a:off x="5728" y="58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26" name="Line 940">
                  <a:extLst>
                    <a:ext uri="{FF2B5EF4-FFF2-40B4-BE49-F238E27FC236}">
                      <a16:creationId xmlns:a16="http://schemas.microsoft.com/office/drawing/2014/main" id="{C1AD0481-69E9-BDC5-5CDF-2F063632039B}"/>
                    </a:ext>
                  </a:extLst>
                </p:cNvPr>
                <p:cNvSpPr>
                  <a:spLocks noChangeShapeType="1"/>
                </p:cNvSpPr>
                <p:nvPr/>
              </p:nvSpPr>
              <p:spPr bwMode="auto">
                <a:xfrm rot="5400000">
                  <a:off x="5824" y="59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27" name="Line 941">
                  <a:extLst>
                    <a:ext uri="{FF2B5EF4-FFF2-40B4-BE49-F238E27FC236}">
                      <a16:creationId xmlns:a16="http://schemas.microsoft.com/office/drawing/2014/main" id="{DCC5D73A-9F49-907F-A79A-5FF13AE2BB03}"/>
                    </a:ext>
                  </a:extLst>
                </p:cNvPr>
                <p:cNvSpPr>
                  <a:spLocks noChangeShapeType="1"/>
                </p:cNvSpPr>
                <p:nvPr/>
              </p:nvSpPr>
              <p:spPr bwMode="auto">
                <a:xfrm>
                  <a:off x="5872" y="59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28" name="Line 942">
                  <a:extLst>
                    <a:ext uri="{FF2B5EF4-FFF2-40B4-BE49-F238E27FC236}">
                      <a16:creationId xmlns:a16="http://schemas.microsoft.com/office/drawing/2014/main" id="{88E89B32-33EB-9DA5-46A5-CFAB917709B2}"/>
                    </a:ext>
                  </a:extLst>
                </p:cNvPr>
                <p:cNvSpPr>
                  <a:spLocks noChangeShapeType="1"/>
                </p:cNvSpPr>
                <p:nvPr/>
              </p:nvSpPr>
              <p:spPr bwMode="auto">
                <a:xfrm rot="5400000">
                  <a:off x="5920" y="60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29" name="Line 943">
                  <a:extLst>
                    <a:ext uri="{FF2B5EF4-FFF2-40B4-BE49-F238E27FC236}">
                      <a16:creationId xmlns:a16="http://schemas.microsoft.com/office/drawing/2014/main" id="{A2FDAF83-EA16-69F7-91E9-0DE137006A38}"/>
                    </a:ext>
                  </a:extLst>
                </p:cNvPr>
                <p:cNvSpPr>
                  <a:spLocks noChangeShapeType="1"/>
                </p:cNvSpPr>
                <p:nvPr/>
              </p:nvSpPr>
              <p:spPr bwMode="auto">
                <a:xfrm>
                  <a:off x="5968" y="60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30" name="Line 944">
                  <a:extLst>
                    <a:ext uri="{FF2B5EF4-FFF2-40B4-BE49-F238E27FC236}">
                      <a16:creationId xmlns:a16="http://schemas.microsoft.com/office/drawing/2014/main" id="{418F433A-1993-74BD-0126-BEE95EE9E5F1}"/>
                    </a:ext>
                  </a:extLst>
                </p:cNvPr>
                <p:cNvSpPr>
                  <a:spLocks noChangeShapeType="1"/>
                </p:cNvSpPr>
                <p:nvPr/>
              </p:nvSpPr>
              <p:spPr bwMode="auto">
                <a:xfrm>
                  <a:off x="6064" y="61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31" name="Line 945">
                  <a:extLst>
                    <a:ext uri="{FF2B5EF4-FFF2-40B4-BE49-F238E27FC236}">
                      <a16:creationId xmlns:a16="http://schemas.microsoft.com/office/drawing/2014/main" id="{744F1246-84DF-00B8-C25F-328F73A5E36C}"/>
                    </a:ext>
                  </a:extLst>
                </p:cNvPr>
                <p:cNvSpPr>
                  <a:spLocks noChangeShapeType="1"/>
                </p:cNvSpPr>
                <p:nvPr/>
              </p:nvSpPr>
              <p:spPr bwMode="auto">
                <a:xfrm>
                  <a:off x="6160" y="62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32" name="Line 946">
                  <a:extLst>
                    <a:ext uri="{FF2B5EF4-FFF2-40B4-BE49-F238E27FC236}">
                      <a16:creationId xmlns:a16="http://schemas.microsoft.com/office/drawing/2014/main" id="{5F12F7ED-E299-AC9E-7522-F8FAF772A08A}"/>
                    </a:ext>
                  </a:extLst>
                </p:cNvPr>
                <p:cNvSpPr>
                  <a:spLocks noChangeShapeType="1"/>
                </p:cNvSpPr>
                <p:nvPr/>
              </p:nvSpPr>
              <p:spPr bwMode="auto">
                <a:xfrm>
                  <a:off x="6256" y="63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33" name="Line 947">
                  <a:extLst>
                    <a:ext uri="{FF2B5EF4-FFF2-40B4-BE49-F238E27FC236}">
                      <a16:creationId xmlns:a16="http://schemas.microsoft.com/office/drawing/2014/main" id="{99647A73-539A-61D1-ED6A-E0D9103401AB}"/>
                    </a:ext>
                  </a:extLst>
                </p:cNvPr>
                <p:cNvSpPr>
                  <a:spLocks noChangeShapeType="1"/>
                </p:cNvSpPr>
                <p:nvPr/>
              </p:nvSpPr>
              <p:spPr bwMode="auto">
                <a:xfrm rot="5400000">
                  <a:off x="6016" y="60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34" name="Line 948">
                  <a:extLst>
                    <a:ext uri="{FF2B5EF4-FFF2-40B4-BE49-F238E27FC236}">
                      <a16:creationId xmlns:a16="http://schemas.microsoft.com/office/drawing/2014/main" id="{E509ABAA-61E4-0091-09FA-3EACF3E560E1}"/>
                    </a:ext>
                  </a:extLst>
                </p:cNvPr>
                <p:cNvSpPr>
                  <a:spLocks noChangeShapeType="1"/>
                </p:cNvSpPr>
                <p:nvPr/>
              </p:nvSpPr>
              <p:spPr bwMode="auto">
                <a:xfrm rot="5400000">
                  <a:off x="6112" y="61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35" name="Line 949">
                  <a:extLst>
                    <a:ext uri="{FF2B5EF4-FFF2-40B4-BE49-F238E27FC236}">
                      <a16:creationId xmlns:a16="http://schemas.microsoft.com/office/drawing/2014/main" id="{1CC64227-7CD1-67F8-6648-62169BA3E0E5}"/>
                    </a:ext>
                  </a:extLst>
                </p:cNvPr>
                <p:cNvSpPr>
                  <a:spLocks noChangeShapeType="1"/>
                </p:cNvSpPr>
                <p:nvPr/>
              </p:nvSpPr>
              <p:spPr bwMode="auto">
                <a:xfrm rot="5400000">
                  <a:off x="6208" y="62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36" name="Line 950">
                  <a:extLst>
                    <a:ext uri="{FF2B5EF4-FFF2-40B4-BE49-F238E27FC236}">
                      <a16:creationId xmlns:a16="http://schemas.microsoft.com/office/drawing/2014/main" id="{B5EA4CB0-9CB1-9060-034B-6CF8565655DB}"/>
                    </a:ext>
                  </a:extLst>
                </p:cNvPr>
                <p:cNvSpPr>
                  <a:spLocks noChangeShapeType="1"/>
                </p:cNvSpPr>
                <p:nvPr/>
              </p:nvSpPr>
              <p:spPr bwMode="auto">
                <a:xfrm rot="5400000">
                  <a:off x="5536" y="56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37" name="Line 951">
                  <a:extLst>
                    <a:ext uri="{FF2B5EF4-FFF2-40B4-BE49-F238E27FC236}">
                      <a16:creationId xmlns:a16="http://schemas.microsoft.com/office/drawing/2014/main" id="{799649C5-2F29-1D48-AC23-8B16163A293A}"/>
                    </a:ext>
                  </a:extLst>
                </p:cNvPr>
                <p:cNvSpPr>
                  <a:spLocks noChangeShapeType="1"/>
                </p:cNvSpPr>
                <p:nvPr/>
              </p:nvSpPr>
              <p:spPr bwMode="auto">
                <a:xfrm>
                  <a:off x="6352" y="64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38" name="Line 952">
                  <a:extLst>
                    <a:ext uri="{FF2B5EF4-FFF2-40B4-BE49-F238E27FC236}">
                      <a16:creationId xmlns:a16="http://schemas.microsoft.com/office/drawing/2014/main" id="{86B8354D-5B35-41AF-1AF6-9AEDCEAB1146}"/>
                    </a:ext>
                  </a:extLst>
                </p:cNvPr>
                <p:cNvSpPr>
                  <a:spLocks noChangeShapeType="1"/>
                </p:cNvSpPr>
                <p:nvPr/>
              </p:nvSpPr>
              <p:spPr bwMode="auto">
                <a:xfrm rot="5400000">
                  <a:off x="6304" y="63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39" name="Line 953">
                  <a:extLst>
                    <a:ext uri="{FF2B5EF4-FFF2-40B4-BE49-F238E27FC236}">
                      <a16:creationId xmlns:a16="http://schemas.microsoft.com/office/drawing/2014/main" id="{F2A4D175-3AA1-FF9C-91E0-3165199645FB}"/>
                    </a:ext>
                  </a:extLst>
                </p:cNvPr>
                <p:cNvSpPr>
                  <a:spLocks noChangeShapeType="1"/>
                </p:cNvSpPr>
                <p:nvPr/>
              </p:nvSpPr>
              <p:spPr bwMode="auto">
                <a:xfrm rot="5400000">
                  <a:off x="6400" y="64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40" name="Line 954">
                  <a:extLst>
                    <a:ext uri="{FF2B5EF4-FFF2-40B4-BE49-F238E27FC236}">
                      <a16:creationId xmlns:a16="http://schemas.microsoft.com/office/drawing/2014/main" id="{C013E53C-26F4-9F7D-7B8D-9135AC3B9430}"/>
                    </a:ext>
                  </a:extLst>
                </p:cNvPr>
                <p:cNvSpPr>
                  <a:spLocks noChangeShapeType="1"/>
                </p:cNvSpPr>
                <p:nvPr/>
              </p:nvSpPr>
              <p:spPr bwMode="auto">
                <a:xfrm>
                  <a:off x="6448" y="65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41" name="Line 955">
                  <a:extLst>
                    <a:ext uri="{FF2B5EF4-FFF2-40B4-BE49-F238E27FC236}">
                      <a16:creationId xmlns:a16="http://schemas.microsoft.com/office/drawing/2014/main" id="{9C97FAE1-0C0D-442B-8DB1-DE1A5851A8FB}"/>
                    </a:ext>
                  </a:extLst>
                </p:cNvPr>
                <p:cNvSpPr>
                  <a:spLocks noChangeShapeType="1"/>
                </p:cNvSpPr>
                <p:nvPr/>
              </p:nvSpPr>
              <p:spPr bwMode="auto">
                <a:xfrm rot="5400000">
                  <a:off x="6496" y="65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42" name="Line 956">
                  <a:extLst>
                    <a:ext uri="{FF2B5EF4-FFF2-40B4-BE49-F238E27FC236}">
                      <a16:creationId xmlns:a16="http://schemas.microsoft.com/office/drawing/2014/main" id="{F8725EE3-82C0-3737-80E2-079484462A6B}"/>
                    </a:ext>
                  </a:extLst>
                </p:cNvPr>
                <p:cNvSpPr>
                  <a:spLocks noChangeShapeType="1"/>
                </p:cNvSpPr>
                <p:nvPr/>
              </p:nvSpPr>
              <p:spPr bwMode="auto">
                <a:xfrm>
                  <a:off x="6544" y="66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43" name="Line 957">
                  <a:extLst>
                    <a:ext uri="{FF2B5EF4-FFF2-40B4-BE49-F238E27FC236}">
                      <a16:creationId xmlns:a16="http://schemas.microsoft.com/office/drawing/2014/main" id="{58941798-D981-F5B4-E781-39AB8F04610F}"/>
                    </a:ext>
                  </a:extLst>
                </p:cNvPr>
                <p:cNvSpPr>
                  <a:spLocks noChangeShapeType="1"/>
                </p:cNvSpPr>
                <p:nvPr/>
              </p:nvSpPr>
              <p:spPr bwMode="auto">
                <a:xfrm>
                  <a:off x="6640" y="67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44" name="Line 958">
                  <a:extLst>
                    <a:ext uri="{FF2B5EF4-FFF2-40B4-BE49-F238E27FC236}">
                      <a16:creationId xmlns:a16="http://schemas.microsoft.com/office/drawing/2014/main" id="{3DCAF0EF-7419-C6AA-448B-FCAAC74DD945}"/>
                    </a:ext>
                  </a:extLst>
                </p:cNvPr>
                <p:cNvSpPr>
                  <a:spLocks noChangeShapeType="1"/>
                </p:cNvSpPr>
                <p:nvPr/>
              </p:nvSpPr>
              <p:spPr bwMode="auto">
                <a:xfrm>
                  <a:off x="6736" y="68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45" name="Line 959">
                  <a:extLst>
                    <a:ext uri="{FF2B5EF4-FFF2-40B4-BE49-F238E27FC236}">
                      <a16:creationId xmlns:a16="http://schemas.microsoft.com/office/drawing/2014/main" id="{1664CF2F-B06D-4B1A-96B7-572AF41F44A1}"/>
                    </a:ext>
                  </a:extLst>
                </p:cNvPr>
                <p:cNvSpPr>
                  <a:spLocks noChangeShapeType="1"/>
                </p:cNvSpPr>
                <p:nvPr/>
              </p:nvSpPr>
              <p:spPr bwMode="auto">
                <a:xfrm>
                  <a:off x="6832" y="69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46" name="Line 960">
                  <a:extLst>
                    <a:ext uri="{FF2B5EF4-FFF2-40B4-BE49-F238E27FC236}">
                      <a16:creationId xmlns:a16="http://schemas.microsoft.com/office/drawing/2014/main" id="{012E6D73-4C30-A457-F61E-DECD17BF01D6}"/>
                    </a:ext>
                  </a:extLst>
                </p:cNvPr>
                <p:cNvSpPr>
                  <a:spLocks noChangeShapeType="1"/>
                </p:cNvSpPr>
                <p:nvPr/>
              </p:nvSpPr>
              <p:spPr bwMode="auto">
                <a:xfrm rot="5400000">
                  <a:off x="6592" y="66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47" name="Line 961">
                  <a:extLst>
                    <a:ext uri="{FF2B5EF4-FFF2-40B4-BE49-F238E27FC236}">
                      <a16:creationId xmlns:a16="http://schemas.microsoft.com/office/drawing/2014/main" id="{912708DA-4C66-2574-D152-3A1483A4C666}"/>
                    </a:ext>
                  </a:extLst>
                </p:cNvPr>
                <p:cNvSpPr>
                  <a:spLocks noChangeShapeType="1"/>
                </p:cNvSpPr>
                <p:nvPr/>
              </p:nvSpPr>
              <p:spPr bwMode="auto">
                <a:xfrm rot="5400000">
                  <a:off x="6688" y="67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648" name="Line 962">
                  <a:extLst>
                    <a:ext uri="{FF2B5EF4-FFF2-40B4-BE49-F238E27FC236}">
                      <a16:creationId xmlns:a16="http://schemas.microsoft.com/office/drawing/2014/main" id="{FA8B39F4-BD33-3468-B126-76EE102627C3}"/>
                    </a:ext>
                  </a:extLst>
                </p:cNvPr>
                <p:cNvSpPr>
                  <a:spLocks noChangeShapeType="1"/>
                </p:cNvSpPr>
                <p:nvPr/>
              </p:nvSpPr>
              <p:spPr bwMode="auto">
                <a:xfrm rot="5400000">
                  <a:off x="6784" y="68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292564" name="Line 963">
                <a:extLst>
                  <a:ext uri="{FF2B5EF4-FFF2-40B4-BE49-F238E27FC236}">
                    <a16:creationId xmlns:a16="http://schemas.microsoft.com/office/drawing/2014/main" id="{2883BDF0-5D09-0E90-C8BC-82E391302982}"/>
                  </a:ext>
                </a:extLst>
              </p:cNvPr>
              <p:cNvSpPr>
                <a:spLocks noChangeShapeType="1"/>
              </p:cNvSpPr>
              <p:nvPr/>
            </p:nvSpPr>
            <p:spPr bwMode="auto">
              <a:xfrm>
                <a:off x="6927" y="70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65" name="Line 964">
                <a:extLst>
                  <a:ext uri="{FF2B5EF4-FFF2-40B4-BE49-F238E27FC236}">
                    <a16:creationId xmlns:a16="http://schemas.microsoft.com/office/drawing/2014/main" id="{12EF52EB-E84D-1574-C704-A934076F7F63}"/>
                  </a:ext>
                </a:extLst>
              </p:cNvPr>
              <p:cNvSpPr>
                <a:spLocks noChangeShapeType="1"/>
              </p:cNvSpPr>
              <p:nvPr/>
            </p:nvSpPr>
            <p:spPr bwMode="auto">
              <a:xfrm>
                <a:off x="7023" y="71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66" name="Line 965">
                <a:extLst>
                  <a:ext uri="{FF2B5EF4-FFF2-40B4-BE49-F238E27FC236}">
                    <a16:creationId xmlns:a16="http://schemas.microsoft.com/office/drawing/2014/main" id="{2456C8D1-E85D-55F5-8227-1B891644CDC6}"/>
                  </a:ext>
                </a:extLst>
              </p:cNvPr>
              <p:cNvSpPr>
                <a:spLocks noChangeShapeType="1"/>
              </p:cNvSpPr>
              <p:nvPr/>
            </p:nvSpPr>
            <p:spPr bwMode="auto">
              <a:xfrm>
                <a:off x="7119" y="72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67" name="Line 966">
                <a:extLst>
                  <a:ext uri="{FF2B5EF4-FFF2-40B4-BE49-F238E27FC236}">
                    <a16:creationId xmlns:a16="http://schemas.microsoft.com/office/drawing/2014/main" id="{84371BA3-1214-79FC-7EA7-CA79598C68C7}"/>
                  </a:ext>
                </a:extLst>
              </p:cNvPr>
              <p:cNvSpPr>
                <a:spLocks noChangeShapeType="1"/>
              </p:cNvSpPr>
              <p:nvPr/>
            </p:nvSpPr>
            <p:spPr bwMode="auto">
              <a:xfrm rot="5400000">
                <a:off x="6879" y="69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68" name="Line 967">
                <a:extLst>
                  <a:ext uri="{FF2B5EF4-FFF2-40B4-BE49-F238E27FC236}">
                    <a16:creationId xmlns:a16="http://schemas.microsoft.com/office/drawing/2014/main" id="{581CAE4F-B967-61CA-4736-4F8DF92FE9F2}"/>
                  </a:ext>
                </a:extLst>
              </p:cNvPr>
              <p:cNvSpPr>
                <a:spLocks noChangeShapeType="1"/>
              </p:cNvSpPr>
              <p:nvPr/>
            </p:nvSpPr>
            <p:spPr bwMode="auto">
              <a:xfrm rot="5400000">
                <a:off x="6975" y="70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69" name="Line 968">
                <a:extLst>
                  <a:ext uri="{FF2B5EF4-FFF2-40B4-BE49-F238E27FC236}">
                    <a16:creationId xmlns:a16="http://schemas.microsoft.com/office/drawing/2014/main" id="{D53FCB09-517C-C328-C6DF-724BB240BD67}"/>
                  </a:ext>
                </a:extLst>
              </p:cNvPr>
              <p:cNvSpPr>
                <a:spLocks noChangeShapeType="1"/>
              </p:cNvSpPr>
              <p:nvPr/>
            </p:nvSpPr>
            <p:spPr bwMode="auto">
              <a:xfrm rot="5400000">
                <a:off x="7071" y="71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70" name="Line 969">
                <a:extLst>
                  <a:ext uri="{FF2B5EF4-FFF2-40B4-BE49-F238E27FC236}">
                    <a16:creationId xmlns:a16="http://schemas.microsoft.com/office/drawing/2014/main" id="{13E3F364-0D52-9128-7C42-0232694CDD16}"/>
                  </a:ext>
                </a:extLst>
              </p:cNvPr>
              <p:cNvSpPr>
                <a:spLocks noChangeShapeType="1"/>
              </p:cNvSpPr>
              <p:nvPr/>
            </p:nvSpPr>
            <p:spPr bwMode="auto">
              <a:xfrm rot="5400000">
                <a:off x="7167" y="72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71" name="Line 970">
                <a:extLst>
                  <a:ext uri="{FF2B5EF4-FFF2-40B4-BE49-F238E27FC236}">
                    <a16:creationId xmlns:a16="http://schemas.microsoft.com/office/drawing/2014/main" id="{3DD08CB6-0C00-BDB9-49F1-8B1C848B4F82}"/>
                  </a:ext>
                </a:extLst>
              </p:cNvPr>
              <p:cNvSpPr>
                <a:spLocks noChangeShapeType="1"/>
              </p:cNvSpPr>
              <p:nvPr/>
            </p:nvSpPr>
            <p:spPr bwMode="auto">
              <a:xfrm>
                <a:off x="7215" y="7296"/>
                <a:ext cx="57"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292059" name="Line 971">
              <a:extLst>
                <a:ext uri="{FF2B5EF4-FFF2-40B4-BE49-F238E27FC236}">
                  <a16:creationId xmlns:a16="http://schemas.microsoft.com/office/drawing/2014/main" id="{A34A3964-5209-10BC-5C13-CFABBB4EFA75}"/>
                </a:ext>
              </a:extLst>
            </p:cNvPr>
            <p:cNvSpPr>
              <a:spLocks noChangeShapeType="1"/>
            </p:cNvSpPr>
            <p:nvPr/>
          </p:nvSpPr>
          <p:spPr bwMode="auto">
            <a:xfrm>
              <a:off x="448" y="1235"/>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60" name="Line 972">
              <a:extLst>
                <a:ext uri="{FF2B5EF4-FFF2-40B4-BE49-F238E27FC236}">
                  <a16:creationId xmlns:a16="http://schemas.microsoft.com/office/drawing/2014/main" id="{ACE2DE86-71F4-3A44-61B1-C95E151B55FA}"/>
                </a:ext>
              </a:extLst>
            </p:cNvPr>
            <p:cNvSpPr>
              <a:spLocks noChangeShapeType="1"/>
            </p:cNvSpPr>
            <p:nvPr/>
          </p:nvSpPr>
          <p:spPr bwMode="auto">
            <a:xfrm rot="-5400000">
              <a:off x="463" y="1219"/>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61" name="Line 973">
              <a:extLst>
                <a:ext uri="{FF2B5EF4-FFF2-40B4-BE49-F238E27FC236}">
                  <a16:creationId xmlns:a16="http://schemas.microsoft.com/office/drawing/2014/main" id="{51E43251-F84A-D963-128D-73432D707416}"/>
                </a:ext>
              </a:extLst>
            </p:cNvPr>
            <p:cNvSpPr>
              <a:spLocks noChangeShapeType="1"/>
            </p:cNvSpPr>
            <p:nvPr/>
          </p:nvSpPr>
          <p:spPr bwMode="auto">
            <a:xfrm rot="-5400000">
              <a:off x="494" y="1188"/>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62" name="Line 974">
              <a:extLst>
                <a:ext uri="{FF2B5EF4-FFF2-40B4-BE49-F238E27FC236}">
                  <a16:creationId xmlns:a16="http://schemas.microsoft.com/office/drawing/2014/main" id="{7B17BE08-FCD5-E272-1516-6F9FACF39C95}"/>
                </a:ext>
              </a:extLst>
            </p:cNvPr>
            <p:cNvSpPr>
              <a:spLocks noChangeShapeType="1"/>
            </p:cNvSpPr>
            <p:nvPr/>
          </p:nvSpPr>
          <p:spPr bwMode="auto">
            <a:xfrm rot="-5400000">
              <a:off x="525" y="1158"/>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63" name="Line 975">
              <a:extLst>
                <a:ext uri="{FF2B5EF4-FFF2-40B4-BE49-F238E27FC236}">
                  <a16:creationId xmlns:a16="http://schemas.microsoft.com/office/drawing/2014/main" id="{F285D700-D9C5-DA3A-88F5-31C6312D5446}"/>
                </a:ext>
              </a:extLst>
            </p:cNvPr>
            <p:cNvSpPr>
              <a:spLocks noChangeShapeType="1"/>
            </p:cNvSpPr>
            <p:nvPr/>
          </p:nvSpPr>
          <p:spPr bwMode="auto">
            <a:xfrm rot="-5400000">
              <a:off x="555" y="1127"/>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64" name="Line 976">
              <a:extLst>
                <a:ext uri="{FF2B5EF4-FFF2-40B4-BE49-F238E27FC236}">
                  <a16:creationId xmlns:a16="http://schemas.microsoft.com/office/drawing/2014/main" id="{3DD5A21A-FCC1-211F-A062-AE4C2D09AE6A}"/>
                </a:ext>
              </a:extLst>
            </p:cNvPr>
            <p:cNvSpPr>
              <a:spLocks noChangeShapeType="1"/>
            </p:cNvSpPr>
            <p:nvPr/>
          </p:nvSpPr>
          <p:spPr bwMode="auto">
            <a:xfrm>
              <a:off x="479" y="1204"/>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65" name="Line 977">
              <a:extLst>
                <a:ext uri="{FF2B5EF4-FFF2-40B4-BE49-F238E27FC236}">
                  <a16:creationId xmlns:a16="http://schemas.microsoft.com/office/drawing/2014/main" id="{7801FC43-0094-3682-5B83-3877A875073E}"/>
                </a:ext>
              </a:extLst>
            </p:cNvPr>
            <p:cNvSpPr>
              <a:spLocks noChangeShapeType="1"/>
            </p:cNvSpPr>
            <p:nvPr/>
          </p:nvSpPr>
          <p:spPr bwMode="auto">
            <a:xfrm>
              <a:off x="510" y="1173"/>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66" name="Line 978">
              <a:extLst>
                <a:ext uri="{FF2B5EF4-FFF2-40B4-BE49-F238E27FC236}">
                  <a16:creationId xmlns:a16="http://schemas.microsoft.com/office/drawing/2014/main" id="{75C01C19-0138-D987-D74E-3E404E3A0C78}"/>
                </a:ext>
              </a:extLst>
            </p:cNvPr>
            <p:cNvSpPr>
              <a:spLocks noChangeShapeType="1"/>
            </p:cNvSpPr>
            <p:nvPr/>
          </p:nvSpPr>
          <p:spPr bwMode="auto">
            <a:xfrm>
              <a:off x="540" y="1143"/>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67" name="Line 979">
              <a:extLst>
                <a:ext uri="{FF2B5EF4-FFF2-40B4-BE49-F238E27FC236}">
                  <a16:creationId xmlns:a16="http://schemas.microsoft.com/office/drawing/2014/main" id="{0AC3155A-B283-EC0E-5C7F-08F5360531F6}"/>
                </a:ext>
              </a:extLst>
            </p:cNvPr>
            <p:cNvSpPr>
              <a:spLocks noChangeShapeType="1"/>
            </p:cNvSpPr>
            <p:nvPr/>
          </p:nvSpPr>
          <p:spPr bwMode="auto">
            <a:xfrm>
              <a:off x="571" y="1112"/>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68" name="Line 980">
              <a:extLst>
                <a:ext uri="{FF2B5EF4-FFF2-40B4-BE49-F238E27FC236}">
                  <a16:creationId xmlns:a16="http://schemas.microsoft.com/office/drawing/2014/main" id="{B9DB80E9-C440-7F14-D83B-DD4E3F5C7889}"/>
                </a:ext>
              </a:extLst>
            </p:cNvPr>
            <p:cNvSpPr>
              <a:spLocks noChangeShapeType="1"/>
            </p:cNvSpPr>
            <p:nvPr/>
          </p:nvSpPr>
          <p:spPr bwMode="auto">
            <a:xfrm rot="-5400000">
              <a:off x="586" y="1096"/>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69" name="Line 981">
              <a:extLst>
                <a:ext uri="{FF2B5EF4-FFF2-40B4-BE49-F238E27FC236}">
                  <a16:creationId xmlns:a16="http://schemas.microsoft.com/office/drawing/2014/main" id="{ABFF2089-2EA2-AD3C-82C7-1C9CE915949E}"/>
                </a:ext>
              </a:extLst>
            </p:cNvPr>
            <p:cNvSpPr>
              <a:spLocks noChangeShapeType="1"/>
            </p:cNvSpPr>
            <p:nvPr/>
          </p:nvSpPr>
          <p:spPr bwMode="auto">
            <a:xfrm>
              <a:off x="602" y="1081"/>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70" name="Line 982">
              <a:extLst>
                <a:ext uri="{FF2B5EF4-FFF2-40B4-BE49-F238E27FC236}">
                  <a16:creationId xmlns:a16="http://schemas.microsoft.com/office/drawing/2014/main" id="{E7A083AF-879D-4B4A-6D3F-21D0DA7CC6F9}"/>
                </a:ext>
              </a:extLst>
            </p:cNvPr>
            <p:cNvSpPr>
              <a:spLocks noChangeShapeType="1"/>
            </p:cNvSpPr>
            <p:nvPr/>
          </p:nvSpPr>
          <p:spPr bwMode="auto">
            <a:xfrm rot="-5400000">
              <a:off x="617" y="1065"/>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71" name="Line 983">
              <a:extLst>
                <a:ext uri="{FF2B5EF4-FFF2-40B4-BE49-F238E27FC236}">
                  <a16:creationId xmlns:a16="http://schemas.microsoft.com/office/drawing/2014/main" id="{D0CD3342-99E9-43E1-0F76-39C6A819F633}"/>
                </a:ext>
              </a:extLst>
            </p:cNvPr>
            <p:cNvSpPr>
              <a:spLocks noChangeShapeType="1"/>
            </p:cNvSpPr>
            <p:nvPr/>
          </p:nvSpPr>
          <p:spPr bwMode="auto">
            <a:xfrm rot="-5400000">
              <a:off x="648" y="1035"/>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72" name="Line 984">
              <a:extLst>
                <a:ext uri="{FF2B5EF4-FFF2-40B4-BE49-F238E27FC236}">
                  <a16:creationId xmlns:a16="http://schemas.microsoft.com/office/drawing/2014/main" id="{8636DE52-8F36-04DF-DF5D-555EDF89E426}"/>
                </a:ext>
              </a:extLst>
            </p:cNvPr>
            <p:cNvSpPr>
              <a:spLocks noChangeShapeType="1"/>
            </p:cNvSpPr>
            <p:nvPr/>
          </p:nvSpPr>
          <p:spPr bwMode="auto">
            <a:xfrm rot="-5400000">
              <a:off x="678" y="1004"/>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73" name="Line 985">
              <a:extLst>
                <a:ext uri="{FF2B5EF4-FFF2-40B4-BE49-F238E27FC236}">
                  <a16:creationId xmlns:a16="http://schemas.microsoft.com/office/drawing/2014/main" id="{B2B9E451-A8A2-3892-20D3-9C375865C766}"/>
                </a:ext>
              </a:extLst>
            </p:cNvPr>
            <p:cNvSpPr>
              <a:spLocks noChangeShapeType="1"/>
            </p:cNvSpPr>
            <p:nvPr/>
          </p:nvSpPr>
          <p:spPr bwMode="auto">
            <a:xfrm rot="-5400000">
              <a:off x="708" y="973"/>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74" name="Line 986">
              <a:extLst>
                <a:ext uri="{FF2B5EF4-FFF2-40B4-BE49-F238E27FC236}">
                  <a16:creationId xmlns:a16="http://schemas.microsoft.com/office/drawing/2014/main" id="{41DF2BD1-008B-D195-86C6-8142F995768D}"/>
                </a:ext>
              </a:extLst>
            </p:cNvPr>
            <p:cNvSpPr>
              <a:spLocks noChangeShapeType="1"/>
            </p:cNvSpPr>
            <p:nvPr/>
          </p:nvSpPr>
          <p:spPr bwMode="auto">
            <a:xfrm>
              <a:off x="633" y="1050"/>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75" name="Line 987">
              <a:extLst>
                <a:ext uri="{FF2B5EF4-FFF2-40B4-BE49-F238E27FC236}">
                  <a16:creationId xmlns:a16="http://schemas.microsoft.com/office/drawing/2014/main" id="{7106672E-0CFD-207D-F758-9472C69A339E}"/>
                </a:ext>
              </a:extLst>
            </p:cNvPr>
            <p:cNvSpPr>
              <a:spLocks noChangeShapeType="1"/>
            </p:cNvSpPr>
            <p:nvPr/>
          </p:nvSpPr>
          <p:spPr bwMode="auto">
            <a:xfrm>
              <a:off x="663" y="1020"/>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76" name="Line 988">
              <a:extLst>
                <a:ext uri="{FF2B5EF4-FFF2-40B4-BE49-F238E27FC236}">
                  <a16:creationId xmlns:a16="http://schemas.microsoft.com/office/drawing/2014/main" id="{CB8FD3E9-3881-2394-849F-43F254693BFF}"/>
                </a:ext>
              </a:extLst>
            </p:cNvPr>
            <p:cNvSpPr>
              <a:spLocks noChangeShapeType="1"/>
            </p:cNvSpPr>
            <p:nvPr/>
          </p:nvSpPr>
          <p:spPr bwMode="auto">
            <a:xfrm>
              <a:off x="694" y="989"/>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77" name="Line 989">
              <a:extLst>
                <a:ext uri="{FF2B5EF4-FFF2-40B4-BE49-F238E27FC236}">
                  <a16:creationId xmlns:a16="http://schemas.microsoft.com/office/drawing/2014/main" id="{FB2E5016-7E9B-E7F2-E0E3-57638B3159A5}"/>
                </a:ext>
              </a:extLst>
            </p:cNvPr>
            <p:cNvSpPr>
              <a:spLocks noChangeShapeType="1"/>
            </p:cNvSpPr>
            <p:nvPr/>
          </p:nvSpPr>
          <p:spPr bwMode="auto">
            <a:xfrm rot="-5400000">
              <a:off x="739" y="942"/>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78" name="Line 990">
              <a:extLst>
                <a:ext uri="{FF2B5EF4-FFF2-40B4-BE49-F238E27FC236}">
                  <a16:creationId xmlns:a16="http://schemas.microsoft.com/office/drawing/2014/main" id="{9EEF3AC9-5952-4F38-C27E-8CEDB512CD21}"/>
                </a:ext>
              </a:extLst>
            </p:cNvPr>
            <p:cNvSpPr>
              <a:spLocks noChangeShapeType="1"/>
            </p:cNvSpPr>
            <p:nvPr/>
          </p:nvSpPr>
          <p:spPr bwMode="auto">
            <a:xfrm rot="-5400000">
              <a:off x="770" y="911"/>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79" name="Line 991">
              <a:extLst>
                <a:ext uri="{FF2B5EF4-FFF2-40B4-BE49-F238E27FC236}">
                  <a16:creationId xmlns:a16="http://schemas.microsoft.com/office/drawing/2014/main" id="{EE2A38A4-680B-0886-E3FF-A252FF962909}"/>
                </a:ext>
              </a:extLst>
            </p:cNvPr>
            <p:cNvSpPr>
              <a:spLocks noChangeShapeType="1"/>
            </p:cNvSpPr>
            <p:nvPr/>
          </p:nvSpPr>
          <p:spPr bwMode="auto">
            <a:xfrm rot="-5400000">
              <a:off x="801" y="881"/>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80" name="Line 992">
              <a:extLst>
                <a:ext uri="{FF2B5EF4-FFF2-40B4-BE49-F238E27FC236}">
                  <a16:creationId xmlns:a16="http://schemas.microsoft.com/office/drawing/2014/main" id="{7D2CE9AC-CCC4-B207-C83B-BC1880C50291}"/>
                </a:ext>
              </a:extLst>
            </p:cNvPr>
            <p:cNvSpPr>
              <a:spLocks noChangeShapeType="1"/>
            </p:cNvSpPr>
            <p:nvPr/>
          </p:nvSpPr>
          <p:spPr bwMode="auto">
            <a:xfrm>
              <a:off x="755" y="927"/>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81" name="Line 993">
              <a:extLst>
                <a:ext uri="{FF2B5EF4-FFF2-40B4-BE49-F238E27FC236}">
                  <a16:creationId xmlns:a16="http://schemas.microsoft.com/office/drawing/2014/main" id="{FEEA2224-3CB6-03FC-C80B-F6B570FD2180}"/>
                </a:ext>
              </a:extLst>
            </p:cNvPr>
            <p:cNvSpPr>
              <a:spLocks noChangeShapeType="1"/>
            </p:cNvSpPr>
            <p:nvPr/>
          </p:nvSpPr>
          <p:spPr bwMode="auto">
            <a:xfrm>
              <a:off x="786" y="896"/>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82" name="Line 994">
              <a:extLst>
                <a:ext uri="{FF2B5EF4-FFF2-40B4-BE49-F238E27FC236}">
                  <a16:creationId xmlns:a16="http://schemas.microsoft.com/office/drawing/2014/main" id="{BA3EAE94-C1C9-DAF6-E7DB-CE4B03BF7700}"/>
                </a:ext>
              </a:extLst>
            </p:cNvPr>
            <p:cNvSpPr>
              <a:spLocks noChangeShapeType="1"/>
            </p:cNvSpPr>
            <p:nvPr/>
          </p:nvSpPr>
          <p:spPr bwMode="auto">
            <a:xfrm>
              <a:off x="816" y="866"/>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83" name="Line 995">
              <a:extLst>
                <a:ext uri="{FF2B5EF4-FFF2-40B4-BE49-F238E27FC236}">
                  <a16:creationId xmlns:a16="http://schemas.microsoft.com/office/drawing/2014/main" id="{54EF59CD-9319-0B49-2092-648CC45D6157}"/>
                </a:ext>
              </a:extLst>
            </p:cNvPr>
            <p:cNvSpPr>
              <a:spLocks noChangeShapeType="1"/>
            </p:cNvSpPr>
            <p:nvPr/>
          </p:nvSpPr>
          <p:spPr bwMode="auto">
            <a:xfrm rot="-5400000">
              <a:off x="831" y="850"/>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84" name="Line 996">
              <a:extLst>
                <a:ext uri="{FF2B5EF4-FFF2-40B4-BE49-F238E27FC236}">
                  <a16:creationId xmlns:a16="http://schemas.microsoft.com/office/drawing/2014/main" id="{48A8A942-0936-1BCD-B9FB-F54D15A5176A}"/>
                </a:ext>
              </a:extLst>
            </p:cNvPr>
            <p:cNvSpPr>
              <a:spLocks noChangeShapeType="1"/>
            </p:cNvSpPr>
            <p:nvPr/>
          </p:nvSpPr>
          <p:spPr bwMode="auto">
            <a:xfrm>
              <a:off x="847" y="835"/>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85" name="Line 997">
              <a:extLst>
                <a:ext uri="{FF2B5EF4-FFF2-40B4-BE49-F238E27FC236}">
                  <a16:creationId xmlns:a16="http://schemas.microsoft.com/office/drawing/2014/main" id="{43A008D4-8B4C-7CF9-81BF-0176F503B99B}"/>
                </a:ext>
              </a:extLst>
            </p:cNvPr>
            <p:cNvSpPr>
              <a:spLocks noChangeShapeType="1"/>
            </p:cNvSpPr>
            <p:nvPr/>
          </p:nvSpPr>
          <p:spPr bwMode="auto">
            <a:xfrm rot="-5400000">
              <a:off x="862" y="819"/>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86" name="Line 998">
              <a:extLst>
                <a:ext uri="{FF2B5EF4-FFF2-40B4-BE49-F238E27FC236}">
                  <a16:creationId xmlns:a16="http://schemas.microsoft.com/office/drawing/2014/main" id="{50076DCF-2901-CD7B-3052-77BD0111F899}"/>
                </a:ext>
              </a:extLst>
            </p:cNvPr>
            <p:cNvSpPr>
              <a:spLocks noChangeShapeType="1"/>
            </p:cNvSpPr>
            <p:nvPr/>
          </p:nvSpPr>
          <p:spPr bwMode="auto">
            <a:xfrm rot="-5400000">
              <a:off x="893" y="788"/>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87" name="Line 999">
              <a:extLst>
                <a:ext uri="{FF2B5EF4-FFF2-40B4-BE49-F238E27FC236}">
                  <a16:creationId xmlns:a16="http://schemas.microsoft.com/office/drawing/2014/main" id="{9E46EEBB-B71F-B952-FF91-DDDF99B1D6BC}"/>
                </a:ext>
              </a:extLst>
            </p:cNvPr>
            <p:cNvSpPr>
              <a:spLocks noChangeShapeType="1"/>
            </p:cNvSpPr>
            <p:nvPr/>
          </p:nvSpPr>
          <p:spPr bwMode="auto">
            <a:xfrm rot="-5400000">
              <a:off x="924" y="757"/>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88" name="Line 1000">
              <a:extLst>
                <a:ext uri="{FF2B5EF4-FFF2-40B4-BE49-F238E27FC236}">
                  <a16:creationId xmlns:a16="http://schemas.microsoft.com/office/drawing/2014/main" id="{7E745ED2-09D4-C4D5-55BD-724FF3366AFF}"/>
                </a:ext>
              </a:extLst>
            </p:cNvPr>
            <p:cNvSpPr>
              <a:spLocks noChangeShapeType="1"/>
            </p:cNvSpPr>
            <p:nvPr/>
          </p:nvSpPr>
          <p:spPr bwMode="auto">
            <a:xfrm rot="-5400000">
              <a:off x="955" y="727"/>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89" name="Line 1001">
              <a:extLst>
                <a:ext uri="{FF2B5EF4-FFF2-40B4-BE49-F238E27FC236}">
                  <a16:creationId xmlns:a16="http://schemas.microsoft.com/office/drawing/2014/main" id="{73AB508F-544C-1BC9-A2A6-413EF8569CF0}"/>
                </a:ext>
              </a:extLst>
            </p:cNvPr>
            <p:cNvSpPr>
              <a:spLocks noChangeShapeType="1"/>
            </p:cNvSpPr>
            <p:nvPr/>
          </p:nvSpPr>
          <p:spPr bwMode="auto">
            <a:xfrm>
              <a:off x="878" y="804"/>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90" name="Line 1002">
              <a:extLst>
                <a:ext uri="{FF2B5EF4-FFF2-40B4-BE49-F238E27FC236}">
                  <a16:creationId xmlns:a16="http://schemas.microsoft.com/office/drawing/2014/main" id="{CCF5276C-FA3B-430D-90F3-4B63F1912D8A}"/>
                </a:ext>
              </a:extLst>
            </p:cNvPr>
            <p:cNvSpPr>
              <a:spLocks noChangeShapeType="1"/>
            </p:cNvSpPr>
            <p:nvPr/>
          </p:nvSpPr>
          <p:spPr bwMode="auto">
            <a:xfrm>
              <a:off x="909" y="773"/>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91" name="Line 1003">
              <a:extLst>
                <a:ext uri="{FF2B5EF4-FFF2-40B4-BE49-F238E27FC236}">
                  <a16:creationId xmlns:a16="http://schemas.microsoft.com/office/drawing/2014/main" id="{9CC7BAD9-DB81-3719-34FD-BD50B0D132A1}"/>
                </a:ext>
              </a:extLst>
            </p:cNvPr>
            <p:cNvSpPr>
              <a:spLocks noChangeShapeType="1"/>
            </p:cNvSpPr>
            <p:nvPr/>
          </p:nvSpPr>
          <p:spPr bwMode="auto">
            <a:xfrm>
              <a:off x="940" y="742"/>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92" name="Line 1004">
              <a:extLst>
                <a:ext uri="{FF2B5EF4-FFF2-40B4-BE49-F238E27FC236}">
                  <a16:creationId xmlns:a16="http://schemas.microsoft.com/office/drawing/2014/main" id="{44CB3C32-CFF4-DA44-0AF5-C60CE504901F}"/>
                </a:ext>
              </a:extLst>
            </p:cNvPr>
            <p:cNvSpPr>
              <a:spLocks noChangeShapeType="1"/>
            </p:cNvSpPr>
            <p:nvPr/>
          </p:nvSpPr>
          <p:spPr bwMode="auto">
            <a:xfrm>
              <a:off x="724" y="958"/>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93" name="Line 1005">
              <a:extLst>
                <a:ext uri="{FF2B5EF4-FFF2-40B4-BE49-F238E27FC236}">
                  <a16:creationId xmlns:a16="http://schemas.microsoft.com/office/drawing/2014/main" id="{52004471-79E8-17FC-C5D9-5A0BAF5A3200}"/>
                </a:ext>
              </a:extLst>
            </p:cNvPr>
            <p:cNvSpPr>
              <a:spLocks noChangeShapeType="1"/>
            </p:cNvSpPr>
            <p:nvPr/>
          </p:nvSpPr>
          <p:spPr bwMode="auto">
            <a:xfrm rot="-5400000">
              <a:off x="985" y="696"/>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94" name="Line 1006">
              <a:extLst>
                <a:ext uri="{FF2B5EF4-FFF2-40B4-BE49-F238E27FC236}">
                  <a16:creationId xmlns:a16="http://schemas.microsoft.com/office/drawing/2014/main" id="{95887834-8C0B-799D-7458-ACBE025BA3D4}"/>
                </a:ext>
              </a:extLst>
            </p:cNvPr>
            <p:cNvSpPr>
              <a:spLocks noChangeShapeType="1"/>
            </p:cNvSpPr>
            <p:nvPr/>
          </p:nvSpPr>
          <p:spPr bwMode="auto">
            <a:xfrm>
              <a:off x="970" y="712"/>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95" name="Line 1007">
              <a:extLst>
                <a:ext uri="{FF2B5EF4-FFF2-40B4-BE49-F238E27FC236}">
                  <a16:creationId xmlns:a16="http://schemas.microsoft.com/office/drawing/2014/main" id="{ADA45FD9-E35F-555C-D9E5-B6321531C048}"/>
                </a:ext>
              </a:extLst>
            </p:cNvPr>
            <p:cNvSpPr>
              <a:spLocks noChangeShapeType="1"/>
            </p:cNvSpPr>
            <p:nvPr/>
          </p:nvSpPr>
          <p:spPr bwMode="auto">
            <a:xfrm rot="-5400000">
              <a:off x="1016" y="665"/>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96" name="Line 1008">
              <a:extLst>
                <a:ext uri="{FF2B5EF4-FFF2-40B4-BE49-F238E27FC236}">
                  <a16:creationId xmlns:a16="http://schemas.microsoft.com/office/drawing/2014/main" id="{4CD66CBC-34AE-A84A-B11B-72F1F883FF4C}"/>
                </a:ext>
              </a:extLst>
            </p:cNvPr>
            <p:cNvSpPr>
              <a:spLocks noChangeShapeType="1"/>
            </p:cNvSpPr>
            <p:nvPr/>
          </p:nvSpPr>
          <p:spPr bwMode="auto">
            <a:xfrm rot="-5400000">
              <a:off x="1047" y="634"/>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97" name="Line 1009">
              <a:extLst>
                <a:ext uri="{FF2B5EF4-FFF2-40B4-BE49-F238E27FC236}">
                  <a16:creationId xmlns:a16="http://schemas.microsoft.com/office/drawing/2014/main" id="{5BF68F32-A323-5CF6-91BE-0B0633AF1CE4}"/>
                </a:ext>
              </a:extLst>
            </p:cNvPr>
            <p:cNvSpPr>
              <a:spLocks noChangeShapeType="1"/>
            </p:cNvSpPr>
            <p:nvPr/>
          </p:nvSpPr>
          <p:spPr bwMode="auto">
            <a:xfrm rot="-5400000">
              <a:off x="1078" y="604"/>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98" name="Line 1010">
              <a:extLst>
                <a:ext uri="{FF2B5EF4-FFF2-40B4-BE49-F238E27FC236}">
                  <a16:creationId xmlns:a16="http://schemas.microsoft.com/office/drawing/2014/main" id="{9E79A180-BCCC-655D-06E0-B4A18B130451}"/>
                </a:ext>
              </a:extLst>
            </p:cNvPr>
            <p:cNvSpPr>
              <a:spLocks noChangeShapeType="1"/>
            </p:cNvSpPr>
            <p:nvPr/>
          </p:nvSpPr>
          <p:spPr bwMode="auto">
            <a:xfrm>
              <a:off x="1032" y="650"/>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099" name="Line 1011">
              <a:extLst>
                <a:ext uri="{FF2B5EF4-FFF2-40B4-BE49-F238E27FC236}">
                  <a16:creationId xmlns:a16="http://schemas.microsoft.com/office/drawing/2014/main" id="{F3253ED2-6D87-7981-62C4-0AA9E55FD268}"/>
                </a:ext>
              </a:extLst>
            </p:cNvPr>
            <p:cNvSpPr>
              <a:spLocks noChangeShapeType="1"/>
            </p:cNvSpPr>
            <p:nvPr/>
          </p:nvSpPr>
          <p:spPr bwMode="auto">
            <a:xfrm>
              <a:off x="1063" y="619"/>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00" name="Line 1012">
              <a:extLst>
                <a:ext uri="{FF2B5EF4-FFF2-40B4-BE49-F238E27FC236}">
                  <a16:creationId xmlns:a16="http://schemas.microsoft.com/office/drawing/2014/main" id="{2FEB8A60-D341-EFAC-358B-6199CAE0B7E9}"/>
                </a:ext>
              </a:extLst>
            </p:cNvPr>
            <p:cNvSpPr>
              <a:spLocks noChangeShapeType="1"/>
            </p:cNvSpPr>
            <p:nvPr/>
          </p:nvSpPr>
          <p:spPr bwMode="auto">
            <a:xfrm>
              <a:off x="1093" y="589"/>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01" name="Line 1013">
              <a:extLst>
                <a:ext uri="{FF2B5EF4-FFF2-40B4-BE49-F238E27FC236}">
                  <a16:creationId xmlns:a16="http://schemas.microsoft.com/office/drawing/2014/main" id="{42AA3625-DFCB-5A0A-AD36-0CD13287F5A0}"/>
                </a:ext>
              </a:extLst>
            </p:cNvPr>
            <p:cNvSpPr>
              <a:spLocks noChangeShapeType="1"/>
            </p:cNvSpPr>
            <p:nvPr/>
          </p:nvSpPr>
          <p:spPr bwMode="auto">
            <a:xfrm rot="-5400000">
              <a:off x="1108" y="573"/>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02" name="Line 1014">
              <a:extLst>
                <a:ext uri="{FF2B5EF4-FFF2-40B4-BE49-F238E27FC236}">
                  <a16:creationId xmlns:a16="http://schemas.microsoft.com/office/drawing/2014/main" id="{526F07A1-BD70-96D0-CE41-F53301C72E2E}"/>
                </a:ext>
              </a:extLst>
            </p:cNvPr>
            <p:cNvSpPr>
              <a:spLocks noChangeShapeType="1"/>
            </p:cNvSpPr>
            <p:nvPr/>
          </p:nvSpPr>
          <p:spPr bwMode="auto">
            <a:xfrm>
              <a:off x="1124" y="558"/>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03" name="Line 1015">
              <a:extLst>
                <a:ext uri="{FF2B5EF4-FFF2-40B4-BE49-F238E27FC236}">
                  <a16:creationId xmlns:a16="http://schemas.microsoft.com/office/drawing/2014/main" id="{EB346CAC-2F94-D007-1419-B1158044E0EE}"/>
                </a:ext>
              </a:extLst>
            </p:cNvPr>
            <p:cNvSpPr>
              <a:spLocks noChangeShapeType="1"/>
            </p:cNvSpPr>
            <p:nvPr/>
          </p:nvSpPr>
          <p:spPr bwMode="auto">
            <a:xfrm rot="-5400000">
              <a:off x="1139" y="542"/>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04" name="Line 1016">
              <a:extLst>
                <a:ext uri="{FF2B5EF4-FFF2-40B4-BE49-F238E27FC236}">
                  <a16:creationId xmlns:a16="http://schemas.microsoft.com/office/drawing/2014/main" id="{304995E4-8553-2673-D19C-D63DB96A46B0}"/>
                </a:ext>
              </a:extLst>
            </p:cNvPr>
            <p:cNvSpPr>
              <a:spLocks noChangeShapeType="1"/>
            </p:cNvSpPr>
            <p:nvPr/>
          </p:nvSpPr>
          <p:spPr bwMode="auto">
            <a:xfrm rot="-5400000">
              <a:off x="1170" y="511"/>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05" name="Line 1017">
              <a:extLst>
                <a:ext uri="{FF2B5EF4-FFF2-40B4-BE49-F238E27FC236}">
                  <a16:creationId xmlns:a16="http://schemas.microsoft.com/office/drawing/2014/main" id="{504AF20F-47EC-DF09-7B65-FBBAD69758CC}"/>
                </a:ext>
              </a:extLst>
            </p:cNvPr>
            <p:cNvSpPr>
              <a:spLocks noChangeShapeType="1"/>
            </p:cNvSpPr>
            <p:nvPr/>
          </p:nvSpPr>
          <p:spPr bwMode="auto">
            <a:xfrm rot="-5400000">
              <a:off x="1201" y="480"/>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06" name="Line 1018">
              <a:extLst>
                <a:ext uri="{FF2B5EF4-FFF2-40B4-BE49-F238E27FC236}">
                  <a16:creationId xmlns:a16="http://schemas.microsoft.com/office/drawing/2014/main" id="{6F07F790-B45D-B759-DF1C-A67BD535C6CF}"/>
                </a:ext>
              </a:extLst>
            </p:cNvPr>
            <p:cNvSpPr>
              <a:spLocks noChangeShapeType="1"/>
            </p:cNvSpPr>
            <p:nvPr/>
          </p:nvSpPr>
          <p:spPr bwMode="auto">
            <a:xfrm rot="-5400000">
              <a:off x="1232" y="450"/>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07" name="Line 1019">
              <a:extLst>
                <a:ext uri="{FF2B5EF4-FFF2-40B4-BE49-F238E27FC236}">
                  <a16:creationId xmlns:a16="http://schemas.microsoft.com/office/drawing/2014/main" id="{ADA2790E-C9D1-9B42-371C-1A88CA3F64A5}"/>
                </a:ext>
              </a:extLst>
            </p:cNvPr>
            <p:cNvSpPr>
              <a:spLocks noChangeShapeType="1"/>
            </p:cNvSpPr>
            <p:nvPr/>
          </p:nvSpPr>
          <p:spPr bwMode="auto">
            <a:xfrm>
              <a:off x="1155" y="527"/>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08" name="Line 1020">
              <a:extLst>
                <a:ext uri="{FF2B5EF4-FFF2-40B4-BE49-F238E27FC236}">
                  <a16:creationId xmlns:a16="http://schemas.microsoft.com/office/drawing/2014/main" id="{0D3A1377-8A9D-0D66-96DE-74ECCD4E69AB}"/>
                </a:ext>
              </a:extLst>
            </p:cNvPr>
            <p:cNvSpPr>
              <a:spLocks noChangeShapeType="1"/>
            </p:cNvSpPr>
            <p:nvPr/>
          </p:nvSpPr>
          <p:spPr bwMode="auto">
            <a:xfrm>
              <a:off x="1186" y="496"/>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09" name="Line 1021">
              <a:extLst>
                <a:ext uri="{FF2B5EF4-FFF2-40B4-BE49-F238E27FC236}">
                  <a16:creationId xmlns:a16="http://schemas.microsoft.com/office/drawing/2014/main" id="{3F9E33AD-ADB5-43FC-465F-25AE97DA885F}"/>
                </a:ext>
              </a:extLst>
            </p:cNvPr>
            <p:cNvSpPr>
              <a:spLocks noChangeShapeType="1"/>
            </p:cNvSpPr>
            <p:nvPr/>
          </p:nvSpPr>
          <p:spPr bwMode="auto">
            <a:xfrm>
              <a:off x="1217" y="465"/>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10" name="Line 1022">
              <a:extLst>
                <a:ext uri="{FF2B5EF4-FFF2-40B4-BE49-F238E27FC236}">
                  <a16:creationId xmlns:a16="http://schemas.microsoft.com/office/drawing/2014/main" id="{61D1FD7D-8684-8FB4-B5D7-9981D61527FF}"/>
                </a:ext>
              </a:extLst>
            </p:cNvPr>
            <p:cNvSpPr>
              <a:spLocks noChangeShapeType="1"/>
            </p:cNvSpPr>
            <p:nvPr/>
          </p:nvSpPr>
          <p:spPr bwMode="auto">
            <a:xfrm>
              <a:off x="1001" y="681"/>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11" name="Line 1023">
              <a:extLst>
                <a:ext uri="{FF2B5EF4-FFF2-40B4-BE49-F238E27FC236}">
                  <a16:creationId xmlns:a16="http://schemas.microsoft.com/office/drawing/2014/main" id="{FDADE04F-AA1D-BD01-CF43-814434F2B20C}"/>
                </a:ext>
              </a:extLst>
            </p:cNvPr>
            <p:cNvSpPr>
              <a:spLocks noChangeShapeType="1"/>
            </p:cNvSpPr>
            <p:nvPr/>
          </p:nvSpPr>
          <p:spPr bwMode="auto">
            <a:xfrm rot="-5400000">
              <a:off x="1262" y="419"/>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12" name="Line 1024">
              <a:extLst>
                <a:ext uri="{FF2B5EF4-FFF2-40B4-BE49-F238E27FC236}">
                  <a16:creationId xmlns:a16="http://schemas.microsoft.com/office/drawing/2014/main" id="{F8960EF5-D634-7B05-5AE0-4F350477E551}"/>
                </a:ext>
              </a:extLst>
            </p:cNvPr>
            <p:cNvSpPr>
              <a:spLocks noChangeShapeType="1"/>
            </p:cNvSpPr>
            <p:nvPr/>
          </p:nvSpPr>
          <p:spPr bwMode="auto">
            <a:xfrm>
              <a:off x="1247" y="435"/>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13" name="Line 1025">
              <a:extLst>
                <a:ext uri="{FF2B5EF4-FFF2-40B4-BE49-F238E27FC236}">
                  <a16:creationId xmlns:a16="http://schemas.microsoft.com/office/drawing/2014/main" id="{EC3AD554-29B9-4545-E508-9359FBF7CA0E}"/>
                </a:ext>
              </a:extLst>
            </p:cNvPr>
            <p:cNvSpPr>
              <a:spLocks noChangeShapeType="1"/>
            </p:cNvSpPr>
            <p:nvPr/>
          </p:nvSpPr>
          <p:spPr bwMode="auto">
            <a:xfrm>
              <a:off x="1278" y="404"/>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14" name="Line 1026">
              <a:extLst>
                <a:ext uri="{FF2B5EF4-FFF2-40B4-BE49-F238E27FC236}">
                  <a16:creationId xmlns:a16="http://schemas.microsoft.com/office/drawing/2014/main" id="{2BD89BCE-DCCA-04B0-AFD7-1E6725F1B9C2}"/>
                </a:ext>
              </a:extLst>
            </p:cNvPr>
            <p:cNvSpPr>
              <a:spLocks noChangeShapeType="1"/>
            </p:cNvSpPr>
            <p:nvPr/>
          </p:nvSpPr>
          <p:spPr bwMode="auto">
            <a:xfrm rot="-5400000">
              <a:off x="1293" y="388"/>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15" name="Line 1027">
              <a:extLst>
                <a:ext uri="{FF2B5EF4-FFF2-40B4-BE49-F238E27FC236}">
                  <a16:creationId xmlns:a16="http://schemas.microsoft.com/office/drawing/2014/main" id="{E7A96075-A0F4-CA58-67E6-FA7B3E17C484}"/>
                </a:ext>
              </a:extLst>
            </p:cNvPr>
            <p:cNvSpPr>
              <a:spLocks noChangeShapeType="1"/>
            </p:cNvSpPr>
            <p:nvPr/>
          </p:nvSpPr>
          <p:spPr bwMode="auto">
            <a:xfrm>
              <a:off x="1309" y="373"/>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16" name="Line 1028">
              <a:extLst>
                <a:ext uri="{FF2B5EF4-FFF2-40B4-BE49-F238E27FC236}">
                  <a16:creationId xmlns:a16="http://schemas.microsoft.com/office/drawing/2014/main" id="{CCBD9A61-155F-EFEE-7590-ED653584C645}"/>
                </a:ext>
              </a:extLst>
            </p:cNvPr>
            <p:cNvSpPr>
              <a:spLocks noChangeShapeType="1"/>
            </p:cNvSpPr>
            <p:nvPr/>
          </p:nvSpPr>
          <p:spPr bwMode="auto">
            <a:xfrm rot="-5400000">
              <a:off x="1324" y="357"/>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17" name="Line 1029">
              <a:extLst>
                <a:ext uri="{FF2B5EF4-FFF2-40B4-BE49-F238E27FC236}">
                  <a16:creationId xmlns:a16="http://schemas.microsoft.com/office/drawing/2014/main" id="{06F82C00-046C-56F5-C75B-274EC0991C42}"/>
                </a:ext>
              </a:extLst>
            </p:cNvPr>
            <p:cNvSpPr>
              <a:spLocks noChangeShapeType="1"/>
            </p:cNvSpPr>
            <p:nvPr/>
          </p:nvSpPr>
          <p:spPr bwMode="auto">
            <a:xfrm rot="-5400000">
              <a:off x="1355" y="327"/>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18" name="Line 1030">
              <a:extLst>
                <a:ext uri="{FF2B5EF4-FFF2-40B4-BE49-F238E27FC236}">
                  <a16:creationId xmlns:a16="http://schemas.microsoft.com/office/drawing/2014/main" id="{C814CD18-BD45-0408-01C9-75AFFE68E85B}"/>
                </a:ext>
              </a:extLst>
            </p:cNvPr>
            <p:cNvSpPr>
              <a:spLocks noChangeShapeType="1"/>
            </p:cNvSpPr>
            <p:nvPr/>
          </p:nvSpPr>
          <p:spPr bwMode="auto">
            <a:xfrm rot="-5400000">
              <a:off x="1385" y="296"/>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19" name="Line 1031">
              <a:extLst>
                <a:ext uri="{FF2B5EF4-FFF2-40B4-BE49-F238E27FC236}">
                  <a16:creationId xmlns:a16="http://schemas.microsoft.com/office/drawing/2014/main" id="{8F2B7123-EC5B-761F-14E6-1CEF28EE1EEB}"/>
                </a:ext>
              </a:extLst>
            </p:cNvPr>
            <p:cNvSpPr>
              <a:spLocks noChangeShapeType="1"/>
            </p:cNvSpPr>
            <p:nvPr/>
          </p:nvSpPr>
          <p:spPr bwMode="auto">
            <a:xfrm rot="-5400000">
              <a:off x="1418" y="267"/>
              <a:ext cx="27"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20" name="Line 1032">
              <a:extLst>
                <a:ext uri="{FF2B5EF4-FFF2-40B4-BE49-F238E27FC236}">
                  <a16:creationId xmlns:a16="http://schemas.microsoft.com/office/drawing/2014/main" id="{1446060D-F240-471C-4ADD-75FC3C9D0328}"/>
                </a:ext>
              </a:extLst>
            </p:cNvPr>
            <p:cNvSpPr>
              <a:spLocks noChangeShapeType="1"/>
            </p:cNvSpPr>
            <p:nvPr/>
          </p:nvSpPr>
          <p:spPr bwMode="auto">
            <a:xfrm>
              <a:off x="1340" y="342"/>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21" name="Line 1033">
              <a:extLst>
                <a:ext uri="{FF2B5EF4-FFF2-40B4-BE49-F238E27FC236}">
                  <a16:creationId xmlns:a16="http://schemas.microsoft.com/office/drawing/2014/main" id="{03EC1041-6B81-2A5A-A12E-8D55BD09029F}"/>
                </a:ext>
              </a:extLst>
            </p:cNvPr>
            <p:cNvSpPr>
              <a:spLocks noChangeShapeType="1"/>
            </p:cNvSpPr>
            <p:nvPr/>
          </p:nvSpPr>
          <p:spPr bwMode="auto">
            <a:xfrm>
              <a:off x="1370" y="312"/>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22" name="Line 1034">
              <a:extLst>
                <a:ext uri="{FF2B5EF4-FFF2-40B4-BE49-F238E27FC236}">
                  <a16:creationId xmlns:a16="http://schemas.microsoft.com/office/drawing/2014/main" id="{16C69317-F901-A6D0-5CA1-FB5B3C9BBF7C}"/>
                </a:ext>
              </a:extLst>
            </p:cNvPr>
            <p:cNvSpPr>
              <a:spLocks noChangeShapeType="1"/>
            </p:cNvSpPr>
            <p:nvPr/>
          </p:nvSpPr>
          <p:spPr bwMode="auto">
            <a:xfrm>
              <a:off x="1401" y="281"/>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23" name="Line 1035">
              <a:extLst>
                <a:ext uri="{FF2B5EF4-FFF2-40B4-BE49-F238E27FC236}">
                  <a16:creationId xmlns:a16="http://schemas.microsoft.com/office/drawing/2014/main" id="{4A691171-922A-D680-8D15-9B2664DCEDED}"/>
                </a:ext>
              </a:extLst>
            </p:cNvPr>
            <p:cNvSpPr>
              <a:spLocks noChangeShapeType="1"/>
            </p:cNvSpPr>
            <p:nvPr/>
          </p:nvSpPr>
          <p:spPr bwMode="auto">
            <a:xfrm rot="-5400000">
              <a:off x="571" y="942"/>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24" name="Line 1036">
              <a:extLst>
                <a:ext uri="{FF2B5EF4-FFF2-40B4-BE49-F238E27FC236}">
                  <a16:creationId xmlns:a16="http://schemas.microsoft.com/office/drawing/2014/main" id="{FB9C20F2-DB6B-4CCD-8943-561FC88A28B0}"/>
                </a:ext>
              </a:extLst>
            </p:cNvPr>
            <p:cNvSpPr>
              <a:spLocks noChangeShapeType="1"/>
            </p:cNvSpPr>
            <p:nvPr/>
          </p:nvSpPr>
          <p:spPr bwMode="auto">
            <a:xfrm>
              <a:off x="559" y="958"/>
              <a:ext cx="28"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25" name="Line 1037">
              <a:extLst>
                <a:ext uri="{FF2B5EF4-FFF2-40B4-BE49-F238E27FC236}">
                  <a16:creationId xmlns:a16="http://schemas.microsoft.com/office/drawing/2014/main" id="{E1AD7C9A-0D97-2709-7180-82C5D0D18800}"/>
                </a:ext>
              </a:extLst>
            </p:cNvPr>
            <p:cNvSpPr>
              <a:spLocks noChangeShapeType="1"/>
            </p:cNvSpPr>
            <p:nvPr/>
          </p:nvSpPr>
          <p:spPr bwMode="auto">
            <a:xfrm rot="-5400000">
              <a:off x="602" y="911"/>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26" name="Line 1038">
              <a:extLst>
                <a:ext uri="{FF2B5EF4-FFF2-40B4-BE49-F238E27FC236}">
                  <a16:creationId xmlns:a16="http://schemas.microsoft.com/office/drawing/2014/main" id="{696CEF3F-33D4-72B2-7C03-6D0D0442F3B8}"/>
                </a:ext>
              </a:extLst>
            </p:cNvPr>
            <p:cNvSpPr>
              <a:spLocks noChangeShapeType="1"/>
            </p:cNvSpPr>
            <p:nvPr/>
          </p:nvSpPr>
          <p:spPr bwMode="auto">
            <a:xfrm rot="-5400000">
              <a:off x="633" y="881"/>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27" name="Line 1039">
              <a:extLst>
                <a:ext uri="{FF2B5EF4-FFF2-40B4-BE49-F238E27FC236}">
                  <a16:creationId xmlns:a16="http://schemas.microsoft.com/office/drawing/2014/main" id="{A1D89C3D-7E28-A5BB-CB5F-078BE83E3351}"/>
                </a:ext>
              </a:extLst>
            </p:cNvPr>
            <p:cNvSpPr>
              <a:spLocks noChangeShapeType="1"/>
            </p:cNvSpPr>
            <p:nvPr/>
          </p:nvSpPr>
          <p:spPr bwMode="auto">
            <a:xfrm rot="-5400000">
              <a:off x="663" y="850"/>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28" name="Line 1040">
              <a:extLst>
                <a:ext uri="{FF2B5EF4-FFF2-40B4-BE49-F238E27FC236}">
                  <a16:creationId xmlns:a16="http://schemas.microsoft.com/office/drawing/2014/main" id="{15D18D94-C18D-0E70-D502-B23556B9740D}"/>
                </a:ext>
              </a:extLst>
            </p:cNvPr>
            <p:cNvSpPr>
              <a:spLocks noChangeShapeType="1"/>
            </p:cNvSpPr>
            <p:nvPr/>
          </p:nvSpPr>
          <p:spPr bwMode="auto">
            <a:xfrm>
              <a:off x="618" y="896"/>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29" name="Line 1041">
              <a:extLst>
                <a:ext uri="{FF2B5EF4-FFF2-40B4-BE49-F238E27FC236}">
                  <a16:creationId xmlns:a16="http://schemas.microsoft.com/office/drawing/2014/main" id="{DE545F9E-4FE8-751D-E4AE-13EF1E1AF40B}"/>
                </a:ext>
              </a:extLst>
            </p:cNvPr>
            <p:cNvSpPr>
              <a:spLocks noChangeShapeType="1"/>
            </p:cNvSpPr>
            <p:nvPr/>
          </p:nvSpPr>
          <p:spPr bwMode="auto">
            <a:xfrm>
              <a:off x="648" y="866"/>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30" name="Line 1042">
              <a:extLst>
                <a:ext uri="{FF2B5EF4-FFF2-40B4-BE49-F238E27FC236}">
                  <a16:creationId xmlns:a16="http://schemas.microsoft.com/office/drawing/2014/main" id="{0EA3CA02-1127-7B37-6418-CEBFAC59E0FF}"/>
                </a:ext>
              </a:extLst>
            </p:cNvPr>
            <p:cNvSpPr>
              <a:spLocks noChangeShapeType="1"/>
            </p:cNvSpPr>
            <p:nvPr/>
          </p:nvSpPr>
          <p:spPr bwMode="auto">
            <a:xfrm>
              <a:off x="679" y="835"/>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31" name="Line 1043">
              <a:extLst>
                <a:ext uri="{FF2B5EF4-FFF2-40B4-BE49-F238E27FC236}">
                  <a16:creationId xmlns:a16="http://schemas.microsoft.com/office/drawing/2014/main" id="{A22BE4B1-04BC-6FFE-AE02-70C1D0FA5388}"/>
                </a:ext>
              </a:extLst>
            </p:cNvPr>
            <p:cNvSpPr>
              <a:spLocks noChangeShapeType="1"/>
            </p:cNvSpPr>
            <p:nvPr/>
          </p:nvSpPr>
          <p:spPr bwMode="auto">
            <a:xfrm rot="-5400000">
              <a:off x="694" y="819"/>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32" name="Line 1044">
              <a:extLst>
                <a:ext uri="{FF2B5EF4-FFF2-40B4-BE49-F238E27FC236}">
                  <a16:creationId xmlns:a16="http://schemas.microsoft.com/office/drawing/2014/main" id="{8FD9115C-8982-685C-3058-9DAB7F7138D1}"/>
                </a:ext>
              </a:extLst>
            </p:cNvPr>
            <p:cNvSpPr>
              <a:spLocks noChangeShapeType="1"/>
            </p:cNvSpPr>
            <p:nvPr/>
          </p:nvSpPr>
          <p:spPr bwMode="auto">
            <a:xfrm>
              <a:off x="709" y="804"/>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33" name="Line 1045">
              <a:extLst>
                <a:ext uri="{FF2B5EF4-FFF2-40B4-BE49-F238E27FC236}">
                  <a16:creationId xmlns:a16="http://schemas.microsoft.com/office/drawing/2014/main" id="{03B96FBB-725B-7922-2EC0-2A6240D06B55}"/>
                </a:ext>
              </a:extLst>
            </p:cNvPr>
            <p:cNvSpPr>
              <a:spLocks noChangeShapeType="1"/>
            </p:cNvSpPr>
            <p:nvPr/>
          </p:nvSpPr>
          <p:spPr bwMode="auto">
            <a:xfrm rot="-5400000">
              <a:off x="724" y="788"/>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34" name="Line 1046">
              <a:extLst>
                <a:ext uri="{FF2B5EF4-FFF2-40B4-BE49-F238E27FC236}">
                  <a16:creationId xmlns:a16="http://schemas.microsoft.com/office/drawing/2014/main" id="{77F800DE-E36A-D062-AF65-26E15BFE632C}"/>
                </a:ext>
              </a:extLst>
            </p:cNvPr>
            <p:cNvSpPr>
              <a:spLocks noChangeShapeType="1"/>
            </p:cNvSpPr>
            <p:nvPr/>
          </p:nvSpPr>
          <p:spPr bwMode="auto">
            <a:xfrm rot="-5400000">
              <a:off x="756" y="758"/>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35" name="Line 1047">
              <a:extLst>
                <a:ext uri="{FF2B5EF4-FFF2-40B4-BE49-F238E27FC236}">
                  <a16:creationId xmlns:a16="http://schemas.microsoft.com/office/drawing/2014/main" id="{31C02F69-58A0-A2EE-62F6-915CA116E44B}"/>
                </a:ext>
              </a:extLst>
            </p:cNvPr>
            <p:cNvSpPr>
              <a:spLocks noChangeShapeType="1"/>
            </p:cNvSpPr>
            <p:nvPr/>
          </p:nvSpPr>
          <p:spPr bwMode="auto">
            <a:xfrm rot="-5400000">
              <a:off x="785" y="727"/>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36" name="Line 1048">
              <a:extLst>
                <a:ext uri="{FF2B5EF4-FFF2-40B4-BE49-F238E27FC236}">
                  <a16:creationId xmlns:a16="http://schemas.microsoft.com/office/drawing/2014/main" id="{200B27D7-880E-A723-BB44-97A92275C3AD}"/>
                </a:ext>
              </a:extLst>
            </p:cNvPr>
            <p:cNvSpPr>
              <a:spLocks noChangeShapeType="1"/>
            </p:cNvSpPr>
            <p:nvPr/>
          </p:nvSpPr>
          <p:spPr bwMode="auto">
            <a:xfrm rot="-5400000">
              <a:off x="816" y="696"/>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37" name="Line 1049">
              <a:extLst>
                <a:ext uri="{FF2B5EF4-FFF2-40B4-BE49-F238E27FC236}">
                  <a16:creationId xmlns:a16="http://schemas.microsoft.com/office/drawing/2014/main" id="{DEA4EF02-9BE1-BDF3-7142-DB8301F82517}"/>
                </a:ext>
              </a:extLst>
            </p:cNvPr>
            <p:cNvSpPr>
              <a:spLocks noChangeShapeType="1"/>
            </p:cNvSpPr>
            <p:nvPr/>
          </p:nvSpPr>
          <p:spPr bwMode="auto">
            <a:xfrm>
              <a:off x="740" y="773"/>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38" name="Line 1050">
              <a:extLst>
                <a:ext uri="{FF2B5EF4-FFF2-40B4-BE49-F238E27FC236}">
                  <a16:creationId xmlns:a16="http://schemas.microsoft.com/office/drawing/2014/main" id="{8CE1C59D-4F99-5D8B-57B6-F6726A7AB445}"/>
                </a:ext>
              </a:extLst>
            </p:cNvPr>
            <p:cNvSpPr>
              <a:spLocks noChangeShapeType="1"/>
            </p:cNvSpPr>
            <p:nvPr/>
          </p:nvSpPr>
          <p:spPr bwMode="auto">
            <a:xfrm>
              <a:off x="771" y="743"/>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39" name="Line 1051">
              <a:extLst>
                <a:ext uri="{FF2B5EF4-FFF2-40B4-BE49-F238E27FC236}">
                  <a16:creationId xmlns:a16="http://schemas.microsoft.com/office/drawing/2014/main" id="{122D4EBF-5365-C19B-4D2A-6D3C768D9EB8}"/>
                </a:ext>
              </a:extLst>
            </p:cNvPr>
            <p:cNvSpPr>
              <a:spLocks noChangeShapeType="1"/>
            </p:cNvSpPr>
            <p:nvPr/>
          </p:nvSpPr>
          <p:spPr bwMode="auto">
            <a:xfrm>
              <a:off x="801" y="712"/>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40" name="Line 1052">
              <a:extLst>
                <a:ext uri="{FF2B5EF4-FFF2-40B4-BE49-F238E27FC236}">
                  <a16:creationId xmlns:a16="http://schemas.microsoft.com/office/drawing/2014/main" id="{472C8732-B0F5-424A-5352-BFD46D774C72}"/>
                </a:ext>
              </a:extLst>
            </p:cNvPr>
            <p:cNvSpPr>
              <a:spLocks noChangeShapeType="1"/>
            </p:cNvSpPr>
            <p:nvPr/>
          </p:nvSpPr>
          <p:spPr bwMode="auto">
            <a:xfrm>
              <a:off x="587" y="927"/>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41" name="Line 1053">
              <a:extLst>
                <a:ext uri="{FF2B5EF4-FFF2-40B4-BE49-F238E27FC236}">
                  <a16:creationId xmlns:a16="http://schemas.microsoft.com/office/drawing/2014/main" id="{67205106-F4EC-5B2A-A3FD-EE2F03F32A4C}"/>
                </a:ext>
              </a:extLst>
            </p:cNvPr>
            <p:cNvSpPr>
              <a:spLocks noChangeShapeType="1"/>
            </p:cNvSpPr>
            <p:nvPr/>
          </p:nvSpPr>
          <p:spPr bwMode="auto">
            <a:xfrm rot="-5400000">
              <a:off x="847" y="665"/>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42" name="Line 1054">
              <a:extLst>
                <a:ext uri="{FF2B5EF4-FFF2-40B4-BE49-F238E27FC236}">
                  <a16:creationId xmlns:a16="http://schemas.microsoft.com/office/drawing/2014/main" id="{DAA341E0-3028-FD3A-4C74-AB8F9F600585}"/>
                </a:ext>
              </a:extLst>
            </p:cNvPr>
            <p:cNvSpPr>
              <a:spLocks noChangeShapeType="1"/>
            </p:cNvSpPr>
            <p:nvPr/>
          </p:nvSpPr>
          <p:spPr bwMode="auto">
            <a:xfrm>
              <a:off x="832" y="681"/>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43" name="Line 1055">
              <a:extLst>
                <a:ext uri="{FF2B5EF4-FFF2-40B4-BE49-F238E27FC236}">
                  <a16:creationId xmlns:a16="http://schemas.microsoft.com/office/drawing/2014/main" id="{08F7D87E-DED9-CC70-E159-3FE6812C485C}"/>
                </a:ext>
              </a:extLst>
            </p:cNvPr>
            <p:cNvSpPr>
              <a:spLocks noChangeShapeType="1"/>
            </p:cNvSpPr>
            <p:nvPr/>
          </p:nvSpPr>
          <p:spPr bwMode="auto">
            <a:xfrm rot="-5400000">
              <a:off x="878" y="634"/>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44" name="Line 1056">
              <a:extLst>
                <a:ext uri="{FF2B5EF4-FFF2-40B4-BE49-F238E27FC236}">
                  <a16:creationId xmlns:a16="http://schemas.microsoft.com/office/drawing/2014/main" id="{24C1A193-2133-D332-7A9E-5856E20250C5}"/>
                </a:ext>
              </a:extLst>
            </p:cNvPr>
            <p:cNvSpPr>
              <a:spLocks noChangeShapeType="1"/>
            </p:cNvSpPr>
            <p:nvPr/>
          </p:nvSpPr>
          <p:spPr bwMode="auto">
            <a:xfrm rot="-5400000">
              <a:off x="910" y="604"/>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45" name="Line 1057">
              <a:extLst>
                <a:ext uri="{FF2B5EF4-FFF2-40B4-BE49-F238E27FC236}">
                  <a16:creationId xmlns:a16="http://schemas.microsoft.com/office/drawing/2014/main" id="{8341D42C-8626-4089-EA64-F947FC6C5A2C}"/>
                </a:ext>
              </a:extLst>
            </p:cNvPr>
            <p:cNvSpPr>
              <a:spLocks noChangeShapeType="1"/>
            </p:cNvSpPr>
            <p:nvPr/>
          </p:nvSpPr>
          <p:spPr bwMode="auto">
            <a:xfrm rot="-5400000">
              <a:off x="939" y="573"/>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46" name="Line 1058">
              <a:extLst>
                <a:ext uri="{FF2B5EF4-FFF2-40B4-BE49-F238E27FC236}">
                  <a16:creationId xmlns:a16="http://schemas.microsoft.com/office/drawing/2014/main" id="{0ACD12D6-C0F3-7FAB-1EF4-380510FBC056}"/>
                </a:ext>
              </a:extLst>
            </p:cNvPr>
            <p:cNvSpPr>
              <a:spLocks noChangeShapeType="1"/>
            </p:cNvSpPr>
            <p:nvPr/>
          </p:nvSpPr>
          <p:spPr bwMode="auto">
            <a:xfrm>
              <a:off x="894" y="619"/>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47" name="Line 1059">
              <a:extLst>
                <a:ext uri="{FF2B5EF4-FFF2-40B4-BE49-F238E27FC236}">
                  <a16:creationId xmlns:a16="http://schemas.microsoft.com/office/drawing/2014/main" id="{A34D9740-17A1-EF83-8C36-35149CBCCC2B}"/>
                </a:ext>
              </a:extLst>
            </p:cNvPr>
            <p:cNvSpPr>
              <a:spLocks noChangeShapeType="1"/>
            </p:cNvSpPr>
            <p:nvPr/>
          </p:nvSpPr>
          <p:spPr bwMode="auto">
            <a:xfrm>
              <a:off x="925" y="589"/>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48" name="Line 1060">
              <a:extLst>
                <a:ext uri="{FF2B5EF4-FFF2-40B4-BE49-F238E27FC236}">
                  <a16:creationId xmlns:a16="http://schemas.microsoft.com/office/drawing/2014/main" id="{3B94D9E2-C510-1B16-B32C-690367353E5F}"/>
                </a:ext>
              </a:extLst>
            </p:cNvPr>
            <p:cNvSpPr>
              <a:spLocks noChangeShapeType="1"/>
            </p:cNvSpPr>
            <p:nvPr/>
          </p:nvSpPr>
          <p:spPr bwMode="auto">
            <a:xfrm>
              <a:off x="955" y="558"/>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49" name="Line 1061">
              <a:extLst>
                <a:ext uri="{FF2B5EF4-FFF2-40B4-BE49-F238E27FC236}">
                  <a16:creationId xmlns:a16="http://schemas.microsoft.com/office/drawing/2014/main" id="{18454886-B764-DAE5-60CA-0E000FB15AE0}"/>
                </a:ext>
              </a:extLst>
            </p:cNvPr>
            <p:cNvSpPr>
              <a:spLocks noChangeShapeType="1"/>
            </p:cNvSpPr>
            <p:nvPr/>
          </p:nvSpPr>
          <p:spPr bwMode="auto">
            <a:xfrm rot="-5400000">
              <a:off x="970" y="542"/>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50" name="Line 1062">
              <a:extLst>
                <a:ext uri="{FF2B5EF4-FFF2-40B4-BE49-F238E27FC236}">
                  <a16:creationId xmlns:a16="http://schemas.microsoft.com/office/drawing/2014/main" id="{0254273C-A250-66E6-07B7-59A10ECEFB2C}"/>
                </a:ext>
              </a:extLst>
            </p:cNvPr>
            <p:cNvSpPr>
              <a:spLocks noChangeShapeType="1"/>
            </p:cNvSpPr>
            <p:nvPr/>
          </p:nvSpPr>
          <p:spPr bwMode="auto">
            <a:xfrm>
              <a:off x="986" y="527"/>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51" name="Line 1063">
              <a:extLst>
                <a:ext uri="{FF2B5EF4-FFF2-40B4-BE49-F238E27FC236}">
                  <a16:creationId xmlns:a16="http://schemas.microsoft.com/office/drawing/2014/main" id="{C9D563D9-B623-F2CA-C6AC-AE94AE2FA8A7}"/>
                </a:ext>
              </a:extLst>
            </p:cNvPr>
            <p:cNvSpPr>
              <a:spLocks noChangeShapeType="1"/>
            </p:cNvSpPr>
            <p:nvPr/>
          </p:nvSpPr>
          <p:spPr bwMode="auto">
            <a:xfrm rot="-5400000">
              <a:off x="1001" y="511"/>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52" name="Line 1064">
              <a:extLst>
                <a:ext uri="{FF2B5EF4-FFF2-40B4-BE49-F238E27FC236}">
                  <a16:creationId xmlns:a16="http://schemas.microsoft.com/office/drawing/2014/main" id="{F6B78655-C30E-B3D1-1E3B-830F2502F23F}"/>
                </a:ext>
              </a:extLst>
            </p:cNvPr>
            <p:cNvSpPr>
              <a:spLocks noChangeShapeType="1"/>
            </p:cNvSpPr>
            <p:nvPr/>
          </p:nvSpPr>
          <p:spPr bwMode="auto">
            <a:xfrm rot="-5400000">
              <a:off x="1033" y="481"/>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53" name="Line 1065">
              <a:extLst>
                <a:ext uri="{FF2B5EF4-FFF2-40B4-BE49-F238E27FC236}">
                  <a16:creationId xmlns:a16="http://schemas.microsoft.com/office/drawing/2014/main" id="{052FC992-43FE-46E9-FAB1-CF87993C548C}"/>
                </a:ext>
              </a:extLst>
            </p:cNvPr>
            <p:cNvSpPr>
              <a:spLocks noChangeShapeType="1"/>
            </p:cNvSpPr>
            <p:nvPr/>
          </p:nvSpPr>
          <p:spPr bwMode="auto">
            <a:xfrm rot="-5400000">
              <a:off x="1063" y="450"/>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54" name="Line 1066">
              <a:extLst>
                <a:ext uri="{FF2B5EF4-FFF2-40B4-BE49-F238E27FC236}">
                  <a16:creationId xmlns:a16="http://schemas.microsoft.com/office/drawing/2014/main" id="{C7074C9A-DC34-EA1C-CBD1-20F1107A527F}"/>
                </a:ext>
              </a:extLst>
            </p:cNvPr>
            <p:cNvSpPr>
              <a:spLocks noChangeShapeType="1"/>
            </p:cNvSpPr>
            <p:nvPr/>
          </p:nvSpPr>
          <p:spPr bwMode="auto">
            <a:xfrm rot="-5400000">
              <a:off x="1093" y="419"/>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55" name="Line 1067">
              <a:extLst>
                <a:ext uri="{FF2B5EF4-FFF2-40B4-BE49-F238E27FC236}">
                  <a16:creationId xmlns:a16="http://schemas.microsoft.com/office/drawing/2014/main" id="{918D2CB2-44B9-DCB0-F1B3-79365D379711}"/>
                </a:ext>
              </a:extLst>
            </p:cNvPr>
            <p:cNvSpPr>
              <a:spLocks noChangeShapeType="1"/>
            </p:cNvSpPr>
            <p:nvPr/>
          </p:nvSpPr>
          <p:spPr bwMode="auto">
            <a:xfrm>
              <a:off x="1017" y="496"/>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56" name="Line 1068">
              <a:extLst>
                <a:ext uri="{FF2B5EF4-FFF2-40B4-BE49-F238E27FC236}">
                  <a16:creationId xmlns:a16="http://schemas.microsoft.com/office/drawing/2014/main" id="{DFFA0649-0580-A83A-BE07-14D5DC4A4260}"/>
                </a:ext>
              </a:extLst>
            </p:cNvPr>
            <p:cNvSpPr>
              <a:spLocks noChangeShapeType="1"/>
            </p:cNvSpPr>
            <p:nvPr/>
          </p:nvSpPr>
          <p:spPr bwMode="auto">
            <a:xfrm>
              <a:off x="1048" y="466"/>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57" name="Line 1069">
              <a:extLst>
                <a:ext uri="{FF2B5EF4-FFF2-40B4-BE49-F238E27FC236}">
                  <a16:creationId xmlns:a16="http://schemas.microsoft.com/office/drawing/2014/main" id="{C331DFDE-5309-D2FF-1D8E-D8FC04982384}"/>
                </a:ext>
              </a:extLst>
            </p:cNvPr>
            <p:cNvSpPr>
              <a:spLocks noChangeShapeType="1"/>
            </p:cNvSpPr>
            <p:nvPr/>
          </p:nvSpPr>
          <p:spPr bwMode="auto">
            <a:xfrm>
              <a:off x="1079" y="435"/>
              <a:ext cx="3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58" name="Line 1070">
              <a:extLst>
                <a:ext uri="{FF2B5EF4-FFF2-40B4-BE49-F238E27FC236}">
                  <a16:creationId xmlns:a16="http://schemas.microsoft.com/office/drawing/2014/main" id="{FEEF4EB0-A65A-2AC1-BCD8-C5D8AE69CCE8}"/>
                </a:ext>
              </a:extLst>
            </p:cNvPr>
            <p:cNvSpPr>
              <a:spLocks noChangeShapeType="1"/>
            </p:cNvSpPr>
            <p:nvPr/>
          </p:nvSpPr>
          <p:spPr bwMode="auto">
            <a:xfrm>
              <a:off x="863" y="650"/>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59" name="Line 1071">
              <a:extLst>
                <a:ext uri="{FF2B5EF4-FFF2-40B4-BE49-F238E27FC236}">
                  <a16:creationId xmlns:a16="http://schemas.microsoft.com/office/drawing/2014/main" id="{40D2D33C-17B6-1B0C-C6A0-924B876BD6EA}"/>
                </a:ext>
              </a:extLst>
            </p:cNvPr>
            <p:cNvSpPr>
              <a:spLocks noChangeShapeType="1"/>
            </p:cNvSpPr>
            <p:nvPr/>
          </p:nvSpPr>
          <p:spPr bwMode="auto">
            <a:xfrm rot="-5400000">
              <a:off x="1124" y="388"/>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60" name="Line 1072">
              <a:extLst>
                <a:ext uri="{FF2B5EF4-FFF2-40B4-BE49-F238E27FC236}">
                  <a16:creationId xmlns:a16="http://schemas.microsoft.com/office/drawing/2014/main" id="{3B51E925-9F33-EE0A-6FC3-93623B60E55A}"/>
                </a:ext>
              </a:extLst>
            </p:cNvPr>
            <p:cNvSpPr>
              <a:spLocks noChangeShapeType="1"/>
            </p:cNvSpPr>
            <p:nvPr/>
          </p:nvSpPr>
          <p:spPr bwMode="auto">
            <a:xfrm>
              <a:off x="1109" y="404"/>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61" name="Line 1073">
              <a:extLst>
                <a:ext uri="{FF2B5EF4-FFF2-40B4-BE49-F238E27FC236}">
                  <a16:creationId xmlns:a16="http://schemas.microsoft.com/office/drawing/2014/main" id="{536B2EF5-F9EB-6215-4970-34B36E6A25CA}"/>
                </a:ext>
              </a:extLst>
            </p:cNvPr>
            <p:cNvSpPr>
              <a:spLocks noChangeShapeType="1"/>
            </p:cNvSpPr>
            <p:nvPr/>
          </p:nvSpPr>
          <p:spPr bwMode="auto">
            <a:xfrm>
              <a:off x="1140" y="373"/>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62" name="Line 1074">
              <a:extLst>
                <a:ext uri="{FF2B5EF4-FFF2-40B4-BE49-F238E27FC236}">
                  <a16:creationId xmlns:a16="http://schemas.microsoft.com/office/drawing/2014/main" id="{6592AED8-076F-FBBA-420B-D4BD4C6B4EC6}"/>
                </a:ext>
              </a:extLst>
            </p:cNvPr>
            <p:cNvSpPr>
              <a:spLocks noChangeShapeType="1"/>
            </p:cNvSpPr>
            <p:nvPr/>
          </p:nvSpPr>
          <p:spPr bwMode="auto">
            <a:xfrm rot="-5400000">
              <a:off x="1163" y="364"/>
              <a:ext cx="1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nvGrpSpPr>
            <p:cNvPr id="292163" name="Group 1075">
              <a:extLst>
                <a:ext uri="{FF2B5EF4-FFF2-40B4-BE49-F238E27FC236}">
                  <a16:creationId xmlns:a16="http://schemas.microsoft.com/office/drawing/2014/main" id="{183A46D9-3747-8B3E-6ACB-4BA06108967B}"/>
                </a:ext>
              </a:extLst>
            </p:cNvPr>
            <p:cNvGrpSpPr>
              <a:grpSpLocks/>
            </p:cNvGrpSpPr>
            <p:nvPr/>
          </p:nvGrpSpPr>
          <p:grpSpPr bwMode="auto">
            <a:xfrm rot="-5400000">
              <a:off x="926" y="276"/>
              <a:ext cx="1354" cy="1355"/>
              <a:chOff x="3183" y="2736"/>
              <a:chExt cx="4224" cy="4224"/>
            </a:xfrm>
          </p:grpSpPr>
          <p:grpSp>
            <p:nvGrpSpPr>
              <p:cNvPr id="292474" name="Group 1076">
                <a:extLst>
                  <a:ext uri="{FF2B5EF4-FFF2-40B4-BE49-F238E27FC236}">
                    <a16:creationId xmlns:a16="http://schemas.microsoft.com/office/drawing/2014/main" id="{8905BC59-2F9B-4423-1F4E-962A4A2D465E}"/>
                  </a:ext>
                </a:extLst>
              </p:cNvPr>
              <p:cNvGrpSpPr>
                <a:grpSpLocks/>
              </p:cNvGrpSpPr>
              <p:nvPr/>
            </p:nvGrpSpPr>
            <p:grpSpPr bwMode="auto">
              <a:xfrm>
                <a:off x="3183" y="2736"/>
                <a:ext cx="3744" cy="3648"/>
                <a:chOff x="3183" y="2736"/>
                <a:chExt cx="3744" cy="3648"/>
              </a:xfrm>
            </p:grpSpPr>
            <p:sp>
              <p:nvSpPr>
                <p:cNvPr id="292486" name="Line 1077">
                  <a:extLst>
                    <a:ext uri="{FF2B5EF4-FFF2-40B4-BE49-F238E27FC236}">
                      <a16:creationId xmlns:a16="http://schemas.microsoft.com/office/drawing/2014/main" id="{59A7A6DA-5B01-86A6-8FF2-7463625E2BB3}"/>
                    </a:ext>
                  </a:extLst>
                </p:cNvPr>
                <p:cNvSpPr>
                  <a:spLocks noChangeShapeType="1"/>
                </p:cNvSpPr>
                <p:nvPr/>
              </p:nvSpPr>
              <p:spPr bwMode="auto">
                <a:xfrm>
                  <a:off x="3183" y="27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87" name="Line 1078">
                  <a:extLst>
                    <a:ext uri="{FF2B5EF4-FFF2-40B4-BE49-F238E27FC236}">
                      <a16:creationId xmlns:a16="http://schemas.microsoft.com/office/drawing/2014/main" id="{ED8DB241-BD51-7434-B414-AB01A66B00B8}"/>
                    </a:ext>
                  </a:extLst>
                </p:cNvPr>
                <p:cNvSpPr>
                  <a:spLocks noChangeShapeType="1"/>
                </p:cNvSpPr>
                <p:nvPr/>
              </p:nvSpPr>
              <p:spPr bwMode="auto">
                <a:xfrm rot="5400000">
                  <a:off x="3231" y="27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88" name="Line 1079">
                  <a:extLst>
                    <a:ext uri="{FF2B5EF4-FFF2-40B4-BE49-F238E27FC236}">
                      <a16:creationId xmlns:a16="http://schemas.microsoft.com/office/drawing/2014/main" id="{4AD3F150-DC6B-B5A3-4085-FB163806A696}"/>
                    </a:ext>
                  </a:extLst>
                </p:cNvPr>
                <p:cNvSpPr>
                  <a:spLocks noChangeShapeType="1"/>
                </p:cNvSpPr>
                <p:nvPr/>
              </p:nvSpPr>
              <p:spPr bwMode="auto">
                <a:xfrm>
                  <a:off x="3279" y="28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89" name="Line 1080">
                  <a:extLst>
                    <a:ext uri="{FF2B5EF4-FFF2-40B4-BE49-F238E27FC236}">
                      <a16:creationId xmlns:a16="http://schemas.microsoft.com/office/drawing/2014/main" id="{0652DE9F-96A7-DD74-52D6-18E7C2BF42DD}"/>
                    </a:ext>
                  </a:extLst>
                </p:cNvPr>
                <p:cNvSpPr>
                  <a:spLocks noChangeShapeType="1"/>
                </p:cNvSpPr>
                <p:nvPr/>
              </p:nvSpPr>
              <p:spPr bwMode="auto">
                <a:xfrm rot="5400000">
                  <a:off x="3327" y="28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90" name="Line 1081">
                  <a:extLst>
                    <a:ext uri="{FF2B5EF4-FFF2-40B4-BE49-F238E27FC236}">
                      <a16:creationId xmlns:a16="http://schemas.microsoft.com/office/drawing/2014/main" id="{82ED1F2C-CD6F-A1EB-C672-C571291EFDA6}"/>
                    </a:ext>
                  </a:extLst>
                </p:cNvPr>
                <p:cNvSpPr>
                  <a:spLocks noChangeShapeType="1"/>
                </p:cNvSpPr>
                <p:nvPr/>
              </p:nvSpPr>
              <p:spPr bwMode="auto">
                <a:xfrm>
                  <a:off x="3375" y="29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91" name="Line 1082">
                  <a:extLst>
                    <a:ext uri="{FF2B5EF4-FFF2-40B4-BE49-F238E27FC236}">
                      <a16:creationId xmlns:a16="http://schemas.microsoft.com/office/drawing/2014/main" id="{1654BCA4-6B05-7E81-1BB6-E5F69C398959}"/>
                    </a:ext>
                  </a:extLst>
                </p:cNvPr>
                <p:cNvSpPr>
                  <a:spLocks noChangeShapeType="1"/>
                </p:cNvSpPr>
                <p:nvPr/>
              </p:nvSpPr>
              <p:spPr bwMode="auto">
                <a:xfrm>
                  <a:off x="3471" y="30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92" name="Line 1083">
                  <a:extLst>
                    <a:ext uri="{FF2B5EF4-FFF2-40B4-BE49-F238E27FC236}">
                      <a16:creationId xmlns:a16="http://schemas.microsoft.com/office/drawing/2014/main" id="{82BF0F1B-B50E-A3E2-FF95-19B2A124D16A}"/>
                    </a:ext>
                  </a:extLst>
                </p:cNvPr>
                <p:cNvSpPr>
                  <a:spLocks noChangeShapeType="1"/>
                </p:cNvSpPr>
                <p:nvPr/>
              </p:nvSpPr>
              <p:spPr bwMode="auto">
                <a:xfrm>
                  <a:off x="3567" y="31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93" name="Line 1084">
                  <a:extLst>
                    <a:ext uri="{FF2B5EF4-FFF2-40B4-BE49-F238E27FC236}">
                      <a16:creationId xmlns:a16="http://schemas.microsoft.com/office/drawing/2014/main" id="{32DCCA87-1B92-9338-101C-E51598966B8F}"/>
                    </a:ext>
                  </a:extLst>
                </p:cNvPr>
                <p:cNvSpPr>
                  <a:spLocks noChangeShapeType="1"/>
                </p:cNvSpPr>
                <p:nvPr/>
              </p:nvSpPr>
              <p:spPr bwMode="auto">
                <a:xfrm>
                  <a:off x="3663" y="32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94" name="Line 1085">
                  <a:extLst>
                    <a:ext uri="{FF2B5EF4-FFF2-40B4-BE49-F238E27FC236}">
                      <a16:creationId xmlns:a16="http://schemas.microsoft.com/office/drawing/2014/main" id="{A426D3A1-D622-D2BD-F1BB-21CAE911BFB9}"/>
                    </a:ext>
                  </a:extLst>
                </p:cNvPr>
                <p:cNvSpPr>
                  <a:spLocks noChangeShapeType="1"/>
                </p:cNvSpPr>
                <p:nvPr/>
              </p:nvSpPr>
              <p:spPr bwMode="auto">
                <a:xfrm rot="5400000">
                  <a:off x="3423" y="29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95" name="Line 1086">
                  <a:extLst>
                    <a:ext uri="{FF2B5EF4-FFF2-40B4-BE49-F238E27FC236}">
                      <a16:creationId xmlns:a16="http://schemas.microsoft.com/office/drawing/2014/main" id="{571EAA13-700B-0970-7697-CA30748B9A8A}"/>
                    </a:ext>
                  </a:extLst>
                </p:cNvPr>
                <p:cNvSpPr>
                  <a:spLocks noChangeShapeType="1"/>
                </p:cNvSpPr>
                <p:nvPr/>
              </p:nvSpPr>
              <p:spPr bwMode="auto">
                <a:xfrm rot="5400000">
                  <a:off x="3519" y="30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96" name="Line 1087">
                  <a:extLst>
                    <a:ext uri="{FF2B5EF4-FFF2-40B4-BE49-F238E27FC236}">
                      <a16:creationId xmlns:a16="http://schemas.microsoft.com/office/drawing/2014/main" id="{C3CB8BD7-4954-3079-5265-3CBAD052BB97}"/>
                    </a:ext>
                  </a:extLst>
                </p:cNvPr>
                <p:cNvSpPr>
                  <a:spLocks noChangeShapeType="1"/>
                </p:cNvSpPr>
                <p:nvPr/>
              </p:nvSpPr>
              <p:spPr bwMode="auto">
                <a:xfrm rot="5400000">
                  <a:off x="3615" y="31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97" name="Line 1088">
                  <a:extLst>
                    <a:ext uri="{FF2B5EF4-FFF2-40B4-BE49-F238E27FC236}">
                      <a16:creationId xmlns:a16="http://schemas.microsoft.com/office/drawing/2014/main" id="{78D18454-A754-13F3-5236-C0CB0AE94E90}"/>
                    </a:ext>
                  </a:extLst>
                </p:cNvPr>
                <p:cNvSpPr>
                  <a:spLocks noChangeShapeType="1"/>
                </p:cNvSpPr>
                <p:nvPr/>
              </p:nvSpPr>
              <p:spPr bwMode="auto">
                <a:xfrm rot="5400000">
                  <a:off x="3711" y="32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98" name="Line 1089">
                  <a:extLst>
                    <a:ext uri="{FF2B5EF4-FFF2-40B4-BE49-F238E27FC236}">
                      <a16:creationId xmlns:a16="http://schemas.microsoft.com/office/drawing/2014/main" id="{025AE505-C4FB-7018-EB7F-3B0C6FD6DAE5}"/>
                    </a:ext>
                  </a:extLst>
                </p:cNvPr>
                <p:cNvSpPr>
                  <a:spLocks noChangeShapeType="1"/>
                </p:cNvSpPr>
                <p:nvPr/>
              </p:nvSpPr>
              <p:spPr bwMode="auto">
                <a:xfrm>
                  <a:off x="3759" y="33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99" name="Line 1090">
                  <a:extLst>
                    <a:ext uri="{FF2B5EF4-FFF2-40B4-BE49-F238E27FC236}">
                      <a16:creationId xmlns:a16="http://schemas.microsoft.com/office/drawing/2014/main" id="{5E858FDE-82DD-865B-B8E8-9BE174E97CD8}"/>
                    </a:ext>
                  </a:extLst>
                </p:cNvPr>
                <p:cNvSpPr>
                  <a:spLocks noChangeShapeType="1"/>
                </p:cNvSpPr>
                <p:nvPr/>
              </p:nvSpPr>
              <p:spPr bwMode="auto">
                <a:xfrm rot="5400000">
                  <a:off x="3807" y="33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00" name="Line 1091">
                  <a:extLst>
                    <a:ext uri="{FF2B5EF4-FFF2-40B4-BE49-F238E27FC236}">
                      <a16:creationId xmlns:a16="http://schemas.microsoft.com/office/drawing/2014/main" id="{2FC8A536-7906-0567-62CC-EF493589F190}"/>
                    </a:ext>
                  </a:extLst>
                </p:cNvPr>
                <p:cNvSpPr>
                  <a:spLocks noChangeShapeType="1"/>
                </p:cNvSpPr>
                <p:nvPr/>
              </p:nvSpPr>
              <p:spPr bwMode="auto">
                <a:xfrm>
                  <a:off x="3855" y="34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01" name="Line 1092">
                  <a:extLst>
                    <a:ext uri="{FF2B5EF4-FFF2-40B4-BE49-F238E27FC236}">
                      <a16:creationId xmlns:a16="http://schemas.microsoft.com/office/drawing/2014/main" id="{D37D785B-05B4-C909-DB37-8A6B2C2E8B24}"/>
                    </a:ext>
                  </a:extLst>
                </p:cNvPr>
                <p:cNvSpPr>
                  <a:spLocks noChangeShapeType="1"/>
                </p:cNvSpPr>
                <p:nvPr/>
              </p:nvSpPr>
              <p:spPr bwMode="auto">
                <a:xfrm>
                  <a:off x="3951" y="35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02" name="Line 1093">
                  <a:extLst>
                    <a:ext uri="{FF2B5EF4-FFF2-40B4-BE49-F238E27FC236}">
                      <a16:creationId xmlns:a16="http://schemas.microsoft.com/office/drawing/2014/main" id="{660597AA-4B44-2E9E-5D96-136BC8DDF3B5}"/>
                    </a:ext>
                  </a:extLst>
                </p:cNvPr>
                <p:cNvSpPr>
                  <a:spLocks noChangeShapeType="1"/>
                </p:cNvSpPr>
                <p:nvPr/>
              </p:nvSpPr>
              <p:spPr bwMode="auto">
                <a:xfrm>
                  <a:off x="4047" y="36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03" name="Line 1094">
                  <a:extLst>
                    <a:ext uri="{FF2B5EF4-FFF2-40B4-BE49-F238E27FC236}">
                      <a16:creationId xmlns:a16="http://schemas.microsoft.com/office/drawing/2014/main" id="{BFCED7BE-19E8-9A00-A9A4-2D797203CC66}"/>
                    </a:ext>
                  </a:extLst>
                </p:cNvPr>
                <p:cNvSpPr>
                  <a:spLocks noChangeShapeType="1"/>
                </p:cNvSpPr>
                <p:nvPr/>
              </p:nvSpPr>
              <p:spPr bwMode="auto">
                <a:xfrm>
                  <a:off x="4143" y="36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04" name="Line 1095">
                  <a:extLst>
                    <a:ext uri="{FF2B5EF4-FFF2-40B4-BE49-F238E27FC236}">
                      <a16:creationId xmlns:a16="http://schemas.microsoft.com/office/drawing/2014/main" id="{0C74F4FF-5663-4F1F-5658-715D56933ECB}"/>
                    </a:ext>
                  </a:extLst>
                </p:cNvPr>
                <p:cNvSpPr>
                  <a:spLocks noChangeShapeType="1"/>
                </p:cNvSpPr>
                <p:nvPr/>
              </p:nvSpPr>
              <p:spPr bwMode="auto">
                <a:xfrm rot="5400000">
                  <a:off x="3903" y="34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05" name="Line 1096">
                  <a:extLst>
                    <a:ext uri="{FF2B5EF4-FFF2-40B4-BE49-F238E27FC236}">
                      <a16:creationId xmlns:a16="http://schemas.microsoft.com/office/drawing/2014/main" id="{2EC18D87-ED7A-3F18-20C5-8B541A673700}"/>
                    </a:ext>
                  </a:extLst>
                </p:cNvPr>
                <p:cNvSpPr>
                  <a:spLocks noChangeShapeType="1"/>
                </p:cNvSpPr>
                <p:nvPr/>
              </p:nvSpPr>
              <p:spPr bwMode="auto">
                <a:xfrm rot="5400000">
                  <a:off x="3999" y="35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06" name="Line 1097">
                  <a:extLst>
                    <a:ext uri="{FF2B5EF4-FFF2-40B4-BE49-F238E27FC236}">
                      <a16:creationId xmlns:a16="http://schemas.microsoft.com/office/drawing/2014/main" id="{A064C97B-8E38-EB2F-B617-1957CF09A64B}"/>
                    </a:ext>
                  </a:extLst>
                </p:cNvPr>
                <p:cNvSpPr>
                  <a:spLocks noChangeShapeType="1"/>
                </p:cNvSpPr>
                <p:nvPr/>
              </p:nvSpPr>
              <p:spPr bwMode="auto">
                <a:xfrm rot="5400000">
                  <a:off x="4095" y="36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07" name="Line 1098">
                  <a:extLst>
                    <a:ext uri="{FF2B5EF4-FFF2-40B4-BE49-F238E27FC236}">
                      <a16:creationId xmlns:a16="http://schemas.microsoft.com/office/drawing/2014/main" id="{11FF7BD1-BCA5-3603-9D53-BD9207AAA712}"/>
                    </a:ext>
                  </a:extLst>
                </p:cNvPr>
                <p:cNvSpPr>
                  <a:spLocks noChangeShapeType="1"/>
                </p:cNvSpPr>
                <p:nvPr/>
              </p:nvSpPr>
              <p:spPr bwMode="auto">
                <a:xfrm rot="5400000">
                  <a:off x="4191" y="37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08" name="Line 1099">
                  <a:extLst>
                    <a:ext uri="{FF2B5EF4-FFF2-40B4-BE49-F238E27FC236}">
                      <a16:creationId xmlns:a16="http://schemas.microsoft.com/office/drawing/2014/main" id="{F4F3EBE6-3050-F4D3-2F7F-C1C4D5664BE2}"/>
                    </a:ext>
                  </a:extLst>
                </p:cNvPr>
                <p:cNvSpPr>
                  <a:spLocks noChangeShapeType="1"/>
                </p:cNvSpPr>
                <p:nvPr/>
              </p:nvSpPr>
              <p:spPr bwMode="auto">
                <a:xfrm>
                  <a:off x="4239" y="37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09" name="Line 1100">
                  <a:extLst>
                    <a:ext uri="{FF2B5EF4-FFF2-40B4-BE49-F238E27FC236}">
                      <a16:creationId xmlns:a16="http://schemas.microsoft.com/office/drawing/2014/main" id="{BE6BA3D4-BAA8-48F3-2CFC-387D417FF211}"/>
                    </a:ext>
                  </a:extLst>
                </p:cNvPr>
                <p:cNvSpPr>
                  <a:spLocks noChangeShapeType="1"/>
                </p:cNvSpPr>
                <p:nvPr/>
              </p:nvSpPr>
              <p:spPr bwMode="auto">
                <a:xfrm rot="5400000">
                  <a:off x="4287" y="38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10" name="Line 1101">
                  <a:extLst>
                    <a:ext uri="{FF2B5EF4-FFF2-40B4-BE49-F238E27FC236}">
                      <a16:creationId xmlns:a16="http://schemas.microsoft.com/office/drawing/2014/main" id="{05D6987F-7715-BF29-44E1-69AB894B84E5}"/>
                    </a:ext>
                  </a:extLst>
                </p:cNvPr>
                <p:cNvSpPr>
                  <a:spLocks noChangeShapeType="1"/>
                </p:cNvSpPr>
                <p:nvPr/>
              </p:nvSpPr>
              <p:spPr bwMode="auto">
                <a:xfrm>
                  <a:off x="4335" y="38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11" name="Line 1102">
                  <a:extLst>
                    <a:ext uri="{FF2B5EF4-FFF2-40B4-BE49-F238E27FC236}">
                      <a16:creationId xmlns:a16="http://schemas.microsoft.com/office/drawing/2014/main" id="{27A54A06-B64D-A1F8-4481-9BECAD2565DC}"/>
                    </a:ext>
                  </a:extLst>
                </p:cNvPr>
                <p:cNvSpPr>
                  <a:spLocks noChangeShapeType="1"/>
                </p:cNvSpPr>
                <p:nvPr/>
              </p:nvSpPr>
              <p:spPr bwMode="auto">
                <a:xfrm>
                  <a:off x="4431" y="39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12" name="Line 1103">
                  <a:extLst>
                    <a:ext uri="{FF2B5EF4-FFF2-40B4-BE49-F238E27FC236}">
                      <a16:creationId xmlns:a16="http://schemas.microsoft.com/office/drawing/2014/main" id="{B61688D8-33D9-AF10-A549-7211EDB8C52C}"/>
                    </a:ext>
                  </a:extLst>
                </p:cNvPr>
                <p:cNvSpPr>
                  <a:spLocks noChangeShapeType="1"/>
                </p:cNvSpPr>
                <p:nvPr/>
              </p:nvSpPr>
              <p:spPr bwMode="auto">
                <a:xfrm>
                  <a:off x="4527" y="40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13" name="Line 1104">
                  <a:extLst>
                    <a:ext uri="{FF2B5EF4-FFF2-40B4-BE49-F238E27FC236}">
                      <a16:creationId xmlns:a16="http://schemas.microsoft.com/office/drawing/2014/main" id="{EB358C42-3A43-B08C-4015-5A331CF602FC}"/>
                    </a:ext>
                  </a:extLst>
                </p:cNvPr>
                <p:cNvSpPr>
                  <a:spLocks noChangeShapeType="1"/>
                </p:cNvSpPr>
                <p:nvPr/>
              </p:nvSpPr>
              <p:spPr bwMode="auto">
                <a:xfrm>
                  <a:off x="4623" y="41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14" name="Line 1105">
                  <a:extLst>
                    <a:ext uri="{FF2B5EF4-FFF2-40B4-BE49-F238E27FC236}">
                      <a16:creationId xmlns:a16="http://schemas.microsoft.com/office/drawing/2014/main" id="{6724BF8A-911E-1B97-8A8D-45FF4DB9D903}"/>
                    </a:ext>
                  </a:extLst>
                </p:cNvPr>
                <p:cNvSpPr>
                  <a:spLocks noChangeShapeType="1"/>
                </p:cNvSpPr>
                <p:nvPr/>
              </p:nvSpPr>
              <p:spPr bwMode="auto">
                <a:xfrm rot="5400000">
                  <a:off x="4383" y="39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15" name="Line 1106">
                  <a:extLst>
                    <a:ext uri="{FF2B5EF4-FFF2-40B4-BE49-F238E27FC236}">
                      <a16:creationId xmlns:a16="http://schemas.microsoft.com/office/drawing/2014/main" id="{7D2F60B1-EBBF-4368-6856-3F0FAFC62D1A}"/>
                    </a:ext>
                  </a:extLst>
                </p:cNvPr>
                <p:cNvSpPr>
                  <a:spLocks noChangeShapeType="1"/>
                </p:cNvSpPr>
                <p:nvPr/>
              </p:nvSpPr>
              <p:spPr bwMode="auto">
                <a:xfrm rot="5400000">
                  <a:off x="4479" y="40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16" name="Line 1107">
                  <a:extLst>
                    <a:ext uri="{FF2B5EF4-FFF2-40B4-BE49-F238E27FC236}">
                      <a16:creationId xmlns:a16="http://schemas.microsoft.com/office/drawing/2014/main" id="{C702869F-9E89-16A7-B2D9-811130BD0A68}"/>
                    </a:ext>
                  </a:extLst>
                </p:cNvPr>
                <p:cNvSpPr>
                  <a:spLocks noChangeShapeType="1"/>
                </p:cNvSpPr>
                <p:nvPr/>
              </p:nvSpPr>
              <p:spPr bwMode="auto">
                <a:xfrm rot="5400000">
                  <a:off x="4575" y="41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17" name="Line 1108">
                  <a:extLst>
                    <a:ext uri="{FF2B5EF4-FFF2-40B4-BE49-F238E27FC236}">
                      <a16:creationId xmlns:a16="http://schemas.microsoft.com/office/drawing/2014/main" id="{F4A77823-2002-3EAE-A2EA-79BD0C0B7299}"/>
                    </a:ext>
                  </a:extLst>
                </p:cNvPr>
                <p:cNvSpPr>
                  <a:spLocks noChangeShapeType="1"/>
                </p:cNvSpPr>
                <p:nvPr/>
              </p:nvSpPr>
              <p:spPr bwMode="auto">
                <a:xfrm>
                  <a:off x="4719" y="42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18" name="Line 1109">
                  <a:extLst>
                    <a:ext uri="{FF2B5EF4-FFF2-40B4-BE49-F238E27FC236}">
                      <a16:creationId xmlns:a16="http://schemas.microsoft.com/office/drawing/2014/main" id="{16BDC695-92FB-4555-271F-654504AE752B}"/>
                    </a:ext>
                  </a:extLst>
                </p:cNvPr>
                <p:cNvSpPr>
                  <a:spLocks noChangeShapeType="1"/>
                </p:cNvSpPr>
                <p:nvPr/>
              </p:nvSpPr>
              <p:spPr bwMode="auto">
                <a:xfrm>
                  <a:off x="4815" y="43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19" name="Line 1110">
                  <a:extLst>
                    <a:ext uri="{FF2B5EF4-FFF2-40B4-BE49-F238E27FC236}">
                      <a16:creationId xmlns:a16="http://schemas.microsoft.com/office/drawing/2014/main" id="{F012325B-F72C-FDDB-F24F-36E0B58F4ABC}"/>
                    </a:ext>
                  </a:extLst>
                </p:cNvPr>
                <p:cNvSpPr>
                  <a:spLocks noChangeShapeType="1"/>
                </p:cNvSpPr>
                <p:nvPr/>
              </p:nvSpPr>
              <p:spPr bwMode="auto">
                <a:xfrm>
                  <a:off x="4911" y="44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20" name="Line 1111">
                  <a:extLst>
                    <a:ext uri="{FF2B5EF4-FFF2-40B4-BE49-F238E27FC236}">
                      <a16:creationId xmlns:a16="http://schemas.microsoft.com/office/drawing/2014/main" id="{F4174051-9CB8-09B7-F026-2951FEDF14F0}"/>
                    </a:ext>
                  </a:extLst>
                </p:cNvPr>
                <p:cNvSpPr>
                  <a:spLocks noChangeShapeType="1"/>
                </p:cNvSpPr>
                <p:nvPr/>
              </p:nvSpPr>
              <p:spPr bwMode="auto">
                <a:xfrm rot="5400000">
                  <a:off x="4767" y="43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21" name="Line 1112">
                  <a:extLst>
                    <a:ext uri="{FF2B5EF4-FFF2-40B4-BE49-F238E27FC236}">
                      <a16:creationId xmlns:a16="http://schemas.microsoft.com/office/drawing/2014/main" id="{748DB474-C3D5-2EFA-4835-B01E6B0C52FF}"/>
                    </a:ext>
                  </a:extLst>
                </p:cNvPr>
                <p:cNvSpPr>
                  <a:spLocks noChangeShapeType="1"/>
                </p:cNvSpPr>
                <p:nvPr/>
              </p:nvSpPr>
              <p:spPr bwMode="auto">
                <a:xfrm rot="5400000">
                  <a:off x="4863" y="44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22" name="Line 1113">
                  <a:extLst>
                    <a:ext uri="{FF2B5EF4-FFF2-40B4-BE49-F238E27FC236}">
                      <a16:creationId xmlns:a16="http://schemas.microsoft.com/office/drawing/2014/main" id="{31AC9211-C9C6-320F-D955-940577428D11}"/>
                    </a:ext>
                  </a:extLst>
                </p:cNvPr>
                <p:cNvSpPr>
                  <a:spLocks noChangeShapeType="1"/>
                </p:cNvSpPr>
                <p:nvPr/>
              </p:nvSpPr>
              <p:spPr bwMode="auto">
                <a:xfrm rot="5400000">
                  <a:off x="4959" y="45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23" name="Line 1114">
                  <a:extLst>
                    <a:ext uri="{FF2B5EF4-FFF2-40B4-BE49-F238E27FC236}">
                      <a16:creationId xmlns:a16="http://schemas.microsoft.com/office/drawing/2014/main" id="{043FED1A-4D94-3CBC-2A3D-7A4212798530}"/>
                    </a:ext>
                  </a:extLst>
                </p:cNvPr>
                <p:cNvSpPr>
                  <a:spLocks noChangeShapeType="1"/>
                </p:cNvSpPr>
                <p:nvPr/>
              </p:nvSpPr>
              <p:spPr bwMode="auto">
                <a:xfrm>
                  <a:off x="5007" y="45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24" name="Line 1115">
                  <a:extLst>
                    <a:ext uri="{FF2B5EF4-FFF2-40B4-BE49-F238E27FC236}">
                      <a16:creationId xmlns:a16="http://schemas.microsoft.com/office/drawing/2014/main" id="{3E245506-DF84-D114-36E9-BFBE3F660755}"/>
                    </a:ext>
                  </a:extLst>
                </p:cNvPr>
                <p:cNvSpPr>
                  <a:spLocks noChangeShapeType="1"/>
                </p:cNvSpPr>
                <p:nvPr/>
              </p:nvSpPr>
              <p:spPr bwMode="auto">
                <a:xfrm rot="5400000">
                  <a:off x="5055" y="46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25" name="Line 1116">
                  <a:extLst>
                    <a:ext uri="{FF2B5EF4-FFF2-40B4-BE49-F238E27FC236}">
                      <a16:creationId xmlns:a16="http://schemas.microsoft.com/office/drawing/2014/main" id="{C5D37369-8011-8ABF-A677-3F99A793BDEB}"/>
                    </a:ext>
                  </a:extLst>
                </p:cNvPr>
                <p:cNvSpPr>
                  <a:spLocks noChangeShapeType="1"/>
                </p:cNvSpPr>
                <p:nvPr/>
              </p:nvSpPr>
              <p:spPr bwMode="auto">
                <a:xfrm>
                  <a:off x="5103" y="46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26" name="Line 1117">
                  <a:extLst>
                    <a:ext uri="{FF2B5EF4-FFF2-40B4-BE49-F238E27FC236}">
                      <a16:creationId xmlns:a16="http://schemas.microsoft.com/office/drawing/2014/main" id="{4FCF43E5-9534-2D2F-006B-B87D7E770385}"/>
                    </a:ext>
                  </a:extLst>
                </p:cNvPr>
                <p:cNvSpPr>
                  <a:spLocks noChangeShapeType="1"/>
                </p:cNvSpPr>
                <p:nvPr/>
              </p:nvSpPr>
              <p:spPr bwMode="auto">
                <a:xfrm>
                  <a:off x="5199" y="47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27" name="Line 1118">
                  <a:extLst>
                    <a:ext uri="{FF2B5EF4-FFF2-40B4-BE49-F238E27FC236}">
                      <a16:creationId xmlns:a16="http://schemas.microsoft.com/office/drawing/2014/main" id="{740BB061-5232-E1E0-C820-AED9973E78CD}"/>
                    </a:ext>
                  </a:extLst>
                </p:cNvPr>
                <p:cNvSpPr>
                  <a:spLocks noChangeShapeType="1"/>
                </p:cNvSpPr>
                <p:nvPr/>
              </p:nvSpPr>
              <p:spPr bwMode="auto">
                <a:xfrm>
                  <a:off x="5295" y="48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28" name="Line 1119">
                  <a:extLst>
                    <a:ext uri="{FF2B5EF4-FFF2-40B4-BE49-F238E27FC236}">
                      <a16:creationId xmlns:a16="http://schemas.microsoft.com/office/drawing/2014/main" id="{14A2262B-C418-50DE-8BB3-FA2DF871B215}"/>
                    </a:ext>
                  </a:extLst>
                </p:cNvPr>
                <p:cNvSpPr>
                  <a:spLocks noChangeShapeType="1"/>
                </p:cNvSpPr>
                <p:nvPr/>
              </p:nvSpPr>
              <p:spPr bwMode="auto">
                <a:xfrm>
                  <a:off x="5391" y="49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29" name="Line 1120">
                  <a:extLst>
                    <a:ext uri="{FF2B5EF4-FFF2-40B4-BE49-F238E27FC236}">
                      <a16:creationId xmlns:a16="http://schemas.microsoft.com/office/drawing/2014/main" id="{EEA19A44-A5B3-72FD-63C9-F28C668D2B82}"/>
                    </a:ext>
                  </a:extLst>
                </p:cNvPr>
                <p:cNvSpPr>
                  <a:spLocks noChangeShapeType="1"/>
                </p:cNvSpPr>
                <p:nvPr/>
              </p:nvSpPr>
              <p:spPr bwMode="auto">
                <a:xfrm rot="5400000">
                  <a:off x="5151" y="47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30" name="Line 1121">
                  <a:extLst>
                    <a:ext uri="{FF2B5EF4-FFF2-40B4-BE49-F238E27FC236}">
                      <a16:creationId xmlns:a16="http://schemas.microsoft.com/office/drawing/2014/main" id="{2FE99DD5-89FC-D979-DA23-3F06E6E7FCBB}"/>
                    </a:ext>
                  </a:extLst>
                </p:cNvPr>
                <p:cNvSpPr>
                  <a:spLocks noChangeShapeType="1"/>
                </p:cNvSpPr>
                <p:nvPr/>
              </p:nvSpPr>
              <p:spPr bwMode="auto">
                <a:xfrm rot="5400000">
                  <a:off x="5247" y="48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31" name="Line 1122">
                  <a:extLst>
                    <a:ext uri="{FF2B5EF4-FFF2-40B4-BE49-F238E27FC236}">
                      <a16:creationId xmlns:a16="http://schemas.microsoft.com/office/drawing/2014/main" id="{E1359CA7-B91C-5D34-B851-65F7E22101BA}"/>
                    </a:ext>
                  </a:extLst>
                </p:cNvPr>
                <p:cNvSpPr>
                  <a:spLocks noChangeShapeType="1"/>
                </p:cNvSpPr>
                <p:nvPr/>
              </p:nvSpPr>
              <p:spPr bwMode="auto">
                <a:xfrm rot="5400000">
                  <a:off x="5343" y="48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32" name="Line 1123">
                  <a:extLst>
                    <a:ext uri="{FF2B5EF4-FFF2-40B4-BE49-F238E27FC236}">
                      <a16:creationId xmlns:a16="http://schemas.microsoft.com/office/drawing/2014/main" id="{808541B8-7288-271D-CC5F-992C340D9FEB}"/>
                    </a:ext>
                  </a:extLst>
                </p:cNvPr>
                <p:cNvSpPr>
                  <a:spLocks noChangeShapeType="1"/>
                </p:cNvSpPr>
                <p:nvPr/>
              </p:nvSpPr>
              <p:spPr bwMode="auto">
                <a:xfrm rot="5400000">
                  <a:off x="4671" y="42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33" name="Line 1124">
                  <a:extLst>
                    <a:ext uri="{FF2B5EF4-FFF2-40B4-BE49-F238E27FC236}">
                      <a16:creationId xmlns:a16="http://schemas.microsoft.com/office/drawing/2014/main" id="{F0905DC1-8024-28B6-542C-4955EA206B22}"/>
                    </a:ext>
                  </a:extLst>
                </p:cNvPr>
                <p:cNvSpPr>
                  <a:spLocks noChangeShapeType="1"/>
                </p:cNvSpPr>
                <p:nvPr/>
              </p:nvSpPr>
              <p:spPr bwMode="auto">
                <a:xfrm>
                  <a:off x="5487" y="50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34" name="Line 1125">
                  <a:extLst>
                    <a:ext uri="{FF2B5EF4-FFF2-40B4-BE49-F238E27FC236}">
                      <a16:creationId xmlns:a16="http://schemas.microsoft.com/office/drawing/2014/main" id="{3DFA0142-152D-7498-67EC-C70282DB87A2}"/>
                    </a:ext>
                  </a:extLst>
                </p:cNvPr>
                <p:cNvSpPr>
                  <a:spLocks noChangeShapeType="1"/>
                </p:cNvSpPr>
                <p:nvPr/>
              </p:nvSpPr>
              <p:spPr bwMode="auto">
                <a:xfrm rot="5400000">
                  <a:off x="5439" y="49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35" name="Line 1126">
                  <a:extLst>
                    <a:ext uri="{FF2B5EF4-FFF2-40B4-BE49-F238E27FC236}">
                      <a16:creationId xmlns:a16="http://schemas.microsoft.com/office/drawing/2014/main" id="{5943A5B8-4E93-F786-6764-5FAC5BA37992}"/>
                    </a:ext>
                  </a:extLst>
                </p:cNvPr>
                <p:cNvSpPr>
                  <a:spLocks noChangeShapeType="1"/>
                </p:cNvSpPr>
                <p:nvPr/>
              </p:nvSpPr>
              <p:spPr bwMode="auto">
                <a:xfrm>
                  <a:off x="5583" y="51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36" name="Line 1127">
                  <a:extLst>
                    <a:ext uri="{FF2B5EF4-FFF2-40B4-BE49-F238E27FC236}">
                      <a16:creationId xmlns:a16="http://schemas.microsoft.com/office/drawing/2014/main" id="{7ABADF1E-4FF2-EF96-E40A-B5622B71F58C}"/>
                    </a:ext>
                  </a:extLst>
                </p:cNvPr>
                <p:cNvSpPr>
                  <a:spLocks noChangeShapeType="1"/>
                </p:cNvSpPr>
                <p:nvPr/>
              </p:nvSpPr>
              <p:spPr bwMode="auto">
                <a:xfrm>
                  <a:off x="5679" y="52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37" name="Line 1128">
                  <a:extLst>
                    <a:ext uri="{FF2B5EF4-FFF2-40B4-BE49-F238E27FC236}">
                      <a16:creationId xmlns:a16="http://schemas.microsoft.com/office/drawing/2014/main" id="{5422B2A4-44F0-9CE5-F00B-72E79CB349EA}"/>
                    </a:ext>
                  </a:extLst>
                </p:cNvPr>
                <p:cNvSpPr>
                  <a:spLocks noChangeShapeType="1"/>
                </p:cNvSpPr>
                <p:nvPr/>
              </p:nvSpPr>
              <p:spPr bwMode="auto">
                <a:xfrm>
                  <a:off x="5775" y="53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38" name="Line 1129">
                  <a:extLst>
                    <a:ext uri="{FF2B5EF4-FFF2-40B4-BE49-F238E27FC236}">
                      <a16:creationId xmlns:a16="http://schemas.microsoft.com/office/drawing/2014/main" id="{306EFB8E-A6D6-3EC6-F071-AB8D18166223}"/>
                    </a:ext>
                  </a:extLst>
                </p:cNvPr>
                <p:cNvSpPr>
                  <a:spLocks noChangeShapeType="1"/>
                </p:cNvSpPr>
                <p:nvPr/>
              </p:nvSpPr>
              <p:spPr bwMode="auto">
                <a:xfrm rot="5400000">
                  <a:off x="5631" y="51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39" name="Line 1130">
                  <a:extLst>
                    <a:ext uri="{FF2B5EF4-FFF2-40B4-BE49-F238E27FC236}">
                      <a16:creationId xmlns:a16="http://schemas.microsoft.com/office/drawing/2014/main" id="{9EDB6F40-E38E-FB9B-51D3-A9548E5263E1}"/>
                    </a:ext>
                  </a:extLst>
                </p:cNvPr>
                <p:cNvSpPr>
                  <a:spLocks noChangeShapeType="1"/>
                </p:cNvSpPr>
                <p:nvPr/>
              </p:nvSpPr>
              <p:spPr bwMode="auto">
                <a:xfrm rot="5400000">
                  <a:off x="5727" y="52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40" name="Line 1131">
                  <a:extLst>
                    <a:ext uri="{FF2B5EF4-FFF2-40B4-BE49-F238E27FC236}">
                      <a16:creationId xmlns:a16="http://schemas.microsoft.com/office/drawing/2014/main" id="{591C1A68-967A-0FAB-88E0-8FC277CAD481}"/>
                    </a:ext>
                  </a:extLst>
                </p:cNvPr>
                <p:cNvSpPr>
                  <a:spLocks noChangeShapeType="1"/>
                </p:cNvSpPr>
                <p:nvPr/>
              </p:nvSpPr>
              <p:spPr bwMode="auto">
                <a:xfrm rot="5400000">
                  <a:off x="5823" y="53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41" name="Line 1132">
                  <a:extLst>
                    <a:ext uri="{FF2B5EF4-FFF2-40B4-BE49-F238E27FC236}">
                      <a16:creationId xmlns:a16="http://schemas.microsoft.com/office/drawing/2014/main" id="{88A01188-9542-954B-019F-01C81D799ACA}"/>
                    </a:ext>
                  </a:extLst>
                </p:cNvPr>
                <p:cNvSpPr>
                  <a:spLocks noChangeShapeType="1"/>
                </p:cNvSpPr>
                <p:nvPr/>
              </p:nvSpPr>
              <p:spPr bwMode="auto">
                <a:xfrm>
                  <a:off x="5871" y="54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42" name="Line 1133">
                  <a:extLst>
                    <a:ext uri="{FF2B5EF4-FFF2-40B4-BE49-F238E27FC236}">
                      <a16:creationId xmlns:a16="http://schemas.microsoft.com/office/drawing/2014/main" id="{34F77B63-3FD3-354F-E5F9-9898B87C70D8}"/>
                    </a:ext>
                  </a:extLst>
                </p:cNvPr>
                <p:cNvSpPr>
                  <a:spLocks noChangeShapeType="1"/>
                </p:cNvSpPr>
                <p:nvPr/>
              </p:nvSpPr>
              <p:spPr bwMode="auto">
                <a:xfrm rot="5400000">
                  <a:off x="5919" y="54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43" name="Line 1134">
                  <a:extLst>
                    <a:ext uri="{FF2B5EF4-FFF2-40B4-BE49-F238E27FC236}">
                      <a16:creationId xmlns:a16="http://schemas.microsoft.com/office/drawing/2014/main" id="{B752535C-B2C0-9B9B-A8C2-986D8724F793}"/>
                    </a:ext>
                  </a:extLst>
                </p:cNvPr>
                <p:cNvSpPr>
                  <a:spLocks noChangeShapeType="1"/>
                </p:cNvSpPr>
                <p:nvPr/>
              </p:nvSpPr>
              <p:spPr bwMode="auto">
                <a:xfrm>
                  <a:off x="5967" y="55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44" name="Line 1135">
                  <a:extLst>
                    <a:ext uri="{FF2B5EF4-FFF2-40B4-BE49-F238E27FC236}">
                      <a16:creationId xmlns:a16="http://schemas.microsoft.com/office/drawing/2014/main" id="{2B71E352-3488-FC0E-0A9A-CFA6765E7D4A}"/>
                    </a:ext>
                  </a:extLst>
                </p:cNvPr>
                <p:cNvSpPr>
                  <a:spLocks noChangeShapeType="1"/>
                </p:cNvSpPr>
                <p:nvPr/>
              </p:nvSpPr>
              <p:spPr bwMode="auto">
                <a:xfrm>
                  <a:off x="6063" y="56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45" name="Line 1136">
                  <a:extLst>
                    <a:ext uri="{FF2B5EF4-FFF2-40B4-BE49-F238E27FC236}">
                      <a16:creationId xmlns:a16="http://schemas.microsoft.com/office/drawing/2014/main" id="{13F84496-DEB7-BF75-7B63-D1652D006436}"/>
                    </a:ext>
                  </a:extLst>
                </p:cNvPr>
                <p:cNvSpPr>
                  <a:spLocks noChangeShapeType="1"/>
                </p:cNvSpPr>
                <p:nvPr/>
              </p:nvSpPr>
              <p:spPr bwMode="auto">
                <a:xfrm>
                  <a:off x="6159" y="57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46" name="Line 1137">
                  <a:extLst>
                    <a:ext uri="{FF2B5EF4-FFF2-40B4-BE49-F238E27FC236}">
                      <a16:creationId xmlns:a16="http://schemas.microsoft.com/office/drawing/2014/main" id="{F47F97B3-BB73-A590-016D-B093E30DD21B}"/>
                    </a:ext>
                  </a:extLst>
                </p:cNvPr>
                <p:cNvSpPr>
                  <a:spLocks noChangeShapeType="1"/>
                </p:cNvSpPr>
                <p:nvPr/>
              </p:nvSpPr>
              <p:spPr bwMode="auto">
                <a:xfrm>
                  <a:off x="6255" y="58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47" name="Line 1138">
                  <a:extLst>
                    <a:ext uri="{FF2B5EF4-FFF2-40B4-BE49-F238E27FC236}">
                      <a16:creationId xmlns:a16="http://schemas.microsoft.com/office/drawing/2014/main" id="{59FBB486-66CC-783E-E55E-42D6044E1F91}"/>
                    </a:ext>
                  </a:extLst>
                </p:cNvPr>
                <p:cNvSpPr>
                  <a:spLocks noChangeShapeType="1"/>
                </p:cNvSpPr>
                <p:nvPr/>
              </p:nvSpPr>
              <p:spPr bwMode="auto">
                <a:xfrm rot="5400000">
                  <a:off x="6015" y="55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48" name="Line 1139">
                  <a:extLst>
                    <a:ext uri="{FF2B5EF4-FFF2-40B4-BE49-F238E27FC236}">
                      <a16:creationId xmlns:a16="http://schemas.microsoft.com/office/drawing/2014/main" id="{C3C776EF-3DA6-CD86-78C7-936B96482C4F}"/>
                    </a:ext>
                  </a:extLst>
                </p:cNvPr>
                <p:cNvSpPr>
                  <a:spLocks noChangeShapeType="1"/>
                </p:cNvSpPr>
                <p:nvPr/>
              </p:nvSpPr>
              <p:spPr bwMode="auto">
                <a:xfrm rot="5400000">
                  <a:off x="6111" y="56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49" name="Line 1140">
                  <a:extLst>
                    <a:ext uri="{FF2B5EF4-FFF2-40B4-BE49-F238E27FC236}">
                      <a16:creationId xmlns:a16="http://schemas.microsoft.com/office/drawing/2014/main" id="{AECFEEC9-964C-B1C3-113C-024010F3C70E}"/>
                    </a:ext>
                  </a:extLst>
                </p:cNvPr>
                <p:cNvSpPr>
                  <a:spLocks noChangeShapeType="1"/>
                </p:cNvSpPr>
                <p:nvPr/>
              </p:nvSpPr>
              <p:spPr bwMode="auto">
                <a:xfrm rot="5400000">
                  <a:off x="6207" y="57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50" name="Line 1141">
                  <a:extLst>
                    <a:ext uri="{FF2B5EF4-FFF2-40B4-BE49-F238E27FC236}">
                      <a16:creationId xmlns:a16="http://schemas.microsoft.com/office/drawing/2014/main" id="{02CD9F93-7540-ED42-9B51-99CA277D8F35}"/>
                    </a:ext>
                  </a:extLst>
                </p:cNvPr>
                <p:cNvSpPr>
                  <a:spLocks noChangeShapeType="1"/>
                </p:cNvSpPr>
                <p:nvPr/>
              </p:nvSpPr>
              <p:spPr bwMode="auto">
                <a:xfrm rot="5400000">
                  <a:off x="5535" y="50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51" name="Line 1142">
                  <a:extLst>
                    <a:ext uri="{FF2B5EF4-FFF2-40B4-BE49-F238E27FC236}">
                      <a16:creationId xmlns:a16="http://schemas.microsoft.com/office/drawing/2014/main" id="{06620B83-80E2-51E8-15B0-79E47B6A1EC3}"/>
                    </a:ext>
                  </a:extLst>
                </p:cNvPr>
                <p:cNvSpPr>
                  <a:spLocks noChangeShapeType="1"/>
                </p:cNvSpPr>
                <p:nvPr/>
              </p:nvSpPr>
              <p:spPr bwMode="auto">
                <a:xfrm>
                  <a:off x="6351" y="59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52" name="Line 1143">
                  <a:extLst>
                    <a:ext uri="{FF2B5EF4-FFF2-40B4-BE49-F238E27FC236}">
                      <a16:creationId xmlns:a16="http://schemas.microsoft.com/office/drawing/2014/main" id="{8EBC93B1-F945-D870-0AF2-707CBD6C09A1}"/>
                    </a:ext>
                  </a:extLst>
                </p:cNvPr>
                <p:cNvSpPr>
                  <a:spLocks noChangeShapeType="1"/>
                </p:cNvSpPr>
                <p:nvPr/>
              </p:nvSpPr>
              <p:spPr bwMode="auto">
                <a:xfrm rot="5400000">
                  <a:off x="6303" y="58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53" name="Line 1144">
                  <a:extLst>
                    <a:ext uri="{FF2B5EF4-FFF2-40B4-BE49-F238E27FC236}">
                      <a16:creationId xmlns:a16="http://schemas.microsoft.com/office/drawing/2014/main" id="{118DD655-2152-4D7A-F429-FE777F922511}"/>
                    </a:ext>
                  </a:extLst>
                </p:cNvPr>
                <p:cNvSpPr>
                  <a:spLocks noChangeShapeType="1"/>
                </p:cNvSpPr>
                <p:nvPr/>
              </p:nvSpPr>
              <p:spPr bwMode="auto">
                <a:xfrm rot="5400000">
                  <a:off x="6399" y="59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54" name="Line 1145">
                  <a:extLst>
                    <a:ext uri="{FF2B5EF4-FFF2-40B4-BE49-F238E27FC236}">
                      <a16:creationId xmlns:a16="http://schemas.microsoft.com/office/drawing/2014/main" id="{D08B4710-1D1A-2A5F-D27D-1FF32862F7FF}"/>
                    </a:ext>
                  </a:extLst>
                </p:cNvPr>
                <p:cNvSpPr>
                  <a:spLocks noChangeShapeType="1"/>
                </p:cNvSpPr>
                <p:nvPr/>
              </p:nvSpPr>
              <p:spPr bwMode="auto">
                <a:xfrm>
                  <a:off x="6447" y="60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55" name="Line 1146">
                  <a:extLst>
                    <a:ext uri="{FF2B5EF4-FFF2-40B4-BE49-F238E27FC236}">
                      <a16:creationId xmlns:a16="http://schemas.microsoft.com/office/drawing/2014/main" id="{F1EF26DE-6D0E-04E2-B7FD-DADD7D12DA70}"/>
                    </a:ext>
                  </a:extLst>
                </p:cNvPr>
                <p:cNvSpPr>
                  <a:spLocks noChangeShapeType="1"/>
                </p:cNvSpPr>
                <p:nvPr/>
              </p:nvSpPr>
              <p:spPr bwMode="auto">
                <a:xfrm rot="5400000">
                  <a:off x="6495" y="60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56" name="Line 1147">
                  <a:extLst>
                    <a:ext uri="{FF2B5EF4-FFF2-40B4-BE49-F238E27FC236}">
                      <a16:creationId xmlns:a16="http://schemas.microsoft.com/office/drawing/2014/main" id="{9D5094CB-CAEC-6842-9FDD-22EB2BFE832F}"/>
                    </a:ext>
                  </a:extLst>
                </p:cNvPr>
                <p:cNvSpPr>
                  <a:spLocks noChangeShapeType="1"/>
                </p:cNvSpPr>
                <p:nvPr/>
              </p:nvSpPr>
              <p:spPr bwMode="auto">
                <a:xfrm>
                  <a:off x="6543" y="60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57" name="Line 1148">
                  <a:extLst>
                    <a:ext uri="{FF2B5EF4-FFF2-40B4-BE49-F238E27FC236}">
                      <a16:creationId xmlns:a16="http://schemas.microsoft.com/office/drawing/2014/main" id="{CCBF1BC2-2201-DD19-D537-42059D246B97}"/>
                    </a:ext>
                  </a:extLst>
                </p:cNvPr>
                <p:cNvSpPr>
                  <a:spLocks noChangeShapeType="1"/>
                </p:cNvSpPr>
                <p:nvPr/>
              </p:nvSpPr>
              <p:spPr bwMode="auto">
                <a:xfrm>
                  <a:off x="6639" y="61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58" name="Line 1149">
                  <a:extLst>
                    <a:ext uri="{FF2B5EF4-FFF2-40B4-BE49-F238E27FC236}">
                      <a16:creationId xmlns:a16="http://schemas.microsoft.com/office/drawing/2014/main" id="{CB8DD445-1B82-1767-28BD-EEB0E7C09B0D}"/>
                    </a:ext>
                  </a:extLst>
                </p:cNvPr>
                <p:cNvSpPr>
                  <a:spLocks noChangeShapeType="1"/>
                </p:cNvSpPr>
                <p:nvPr/>
              </p:nvSpPr>
              <p:spPr bwMode="auto">
                <a:xfrm>
                  <a:off x="6735" y="62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59" name="Line 1150">
                  <a:extLst>
                    <a:ext uri="{FF2B5EF4-FFF2-40B4-BE49-F238E27FC236}">
                      <a16:creationId xmlns:a16="http://schemas.microsoft.com/office/drawing/2014/main" id="{8BB791BE-6C5B-03FA-C1A5-AB38D2AA6172}"/>
                    </a:ext>
                  </a:extLst>
                </p:cNvPr>
                <p:cNvSpPr>
                  <a:spLocks noChangeShapeType="1"/>
                </p:cNvSpPr>
                <p:nvPr/>
              </p:nvSpPr>
              <p:spPr bwMode="auto">
                <a:xfrm>
                  <a:off x="6831" y="63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60" name="Line 1151">
                  <a:extLst>
                    <a:ext uri="{FF2B5EF4-FFF2-40B4-BE49-F238E27FC236}">
                      <a16:creationId xmlns:a16="http://schemas.microsoft.com/office/drawing/2014/main" id="{86C19E31-58D5-2FED-B23C-D95DB2EDBBA0}"/>
                    </a:ext>
                  </a:extLst>
                </p:cNvPr>
                <p:cNvSpPr>
                  <a:spLocks noChangeShapeType="1"/>
                </p:cNvSpPr>
                <p:nvPr/>
              </p:nvSpPr>
              <p:spPr bwMode="auto">
                <a:xfrm rot="5400000">
                  <a:off x="6591" y="61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61" name="Line 1152">
                  <a:extLst>
                    <a:ext uri="{FF2B5EF4-FFF2-40B4-BE49-F238E27FC236}">
                      <a16:creationId xmlns:a16="http://schemas.microsoft.com/office/drawing/2014/main" id="{6A0E7B82-D74C-3420-2E75-B947A63956E4}"/>
                    </a:ext>
                  </a:extLst>
                </p:cNvPr>
                <p:cNvSpPr>
                  <a:spLocks noChangeShapeType="1"/>
                </p:cNvSpPr>
                <p:nvPr/>
              </p:nvSpPr>
              <p:spPr bwMode="auto">
                <a:xfrm rot="5400000">
                  <a:off x="6687" y="62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562" name="Line 1153">
                  <a:extLst>
                    <a:ext uri="{FF2B5EF4-FFF2-40B4-BE49-F238E27FC236}">
                      <a16:creationId xmlns:a16="http://schemas.microsoft.com/office/drawing/2014/main" id="{8B16396B-5930-1447-0494-234261884593}"/>
                    </a:ext>
                  </a:extLst>
                </p:cNvPr>
                <p:cNvSpPr>
                  <a:spLocks noChangeShapeType="1"/>
                </p:cNvSpPr>
                <p:nvPr/>
              </p:nvSpPr>
              <p:spPr bwMode="auto">
                <a:xfrm rot="5400000">
                  <a:off x="6783" y="63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292475" name="Line 1154">
                <a:extLst>
                  <a:ext uri="{FF2B5EF4-FFF2-40B4-BE49-F238E27FC236}">
                    <a16:creationId xmlns:a16="http://schemas.microsoft.com/office/drawing/2014/main" id="{6A41DF32-9AC4-4098-DC20-76BE00233D04}"/>
                  </a:ext>
                </a:extLst>
              </p:cNvPr>
              <p:cNvSpPr>
                <a:spLocks noChangeShapeType="1"/>
              </p:cNvSpPr>
              <p:nvPr/>
            </p:nvSpPr>
            <p:spPr bwMode="auto">
              <a:xfrm rot="5400000">
                <a:off x="6879" y="64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76" name="Line 1155">
                <a:extLst>
                  <a:ext uri="{FF2B5EF4-FFF2-40B4-BE49-F238E27FC236}">
                    <a16:creationId xmlns:a16="http://schemas.microsoft.com/office/drawing/2014/main" id="{EA76786D-CE1A-A510-7152-CC5AE3D6577D}"/>
                  </a:ext>
                </a:extLst>
              </p:cNvPr>
              <p:cNvSpPr>
                <a:spLocks noChangeShapeType="1"/>
              </p:cNvSpPr>
              <p:nvPr/>
            </p:nvSpPr>
            <p:spPr bwMode="auto">
              <a:xfrm rot="5400000">
                <a:off x="6975" y="65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77" name="Line 1156">
                <a:extLst>
                  <a:ext uri="{FF2B5EF4-FFF2-40B4-BE49-F238E27FC236}">
                    <a16:creationId xmlns:a16="http://schemas.microsoft.com/office/drawing/2014/main" id="{6353B9CC-F4DF-D9D0-234C-A124F49E34B1}"/>
                  </a:ext>
                </a:extLst>
              </p:cNvPr>
              <p:cNvSpPr>
                <a:spLocks noChangeShapeType="1"/>
              </p:cNvSpPr>
              <p:nvPr/>
            </p:nvSpPr>
            <p:spPr bwMode="auto">
              <a:xfrm rot="5400000">
                <a:off x="7071" y="66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78" name="Line 1157">
                <a:extLst>
                  <a:ext uri="{FF2B5EF4-FFF2-40B4-BE49-F238E27FC236}">
                    <a16:creationId xmlns:a16="http://schemas.microsoft.com/office/drawing/2014/main" id="{1F48BB33-1E03-5B01-A3AD-6EF29B98CCB4}"/>
                  </a:ext>
                </a:extLst>
              </p:cNvPr>
              <p:cNvSpPr>
                <a:spLocks noChangeShapeType="1"/>
              </p:cNvSpPr>
              <p:nvPr/>
            </p:nvSpPr>
            <p:spPr bwMode="auto">
              <a:xfrm rot="5400000">
                <a:off x="7167" y="67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79" name="Line 1158">
                <a:extLst>
                  <a:ext uri="{FF2B5EF4-FFF2-40B4-BE49-F238E27FC236}">
                    <a16:creationId xmlns:a16="http://schemas.microsoft.com/office/drawing/2014/main" id="{FA95A101-DC06-2452-7993-2BCECB791385}"/>
                  </a:ext>
                </a:extLst>
              </p:cNvPr>
              <p:cNvSpPr>
                <a:spLocks noChangeShapeType="1"/>
              </p:cNvSpPr>
              <p:nvPr/>
            </p:nvSpPr>
            <p:spPr bwMode="auto">
              <a:xfrm rot="5400000">
                <a:off x="7263" y="68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80" name="Line 1159">
                <a:extLst>
                  <a:ext uri="{FF2B5EF4-FFF2-40B4-BE49-F238E27FC236}">
                    <a16:creationId xmlns:a16="http://schemas.microsoft.com/office/drawing/2014/main" id="{155C9626-0C88-3733-2917-FAA2AA0E0416}"/>
                  </a:ext>
                </a:extLst>
              </p:cNvPr>
              <p:cNvSpPr>
                <a:spLocks noChangeShapeType="1"/>
              </p:cNvSpPr>
              <p:nvPr/>
            </p:nvSpPr>
            <p:spPr bwMode="auto">
              <a:xfrm rot="5400000">
                <a:off x="7359" y="69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81" name="Line 1160">
                <a:extLst>
                  <a:ext uri="{FF2B5EF4-FFF2-40B4-BE49-F238E27FC236}">
                    <a16:creationId xmlns:a16="http://schemas.microsoft.com/office/drawing/2014/main" id="{7D0A7BE5-1EC9-309E-932D-62AD9878A902}"/>
                  </a:ext>
                </a:extLst>
              </p:cNvPr>
              <p:cNvSpPr>
                <a:spLocks noChangeShapeType="1"/>
              </p:cNvSpPr>
              <p:nvPr/>
            </p:nvSpPr>
            <p:spPr bwMode="auto">
              <a:xfrm>
                <a:off x="6927" y="64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82" name="Line 1161">
                <a:extLst>
                  <a:ext uri="{FF2B5EF4-FFF2-40B4-BE49-F238E27FC236}">
                    <a16:creationId xmlns:a16="http://schemas.microsoft.com/office/drawing/2014/main" id="{768D110D-AE91-464C-C2E4-80E3B31B7E98}"/>
                  </a:ext>
                </a:extLst>
              </p:cNvPr>
              <p:cNvSpPr>
                <a:spLocks noChangeShapeType="1"/>
              </p:cNvSpPr>
              <p:nvPr/>
            </p:nvSpPr>
            <p:spPr bwMode="auto">
              <a:xfrm>
                <a:off x="7023" y="65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83" name="Line 1162">
                <a:extLst>
                  <a:ext uri="{FF2B5EF4-FFF2-40B4-BE49-F238E27FC236}">
                    <a16:creationId xmlns:a16="http://schemas.microsoft.com/office/drawing/2014/main" id="{3C36303E-A982-8EA0-8B23-F26E1AB7CB83}"/>
                  </a:ext>
                </a:extLst>
              </p:cNvPr>
              <p:cNvSpPr>
                <a:spLocks noChangeShapeType="1"/>
              </p:cNvSpPr>
              <p:nvPr/>
            </p:nvSpPr>
            <p:spPr bwMode="auto">
              <a:xfrm>
                <a:off x="7119" y="66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84" name="Line 1163">
                <a:extLst>
                  <a:ext uri="{FF2B5EF4-FFF2-40B4-BE49-F238E27FC236}">
                    <a16:creationId xmlns:a16="http://schemas.microsoft.com/office/drawing/2014/main" id="{844FAAE0-63AD-54CC-4F17-9C71861AF821}"/>
                  </a:ext>
                </a:extLst>
              </p:cNvPr>
              <p:cNvSpPr>
                <a:spLocks noChangeShapeType="1"/>
              </p:cNvSpPr>
              <p:nvPr/>
            </p:nvSpPr>
            <p:spPr bwMode="auto">
              <a:xfrm>
                <a:off x="7215" y="67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85" name="Line 1164">
                <a:extLst>
                  <a:ext uri="{FF2B5EF4-FFF2-40B4-BE49-F238E27FC236}">
                    <a16:creationId xmlns:a16="http://schemas.microsoft.com/office/drawing/2014/main" id="{D5C4A28C-4866-057C-4AB0-314D14E9920F}"/>
                  </a:ext>
                </a:extLst>
              </p:cNvPr>
              <p:cNvSpPr>
                <a:spLocks noChangeShapeType="1"/>
              </p:cNvSpPr>
              <p:nvPr/>
            </p:nvSpPr>
            <p:spPr bwMode="auto">
              <a:xfrm>
                <a:off x="7311" y="68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grpSp>
          <p:nvGrpSpPr>
            <p:cNvPr id="292164" name="Group 1165">
              <a:extLst>
                <a:ext uri="{FF2B5EF4-FFF2-40B4-BE49-F238E27FC236}">
                  <a16:creationId xmlns:a16="http://schemas.microsoft.com/office/drawing/2014/main" id="{8E3AC48A-6BCF-68C9-CA09-F181A50197B8}"/>
                </a:ext>
              </a:extLst>
            </p:cNvPr>
            <p:cNvGrpSpPr>
              <a:grpSpLocks/>
            </p:cNvGrpSpPr>
            <p:nvPr/>
          </p:nvGrpSpPr>
          <p:grpSpPr bwMode="auto">
            <a:xfrm rot="-5400000">
              <a:off x="410" y="207"/>
              <a:ext cx="1430" cy="1416"/>
              <a:chOff x="3186" y="1152"/>
              <a:chExt cx="4461" cy="4416"/>
            </a:xfrm>
          </p:grpSpPr>
          <p:grpSp>
            <p:nvGrpSpPr>
              <p:cNvPr id="292380" name="Group 1166">
                <a:extLst>
                  <a:ext uri="{FF2B5EF4-FFF2-40B4-BE49-F238E27FC236}">
                    <a16:creationId xmlns:a16="http://schemas.microsoft.com/office/drawing/2014/main" id="{E2719511-922F-A55D-736A-03B07EBBD2A7}"/>
                  </a:ext>
                </a:extLst>
              </p:cNvPr>
              <p:cNvGrpSpPr>
                <a:grpSpLocks/>
              </p:cNvGrpSpPr>
              <p:nvPr/>
            </p:nvGrpSpPr>
            <p:grpSpPr bwMode="auto">
              <a:xfrm>
                <a:off x="3186" y="1152"/>
                <a:ext cx="3744" cy="3648"/>
                <a:chOff x="3186" y="1152"/>
                <a:chExt cx="3744" cy="3648"/>
              </a:xfrm>
            </p:grpSpPr>
            <p:sp>
              <p:nvSpPr>
                <p:cNvPr id="292397" name="Line 1167">
                  <a:extLst>
                    <a:ext uri="{FF2B5EF4-FFF2-40B4-BE49-F238E27FC236}">
                      <a16:creationId xmlns:a16="http://schemas.microsoft.com/office/drawing/2014/main" id="{CAC37549-BA54-26F4-8883-E2B60C51CBE7}"/>
                    </a:ext>
                  </a:extLst>
                </p:cNvPr>
                <p:cNvSpPr>
                  <a:spLocks noChangeShapeType="1"/>
                </p:cNvSpPr>
                <p:nvPr/>
              </p:nvSpPr>
              <p:spPr bwMode="auto">
                <a:xfrm>
                  <a:off x="3186" y="11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98" name="Line 1168">
                  <a:extLst>
                    <a:ext uri="{FF2B5EF4-FFF2-40B4-BE49-F238E27FC236}">
                      <a16:creationId xmlns:a16="http://schemas.microsoft.com/office/drawing/2014/main" id="{D3FF4439-17C3-A363-8511-79B6B2D92961}"/>
                    </a:ext>
                  </a:extLst>
                </p:cNvPr>
                <p:cNvSpPr>
                  <a:spLocks noChangeShapeType="1"/>
                </p:cNvSpPr>
                <p:nvPr/>
              </p:nvSpPr>
              <p:spPr bwMode="auto">
                <a:xfrm rot="5400000">
                  <a:off x="3234" y="12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99" name="Line 1169">
                  <a:extLst>
                    <a:ext uri="{FF2B5EF4-FFF2-40B4-BE49-F238E27FC236}">
                      <a16:creationId xmlns:a16="http://schemas.microsoft.com/office/drawing/2014/main" id="{33AFCF73-4AF4-1A2D-F971-EC809A1AEE14}"/>
                    </a:ext>
                  </a:extLst>
                </p:cNvPr>
                <p:cNvSpPr>
                  <a:spLocks noChangeShapeType="1"/>
                </p:cNvSpPr>
                <p:nvPr/>
              </p:nvSpPr>
              <p:spPr bwMode="auto">
                <a:xfrm>
                  <a:off x="3282" y="12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00" name="Line 1170">
                  <a:extLst>
                    <a:ext uri="{FF2B5EF4-FFF2-40B4-BE49-F238E27FC236}">
                      <a16:creationId xmlns:a16="http://schemas.microsoft.com/office/drawing/2014/main" id="{91DC0276-ED64-CEBD-98C6-BB06B5CE968E}"/>
                    </a:ext>
                  </a:extLst>
                </p:cNvPr>
                <p:cNvSpPr>
                  <a:spLocks noChangeShapeType="1"/>
                </p:cNvSpPr>
                <p:nvPr/>
              </p:nvSpPr>
              <p:spPr bwMode="auto">
                <a:xfrm rot="5400000">
                  <a:off x="3330" y="12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01" name="Line 1171">
                  <a:extLst>
                    <a:ext uri="{FF2B5EF4-FFF2-40B4-BE49-F238E27FC236}">
                      <a16:creationId xmlns:a16="http://schemas.microsoft.com/office/drawing/2014/main" id="{73985F72-882C-B118-F750-0E19AC3933ED}"/>
                    </a:ext>
                  </a:extLst>
                </p:cNvPr>
                <p:cNvSpPr>
                  <a:spLocks noChangeShapeType="1"/>
                </p:cNvSpPr>
                <p:nvPr/>
              </p:nvSpPr>
              <p:spPr bwMode="auto">
                <a:xfrm>
                  <a:off x="3378" y="13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02" name="Line 1172">
                  <a:extLst>
                    <a:ext uri="{FF2B5EF4-FFF2-40B4-BE49-F238E27FC236}">
                      <a16:creationId xmlns:a16="http://schemas.microsoft.com/office/drawing/2014/main" id="{2CFD20C6-0B22-F8FF-9560-B915238D3266}"/>
                    </a:ext>
                  </a:extLst>
                </p:cNvPr>
                <p:cNvSpPr>
                  <a:spLocks noChangeShapeType="1"/>
                </p:cNvSpPr>
                <p:nvPr/>
              </p:nvSpPr>
              <p:spPr bwMode="auto">
                <a:xfrm>
                  <a:off x="3474" y="14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03" name="Line 1173">
                  <a:extLst>
                    <a:ext uri="{FF2B5EF4-FFF2-40B4-BE49-F238E27FC236}">
                      <a16:creationId xmlns:a16="http://schemas.microsoft.com/office/drawing/2014/main" id="{3B9DF198-96CA-FD00-F143-406FCCF6CE6A}"/>
                    </a:ext>
                  </a:extLst>
                </p:cNvPr>
                <p:cNvSpPr>
                  <a:spLocks noChangeShapeType="1"/>
                </p:cNvSpPr>
                <p:nvPr/>
              </p:nvSpPr>
              <p:spPr bwMode="auto">
                <a:xfrm>
                  <a:off x="3570" y="15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04" name="Line 1174">
                  <a:extLst>
                    <a:ext uri="{FF2B5EF4-FFF2-40B4-BE49-F238E27FC236}">
                      <a16:creationId xmlns:a16="http://schemas.microsoft.com/office/drawing/2014/main" id="{23CF6838-2846-C2C0-A9B9-94B4DE72A1DA}"/>
                    </a:ext>
                  </a:extLst>
                </p:cNvPr>
                <p:cNvSpPr>
                  <a:spLocks noChangeShapeType="1"/>
                </p:cNvSpPr>
                <p:nvPr/>
              </p:nvSpPr>
              <p:spPr bwMode="auto">
                <a:xfrm>
                  <a:off x="3666" y="16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05" name="Line 1175">
                  <a:extLst>
                    <a:ext uri="{FF2B5EF4-FFF2-40B4-BE49-F238E27FC236}">
                      <a16:creationId xmlns:a16="http://schemas.microsoft.com/office/drawing/2014/main" id="{6F54848F-4EB2-808E-3274-DC24BAB657A5}"/>
                    </a:ext>
                  </a:extLst>
                </p:cNvPr>
                <p:cNvSpPr>
                  <a:spLocks noChangeShapeType="1"/>
                </p:cNvSpPr>
                <p:nvPr/>
              </p:nvSpPr>
              <p:spPr bwMode="auto">
                <a:xfrm rot="5400000">
                  <a:off x="3426" y="13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06" name="Line 1176">
                  <a:extLst>
                    <a:ext uri="{FF2B5EF4-FFF2-40B4-BE49-F238E27FC236}">
                      <a16:creationId xmlns:a16="http://schemas.microsoft.com/office/drawing/2014/main" id="{587F5218-7B9E-487D-427A-BAD7DA28305D}"/>
                    </a:ext>
                  </a:extLst>
                </p:cNvPr>
                <p:cNvSpPr>
                  <a:spLocks noChangeShapeType="1"/>
                </p:cNvSpPr>
                <p:nvPr/>
              </p:nvSpPr>
              <p:spPr bwMode="auto">
                <a:xfrm rot="5400000">
                  <a:off x="3522" y="14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07" name="Line 1177">
                  <a:extLst>
                    <a:ext uri="{FF2B5EF4-FFF2-40B4-BE49-F238E27FC236}">
                      <a16:creationId xmlns:a16="http://schemas.microsoft.com/office/drawing/2014/main" id="{8114C6DA-86B8-E7A8-CFDA-E092E2819E88}"/>
                    </a:ext>
                  </a:extLst>
                </p:cNvPr>
                <p:cNvSpPr>
                  <a:spLocks noChangeShapeType="1"/>
                </p:cNvSpPr>
                <p:nvPr/>
              </p:nvSpPr>
              <p:spPr bwMode="auto">
                <a:xfrm rot="5400000">
                  <a:off x="3618" y="15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08" name="Line 1178">
                  <a:extLst>
                    <a:ext uri="{FF2B5EF4-FFF2-40B4-BE49-F238E27FC236}">
                      <a16:creationId xmlns:a16="http://schemas.microsoft.com/office/drawing/2014/main" id="{11A16EA9-D7C6-E39E-C38D-16CA9DC96714}"/>
                    </a:ext>
                  </a:extLst>
                </p:cNvPr>
                <p:cNvSpPr>
                  <a:spLocks noChangeShapeType="1"/>
                </p:cNvSpPr>
                <p:nvPr/>
              </p:nvSpPr>
              <p:spPr bwMode="auto">
                <a:xfrm rot="5400000">
                  <a:off x="3714" y="16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09" name="Line 1179">
                  <a:extLst>
                    <a:ext uri="{FF2B5EF4-FFF2-40B4-BE49-F238E27FC236}">
                      <a16:creationId xmlns:a16="http://schemas.microsoft.com/office/drawing/2014/main" id="{01997F9B-1D3A-46A5-ED95-5749CE6189B2}"/>
                    </a:ext>
                  </a:extLst>
                </p:cNvPr>
                <p:cNvSpPr>
                  <a:spLocks noChangeShapeType="1"/>
                </p:cNvSpPr>
                <p:nvPr/>
              </p:nvSpPr>
              <p:spPr bwMode="auto">
                <a:xfrm>
                  <a:off x="3762" y="17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10" name="Line 1180">
                  <a:extLst>
                    <a:ext uri="{FF2B5EF4-FFF2-40B4-BE49-F238E27FC236}">
                      <a16:creationId xmlns:a16="http://schemas.microsoft.com/office/drawing/2014/main" id="{DB25A3CB-E829-06F0-0A15-3B5167B724BE}"/>
                    </a:ext>
                  </a:extLst>
                </p:cNvPr>
                <p:cNvSpPr>
                  <a:spLocks noChangeShapeType="1"/>
                </p:cNvSpPr>
                <p:nvPr/>
              </p:nvSpPr>
              <p:spPr bwMode="auto">
                <a:xfrm rot="5400000">
                  <a:off x="3810" y="17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11" name="Line 1181">
                  <a:extLst>
                    <a:ext uri="{FF2B5EF4-FFF2-40B4-BE49-F238E27FC236}">
                      <a16:creationId xmlns:a16="http://schemas.microsoft.com/office/drawing/2014/main" id="{FF89D05B-6060-B265-3FB6-E00069466D50}"/>
                    </a:ext>
                  </a:extLst>
                </p:cNvPr>
                <p:cNvSpPr>
                  <a:spLocks noChangeShapeType="1"/>
                </p:cNvSpPr>
                <p:nvPr/>
              </p:nvSpPr>
              <p:spPr bwMode="auto">
                <a:xfrm>
                  <a:off x="3858" y="18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12" name="Line 1182">
                  <a:extLst>
                    <a:ext uri="{FF2B5EF4-FFF2-40B4-BE49-F238E27FC236}">
                      <a16:creationId xmlns:a16="http://schemas.microsoft.com/office/drawing/2014/main" id="{4240465F-FDB4-0DA9-6836-63A8498AABC8}"/>
                    </a:ext>
                  </a:extLst>
                </p:cNvPr>
                <p:cNvSpPr>
                  <a:spLocks noChangeShapeType="1"/>
                </p:cNvSpPr>
                <p:nvPr/>
              </p:nvSpPr>
              <p:spPr bwMode="auto">
                <a:xfrm>
                  <a:off x="3954" y="19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13" name="Line 1183">
                  <a:extLst>
                    <a:ext uri="{FF2B5EF4-FFF2-40B4-BE49-F238E27FC236}">
                      <a16:creationId xmlns:a16="http://schemas.microsoft.com/office/drawing/2014/main" id="{3B68556F-E688-10BB-6E8B-81FE64861A89}"/>
                    </a:ext>
                  </a:extLst>
                </p:cNvPr>
                <p:cNvSpPr>
                  <a:spLocks noChangeShapeType="1"/>
                </p:cNvSpPr>
                <p:nvPr/>
              </p:nvSpPr>
              <p:spPr bwMode="auto">
                <a:xfrm>
                  <a:off x="4050" y="20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14" name="Line 1184">
                  <a:extLst>
                    <a:ext uri="{FF2B5EF4-FFF2-40B4-BE49-F238E27FC236}">
                      <a16:creationId xmlns:a16="http://schemas.microsoft.com/office/drawing/2014/main" id="{C7F6A3EF-33E4-B12E-A106-A64398C63F05}"/>
                    </a:ext>
                  </a:extLst>
                </p:cNvPr>
                <p:cNvSpPr>
                  <a:spLocks noChangeShapeType="1"/>
                </p:cNvSpPr>
                <p:nvPr/>
              </p:nvSpPr>
              <p:spPr bwMode="auto">
                <a:xfrm>
                  <a:off x="4146" y="21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15" name="Line 1185">
                  <a:extLst>
                    <a:ext uri="{FF2B5EF4-FFF2-40B4-BE49-F238E27FC236}">
                      <a16:creationId xmlns:a16="http://schemas.microsoft.com/office/drawing/2014/main" id="{E7660CA3-433C-0D2F-066E-0BB1D0778529}"/>
                    </a:ext>
                  </a:extLst>
                </p:cNvPr>
                <p:cNvSpPr>
                  <a:spLocks noChangeShapeType="1"/>
                </p:cNvSpPr>
                <p:nvPr/>
              </p:nvSpPr>
              <p:spPr bwMode="auto">
                <a:xfrm rot="5400000">
                  <a:off x="3906" y="18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16" name="Line 1186">
                  <a:extLst>
                    <a:ext uri="{FF2B5EF4-FFF2-40B4-BE49-F238E27FC236}">
                      <a16:creationId xmlns:a16="http://schemas.microsoft.com/office/drawing/2014/main" id="{0CD7A1D0-A1FA-41FF-B05E-9C4E8597FBEF}"/>
                    </a:ext>
                  </a:extLst>
                </p:cNvPr>
                <p:cNvSpPr>
                  <a:spLocks noChangeShapeType="1"/>
                </p:cNvSpPr>
                <p:nvPr/>
              </p:nvSpPr>
              <p:spPr bwMode="auto">
                <a:xfrm rot="5400000">
                  <a:off x="4002" y="19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17" name="Line 1187">
                  <a:extLst>
                    <a:ext uri="{FF2B5EF4-FFF2-40B4-BE49-F238E27FC236}">
                      <a16:creationId xmlns:a16="http://schemas.microsoft.com/office/drawing/2014/main" id="{02E869FB-56AB-CA94-6DB1-4290AB6B3E69}"/>
                    </a:ext>
                  </a:extLst>
                </p:cNvPr>
                <p:cNvSpPr>
                  <a:spLocks noChangeShapeType="1"/>
                </p:cNvSpPr>
                <p:nvPr/>
              </p:nvSpPr>
              <p:spPr bwMode="auto">
                <a:xfrm rot="5400000">
                  <a:off x="4098" y="20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18" name="Line 1188">
                  <a:extLst>
                    <a:ext uri="{FF2B5EF4-FFF2-40B4-BE49-F238E27FC236}">
                      <a16:creationId xmlns:a16="http://schemas.microsoft.com/office/drawing/2014/main" id="{348C1359-AF2D-1873-0DF1-2FE3164E768E}"/>
                    </a:ext>
                  </a:extLst>
                </p:cNvPr>
                <p:cNvSpPr>
                  <a:spLocks noChangeShapeType="1"/>
                </p:cNvSpPr>
                <p:nvPr/>
              </p:nvSpPr>
              <p:spPr bwMode="auto">
                <a:xfrm rot="5400000">
                  <a:off x="4194" y="21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19" name="Line 1189">
                  <a:extLst>
                    <a:ext uri="{FF2B5EF4-FFF2-40B4-BE49-F238E27FC236}">
                      <a16:creationId xmlns:a16="http://schemas.microsoft.com/office/drawing/2014/main" id="{20F683EC-9537-0618-54DF-53385053FFB2}"/>
                    </a:ext>
                  </a:extLst>
                </p:cNvPr>
                <p:cNvSpPr>
                  <a:spLocks noChangeShapeType="1"/>
                </p:cNvSpPr>
                <p:nvPr/>
              </p:nvSpPr>
              <p:spPr bwMode="auto">
                <a:xfrm>
                  <a:off x="4242" y="22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20" name="Line 1190">
                  <a:extLst>
                    <a:ext uri="{FF2B5EF4-FFF2-40B4-BE49-F238E27FC236}">
                      <a16:creationId xmlns:a16="http://schemas.microsoft.com/office/drawing/2014/main" id="{BCEFCE93-482C-51FC-A682-76BF60F61B40}"/>
                    </a:ext>
                  </a:extLst>
                </p:cNvPr>
                <p:cNvSpPr>
                  <a:spLocks noChangeShapeType="1"/>
                </p:cNvSpPr>
                <p:nvPr/>
              </p:nvSpPr>
              <p:spPr bwMode="auto">
                <a:xfrm rot="5400000">
                  <a:off x="4290" y="22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21" name="Line 1191">
                  <a:extLst>
                    <a:ext uri="{FF2B5EF4-FFF2-40B4-BE49-F238E27FC236}">
                      <a16:creationId xmlns:a16="http://schemas.microsoft.com/office/drawing/2014/main" id="{9CAD056F-E253-3F13-D2C3-8BF0231CA2B0}"/>
                    </a:ext>
                  </a:extLst>
                </p:cNvPr>
                <p:cNvSpPr>
                  <a:spLocks noChangeShapeType="1"/>
                </p:cNvSpPr>
                <p:nvPr/>
              </p:nvSpPr>
              <p:spPr bwMode="auto">
                <a:xfrm>
                  <a:off x="4338" y="23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22" name="Line 1192">
                  <a:extLst>
                    <a:ext uri="{FF2B5EF4-FFF2-40B4-BE49-F238E27FC236}">
                      <a16:creationId xmlns:a16="http://schemas.microsoft.com/office/drawing/2014/main" id="{7BB3DB99-72FC-108D-FAC7-491BDA4762D8}"/>
                    </a:ext>
                  </a:extLst>
                </p:cNvPr>
                <p:cNvSpPr>
                  <a:spLocks noChangeShapeType="1"/>
                </p:cNvSpPr>
                <p:nvPr/>
              </p:nvSpPr>
              <p:spPr bwMode="auto">
                <a:xfrm>
                  <a:off x="4434" y="24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23" name="Line 1193">
                  <a:extLst>
                    <a:ext uri="{FF2B5EF4-FFF2-40B4-BE49-F238E27FC236}">
                      <a16:creationId xmlns:a16="http://schemas.microsoft.com/office/drawing/2014/main" id="{4C603260-F010-308F-2AB4-BA9C9A710211}"/>
                    </a:ext>
                  </a:extLst>
                </p:cNvPr>
                <p:cNvSpPr>
                  <a:spLocks noChangeShapeType="1"/>
                </p:cNvSpPr>
                <p:nvPr/>
              </p:nvSpPr>
              <p:spPr bwMode="auto">
                <a:xfrm>
                  <a:off x="4530" y="24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24" name="Line 1194">
                  <a:extLst>
                    <a:ext uri="{FF2B5EF4-FFF2-40B4-BE49-F238E27FC236}">
                      <a16:creationId xmlns:a16="http://schemas.microsoft.com/office/drawing/2014/main" id="{F3AFD12A-6381-6E35-3F1F-36A4EFE946D9}"/>
                    </a:ext>
                  </a:extLst>
                </p:cNvPr>
                <p:cNvSpPr>
                  <a:spLocks noChangeShapeType="1"/>
                </p:cNvSpPr>
                <p:nvPr/>
              </p:nvSpPr>
              <p:spPr bwMode="auto">
                <a:xfrm>
                  <a:off x="4626" y="25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25" name="Line 1195">
                  <a:extLst>
                    <a:ext uri="{FF2B5EF4-FFF2-40B4-BE49-F238E27FC236}">
                      <a16:creationId xmlns:a16="http://schemas.microsoft.com/office/drawing/2014/main" id="{02D52A32-2EAD-EE7A-77DF-F7A02F65FF3A}"/>
                    </a:ext>
                  </a:extLst>
                </p:cNvPr>
                <p:cNvSpPr>
                  <a:spLocks noChangeShapeType="1"/>
                </p:cNvSpPr>
                <p:nvPr/>
              </p:nvSpPr>
              <p:spPr bwMode="auto">
                <a:xfrm rot="5400000">
                  <a:off x="4386" y="23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26" name="Line 1196">
                  <a:extLst>
                    <a:ext uri="{FF2B5EF4-FFF2-40B4-BE49-F238E27FC236}">
                      <a16:creationId xmlns:a16="http://schemas.microsoft.com/office/drawing/2014/main" id="{E02E7935-F0B3-E64E-DA48-7A901D96F52B}"/>
                    </a:ext>
                  </a:extLst>
                </p:cNvPr>
                <p:cNvSpPr>
                  <a:spLocks noChangeShapeType="1"/>
                </p:cNvSpPr>
                <p:nvPr/>
              </p:nvSpPr>
              <p:spPr bwMode="auto">
                <a:xfrm rot="5400000">
                  <a:off x="4482" y="24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27" name="Line 1197">
                  <a:extLst>
                    <a:ext uri="{FF2B5EF4-FFF2-40B4-BE49-F238E27FC236}">
                      <a16:creationId xmlns:a16="http://schemas.microsoft.com/office/drawing/2014/main" id="{FB8055FC-6354-EEBA-06A2-F1806F7975DC}"/>
                    </a:ext>
                  </a:extLst>
                </p:cNvPr>
                <p:cNvSpPr>
                  <a:spLocks noChangeShapeType="1"/>
                </p:cNvSpPr>
                <p:nvPr/>
              </p:nvSpPr>
              <p:spPr bwMode="auto">
                <a:xfrm rot="5400000">
                  <a:off x="4578" y="25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28" name="Line 1198">
                  <a:extLst>
                    <a:ext uri="{FF2B5EF4-FFF2-40B4-BE49-F238E27FC236}">
                      <a16:creationId xmlns:a16="http://schemas.microsoft.com/office/drawing/2014/main" id="{D43A51DF-D7DC-3BA5-4E8D-8B021BF2F2AC}"/>
                    </a:ext>
                  </a:extLst>
                </p:cNvPr>
                <p:cNvSpPr>
                  <a:spLocks noChangeShapeType="1"/>
                </p:cNvSpPr>
                <p:nvPr/>
              </p:nvSpPr>
              <p:spPr bwMode="auto">
                <a:xfrm>
                  <a:off x="4722" y="26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29" name="Line 1199">
                  <a:extLst>
                    <a:ext uri="{FF2B5EF4-FFF2-40B4-BE49-F238E27FC236}">
                      <a16:creationId xmlns:a16="http://schemas.microsoft.com/office/drawing/2014/main" id="{2888A634-97B2-C432-02CD-3E20728E692C}"/>
                    </a:ext>
                  </a:extLst>
                </p:cNvPr>
                <p:cNvSpPr>
                  <a:spLocks noChangeShapeType="1"/>
                </p:cNvSpPr>
                <p:nvPr/>
              </p:nvSpPr>
              <p:spPr bwMode="auto">
                <a:xfrm>
                  <a:off x="4818" y="27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30" name="Line 1200">
                  <a:extLst>
                    <a:ext uri="{FF2B5EF4-FFF2-40B4-BE49-F238E27FC236}">
                      <a16:creationId xmlns:a16="http://schemas.microsoft.com/office/drawing/2014/main" id="{CCCE8096-F338-169B-1C1B-B4F9E8B94B8F}"/>
                    </a:ext>
                  </a:extLst>
                </p:cNvPr>
                <p:cNvSpPr>
                  <a:spLocks noChangeShapeType="1"/>
                </p:cNvSpPr>
                <p:nvPr/>
              </p:nvSpPr>
              <p:spPr bwMode="auto">
                <a:xfrm>
                  <a:off x="4914" y="28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31" name="Line 1201">
                  <a:extLst>
                    <a:ext uri="{FF2B5EF4-FFF2-40B4-BE49-F238E27FC236}">
                      <a16:creationId xmlns:a16="http://schemas.microsoft.com/office/drawing/2014/main" id="{64AC987F-CBB4-33F2-D4AD-C5715E193FE8}"/>
                    </a:ext>
                  </a:extLst>
                </p:cNvPr>
                <p:cNvSpPr>
                  <a:spLocks noChangeShapeType="1"/>
                </p:cNvSpPr>
                <p:nvPr/>
              </p:nvSpPr>
              <p:spPr bwMode="auto">
                <a:xfrm rot="5400000">
                  <a:off x="4770" y="27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32" name="Line 1202">
                  <a:extLst>
                    <a:ext uri="{FF2B5EF4-FFF2-40B4-BE49-F238E27FC236}">
                      <a16:creationId xmlns:a16="http://schemas.microsoft.com/office/drawing/2014/main" id="{FAA4C131-F461-F43E-B669-7E244F9D2DE4}"/>
                    </a:ext>
                  </a:extLst>
                </p:cNvPr>
                <p:cNvSpPr>
                  <a:spLocks noChangeShapeType="1"/>
                </p:cNvSpPr>
                <p:nvPr/>
              </p:nvSpPr>
              <p:spPr bwMode="auto">
                <a:xfrm rot="5400000">
                  <a:off x="4866" y="28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33" name="Line 1203">
                  <a:extLst>
                    <a:ext uri="{FF2B5EF4-FFF2-40B4-BE49-F238E27FC236}">
                      <a16:creationId xmlns:a16="http://schemas.microsoft.com/office/drawing/2014/main" id="{D812E081-1998-CF18-8AD7-06EF17EE5A03}"/>
                    </a:ext>
                  </a:extLst>
                </p:cNvPr>
                <p:cNvSpPr>
                  <a:spLocks noChangeShapeType="1"/>
                </p:cNvSpPr>
                <p:nvPr/>
              </p:nvSpPr>
              <p:spPr bwMode="auto">
                <a:xfrm rot="5400000">
                  <a:off x="4962" y="29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34" name="Line 1204">
                  <a:extLst>
                    <a:ext uri="{FF2B5EF4-FFF2-40B4-BE49-F238E27FC236}">
                      <a16:creationId xmlns:a16="http://schemas.microsoft.com/office/drawing/2014/main" id="{EADBA178-CD90-15C8-0393-53C7CB71B476}"/>
                    </a:ext>
                  </a:extLst>
                </p:cNvPr>
                <p:cNvSpPr>
                  <a:spLocks noChangeShapeType="1"/>
                </p:cNvSpPr>
                <p:nvPr/>
              </p:nvSpPr>
              <p:spPr bwMode="auto">
                <a:xfrm>
                  <a:off x="5010" y="29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35" name="Line 1205">
                  <a:extLst>
                    <a:ext uri="{FF2B5EF4-FFF2-40B4-BE49-F238E27FC236}">
                      <a16:creationId xmlns:a16="http://schemas.microsoft.com/office/drawing/2014/main" id="{E112D6C9-6AA3-3754-4FEC-AC363C318391}"/>
                    </a:ext>
                  </a:extLst>
                </p:cNvPr>
                <p:cNvSpPr>
                  <a:spLocks noChangeShapeType="1"/>
                </p:cNvSpPr>
                <p:nvPr/>
              </p:nvSpPr>
              <p:spPr bwMode="auto">
                <a:xfrm rot="5400000">
                  <a:off x="5058" y="30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36" name="Line 1206">
                  <a:extLst>
                    <a:ext uri="{FF2B5EF4-FFF2-40B4-BE49-F238E27FC236}">
                      <a16:creationId xmlns:a16="http://schemas.microsoft.com/office/drawing/2014/main" id="{12EB141F-49AC-DB44-AAC2-14C1A9D5B70A}"/>
                    </a:ext>
                  </a:extLst>
                </p:cNvPr>
                <p:cNvSpPr>
                  <a:spLocks noChangeShapeType="1"/>
                </p:cNvSpPr>
                <p:nvPr/>
              </p:nvSpPr>
              <p:spPr bwMode="auto">
                <a:xfrm>
                  <a:off x="5106" y="30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37" name="Line 1207">
                  <a:extLst>
                    <a:ext uri="{FF2B5EF4-FFF2-40B4-BE49-F238E27FC236}">
                      <a16:creationId xmlns:a16="http://schemas.microsoft.com/office/drawing/2014/main" id="{EC9DEAF0-BA9D-1AF8-0EB3-0A4EA84BF531}"/>
                    </a:ext>
                  </a:extLst>
                </p:cNvPr>
                <p:cNvSpPr>
                  <a:spLocks noChangeShapeType="1"/>
                </p:cNvSpPr>
                <p:nvPr/>
              </p:nvSpPr>
              <p:spPr bwMode="auto">
                <a:xfrm>
                  <a:off x="5202" y="31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38" name="Line 1208">
                  <a:extLst>
                    <a:ext uri="{FF2B5EF4-FFF2-40B4-BE49-F238E27FC236}">
                      <a16:creationId xmlns:a16="http://schemas.microsoft.com/office/drawing/2014/main" id="{421E48C2-7537-518D-219A-66397920DC91}"/>
                    </a:ext>
                  </a:extLst>
                </p:cNvPr>
                <p:cNvSpPr>
                  <a:spLocks noChangeShapeType="1"/>
                </p:cNvSpPr>
                <p:nvPr/>
              </p:nvSpPr>
              <p:spPr bwMode="auto">
                <a:xfrm>
                  <a:off x="5298" y="32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39" name="Line 1209">
                  <a:extLst>
                    <a:ext uri="{FF2B5EF4-FFF2-40B4-BE49-F238E27FC236}">
                      <a16:creationId xmlns:a16="http://schemas.microsoft.com/office/drawing/2014/main" id="{041E8666-8619-366E-C2B8-05F70D9A7426}"/>
                    </a:ext>
                  </a:extLst>
                </p:cNvPr>
                <p:cNvSpPr>
                  <a:spLocks noChangeShapeType="1"/>
                </p:cNvSpPr>
                <p:nvPr/>
              </p:nvSpPr>
              <p:spPr bwMode="auto">
                <a:xfrm>
                  <a:off x="5394" y="33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40" name="Line 1210">
                  <a:extLst>
                    <a:ext uri="{FF2B5EF4-FFF2-40B4-BE49-F238E27FC236}">
                      <a16:creationId xmlns:a16="http://schemas.microsoft.com/office/drawing/2014/main" id="{741B4E0C-FC33-E436-B922-CAB7387CC38E}"/>
                    </a:ext>
                  </a:extLst>
                </p:cNvPr>
                <p:cNvSpPr>
                  <a:spLocks noChangeShapeType="1"/>
                </p:cNvSpPr>
                <p:nvPr/>
              </p:nvSpPr>
              <p:spPr bwMode="auto">
                <a:xfrm rot="5400000">
                  <a:off x="5154" y="31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41" name="Line 1211">
                  <a:extLst>
                    <a:ext uri="{FF2B5EF4-FFF2-40B4-BE49-F238E27FC236}">
                      <a16:creationId xmlns:a16="http://schemas.microsoft.com/office/drawing/2014/main" id="{906AF20B-02EA-2932-CA2F-5E7530DCE556}"/>
                    </a:ext>
                  </a:extLst>
                </p:cNvPr>
                <p:cNvSpPr>
                  <a:spLocks noChangeShapeType="1"/>
                </p:cNvSpPr>
                <p:nvPr/>
              </p:nvSpPr>
              <p:spPr bwMode="auto">
                <a:xfrm rot="5400000">
                  <a:off x="5250" y="32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42" name="Line 1212">
                  <a:extLst>
                    <a:ext uri="{FF2B5EF4-FFF2-40B4-BE49-F238E27FC236}">
                      <a16:creationId xmlns:a16="http://schemas.microsoft.com/office/drawing/2014/main" id="{922AA29F-4113-1965-7368-EDEA22032F71}"/>
                    </a:ext>
                  </a:extLst>
                </p:cNvPr>
                <p:cNvSpPr>
                  <a:spLocks noChangeShapeType="1"/>
                </p:cNvSpPr>
                <p:nvPr/>
              </p:nvSpPr>
              <p:spPr bwMode="auto">
                <a:xfrm rot="5400000">
                  <a:off x="5346" y="33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43" name="Line 1213">
                  <a:extLst>
                    <a:ext uri="{FF2B5EF4-FFF2-40B4-BE49-F238E27FC236}">
                      <a16:creationId xmlns:a16="http://schemas.microsoft.com/office/drawing/2014/main" id="{3836E89C-5FA5-C6B4-BE94-A1E18EAD6805}"/>
                    </a:ext>
                  </a:extLst>
                </p:cNvPr>
                <p:cNvSpPr>
                  <a:spLocks noChangeShapeType="1"/>
                </p:cNvSpPr>
                <p:nvPr/>
              </p:nvSpPr>
              <p:spPr bwMode="auto">
                <a:xfrm rot="5400000">
                  <a:off x="4674" y="26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44" name="Line 1214">
                  <a:extLst>
                    <a:ext uri="{FF2B5EF4-FFF2-40B4-BE49-F238E27FC236}">
                      <a16:creationId xmlns:a16="http://schemas.microsoft.com/office/drawing/2014/main" id="{B2A6985E-E039-F362-75ED-3E5DF4FB904A}"/>
                    </a:ext>
                  </a:extLst>
                </p:cNvPr>
                <p:cNvSpPr>
                  <a:spLocks noChangeShapeType="1"/>
                </p:cNvSpPr>
                <p:nvPr/>
              </p:nvSpPr>
              <p:spPr bwMode="auto">
                <a:xfrm>
                  <a:off x="5490" y="34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45" name="Line 1215">
                  <a:extLst>
                    <a:ext uri="{FF2B5EF4-FFF2-40B4-BE49-F238E27FC236}">
                      <a16:creationId xmlns:a16="http://schemas.microsoft.com/office/drawing/2014/main" id="{7C6EBA04-0E4D-945E-D395-C917B7055D11}"/>
                    </a:ext>
                  </a:extLst>
                </p:cNvPr>
                <p:cNvSpPr>
                  <a:spLocks noChangeShapeType="1"/>
                </p:cNvSpPr>
                <p:nvPr/>
              </p:nvSpPr>
              <p:spPr bwMode="auto">
                <a:xfrm rot="5400000">
                  <a:off x="5442" y="34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46" name="Line 1216">
                  <a:extLst>
                    <a:ext uri="{FF2B5EF4-FFF2-40B4-BE49-F238E27FC236}">
                      <a16:creationId xmlns:a16="http://schemas.microsoft.com/office/drawing/2014/main" id="{BBAFC0C9-3076-7B22-CFE3-926D19ACF606}"/>
                    </a:ext>
                  </a:extLst>
                </p:cNvPr>
                <p:cNvSpPr>
                  <a:spLocks noChangeShapeType="1"/>
                </p:cNvSpPr>
                <p:nvPr/>
              </p:nvSpPr>
              <p:spPr bwMode="auto">
                <a:xfrm>
                  <a:off x="5586" y="35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47" name="Line 1217">
                  <a:extLst>
                    <a:ext uri="{FF2B5EF4-FFF2-40B4-BE49-F238E27FC236}">
                      <a16:creationId xmlns:a16="http://schemas.microsoft.com/office/drawing/2014/main" id="{81DD1142-4297-3C1F-0DCF-BCFA6F5175F1}"/>
                    </a:ext>
                  </a:extLst>
                </p:cNvPr>
                <p:cNvSpPr>
                  <a:spLocks noChangeShapeType="1"/>
                </p:cNvSpPr>
                <p:nvPr/>
              </p:nvSpPr>
              <p:spPr bwMode="auto">
                <a:xfrm>
                  <a:off x="5682" y="36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48" name="Line 1218">
                  <a:extLst>
                    <a:ext uri="{FF2B5EF4-FFF2-40B4-BE49-F238E27FC236}">
                      <a16:creationId xmlns:a16="http://schemas.microsoft.com/office/drawing/2014/main" id="{F32ECC18-0E66-2B4A-6029-5D7F7012F3E9}"/>
                    </a:ext>
                  </a:extLst>
                </p:cNvPr>
                <p:cNvSpPr>
                  <a:spLocks noChangeShapeType="1"/>
                </p:cNvSpPr>
                <p:nvPr/>
              </p:nvSpPr>
              <p:spPr bwMode="auto">
                <a:xfrm>
                  <a:off x="5778" y="37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49" name="Line 1219">
                  <a:extLst>
                    <a:ext uri="{FF2B5EF4-FFF2-40B4-BE49-F238E27FC236}">
                      <a16:creationId xmlns:a16="http://schemas.microsoft.com/office/drawing/2014/main" id="{6557B8AC-FE4B-317F-90A1-7BC0DABBBDA8}"/>
                    </a:ext>
                  </a:extLst>
                </p:cNvPr>
                <p:cNvSpPr>
                  <a:spLocks noChangeShapeType="1"/>
                </p:cNvSpPr>
                <p:nvPr/>
              </p:nvSpPr>
              <p:spPr bwMode="auto">
                <a:xfrm rot="5400000">
                  <a:off x="5634" y="36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50" name="Line 1220">
                  <a:extLst>
                    <a:ext uri="{FF2B5EF4-FFF2-40B4-BE49-F238E27FC236}">
                      <a16:creationId xmlns:a16="http://schemas.microsoft.com/office/drawing/2014/main" id="{3A9F279D-1613-B1BE-A8F2-6AE180C5FC8D}"/>
                    </a:ext>
                  </a:extLst>
                </p:cNvPr>
                <p:cNvSpPr>
                  <a:spLocks noChangeShapeType="1"/>
                </p:cNvSpPr>
                <p:nvPr/>
              </p:nvSpPr>
              <p:spPr bwMode="auto">
                <a:xfrm rot="5400000">
                  <a:off x="5730" y="36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51" name="Line 1221">
                  <a:extLst>
                    <a:ext uri="{FF2B5EF4-FFF2-40B4-BE49-F238E27FC236}">
                      <a16:creationId xmlns:a16="http://schemas.microsoft.com/office/drawing/2014/main" id="{05882916-BC9E-E11D-CDBF-583D320E4667}"/>
                    </a:ext>
                  </a:extLst>
                </p:cNvPr>
                <p:cNvSpPr>
                  <a:spLocks noChangeShapeType="1"/>
                </p:cNvSpPr>
                <p:nvPr/>
              </p:nvSpPr>
              <p:spPr bwMode="auto">
                <a:xfrm rot="5400000">
                  <a:off x="5826" y="37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52" name="Line 1222">
                  <a:extLst>
                    <a:ext uri="{FF2B5EF4-FFF2-40B4-BE49-F238E27FC236}">
                      <a16:creationId xmlns:a16="http://schemas.microsoft.com/office/drawing/2014/main" id="{C182922B-7B81-019B-372A-D177BA40EA17}"/>
                    </a:ext>
                  </a:extLst>
                </p:cNvPr>
                <p:cNvSpPr>
                  <a:spLocks noChangeShapeType="1"/>
                </p:cNvSpPr>
                <p:nvPr/>
              </p:nvSpPr>
              <p:spPr bwMode="auto">
                <a:xfrm>
                  <a:off x="5874" y="38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53" name="Line 1223">
                  <a:extLst>
                    <a:ext uri="{FF2B5EF4-FFF2-40B4-BE49-F238E27FC236}">
                      <a16:creationId xmlns:a16="http://schemas.microsoft.com/office/drawing/2014/main" id="{3E13FD9B-0457-1EC0-9805-A28228881BE1}"/>
                    </a:ext>
                  </a:extLst>
                </p:cNvPr>
                <p:cNvSpPr>
                  <a:spLocks noChangeShapeType="1"/>
                </p:cNvSpPr>
                <p:nvPr/>
              </p:nvSpPr>
              <p:spPr bwMode="auto">
                <a:xfrm rot="5400000">
                  <a:off x="5922" y="38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54" name="Line 1224">
                  <a:extLst>
                    <a:ext uri="{FF2B5EF4-FFF2-40B4-BE49-F238E27FC236}">
                      <a16:creationId xmlns:a16="http://schemas.microsoft.com/office/drawing/2014/main" id="{A08DA9A6-425B-B24F-0FCB-9933C27995CE}"/>
                    </a:ext>
                  </a:extLst>
                </p:cNvPr>
                <p:cNvSpPr>
                  <a:spLocks noChangeShapeType="1"/>
                </p:cNvSpPr>
                <p:nvPr/>
              </p:nvSpPr>
              <p:spPr bwMode="auto">
                <a:xfrm>
                  <a:off x="5970" y="39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55" name="Line 1225">
                  <a:extLst>
                    <a:ext uri="{FF2B5EF4-FFF2-40B4-BE49-F238E27FC236}">
                      <a16:creationId xmlns:a16="http://schemas.microsoft.com/office/drawing/2014/main" id="{B6EB350D-EC74-8E9D-C963-A85C746A0954}"/>
                    </a:ext>
                  </a:extLst>
                </p:cNvPr>
                <p:cNvSpPr>
                  <a:spLocks noChangeShapeType="1"/>
                </p:cNvSpPr>
                <p:nvPr/>
              </p:nvSpPr>
              <p:spPr bwMode="auto">
                <a:xfrm>
                  <a:off x="6066" y="40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56" name="Line 1226">
                  <a:extLst>
                    <a:ext uri="{FF2B5EF4-FFF2-40B4-BE49-F238E27FC236}">
                      <a16:creationId xmlns:a16="http://schemas.microsoft.com/office/drawing/2014/main" id="{FFC89E1E-E220-1748-1D6B-F9751975B251}"/>
                    </a:ext>
                  </a:extLst>
                </p:cNvPr>
                <p:cNvSpPr>
                  <a:spLocks noChangeShapeType="1"/>
                </p:cNvSpPr>
                <p:nvPr/>
              </p:nvSpPr>
              <p:spPr bwMode="auto">
                <a:xfrm>
                  <a:off x="6162" y="41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57" name="Line 1227">
                  <a:extLst>
                    <a:ext uri="{FF2B5EF4-FFF2-40B4-BE49-F238E27FC236}">
                      <a16:creationId xmlns:a16="http://schemas.microsoft.com/office/drawing/2014/main" id="{2B932EAB-2853-9BE9-D354-C0C577E392EE}"/>
                    </a:ext>
                  </a:extLst>
                </p:cNvPr>
                <p:cNvSpPr>
                  <a:spLocks noChangeShapeType="1"/>
                </p:cNvSpPr>
                <p:nvPr/>
              </p:nvSpPr>
              <p:spPr bwMode="auto">
                <a:xfrm>
                  <a:off x="6258" y="42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58" name="Line 1228">
                  <a:extLst>
                    <a:ext uri="{FF2B5EF4-FFF2-40B4-BE49-F238E27FC236}">
                      <a16:creationId xmlns:a16="http://schemas.microsoft.com/office/drawing/2014/main" id="{565D462D-2B89-A31B-9BC8-580BC51086BF}"/>
                    </a:ext>
                  </a:extLst>
                </p:cNvPr>
                <p:cNvSpPr>
                  <a:spLocks noChangeShapeType="1"/>
                </p:cNvSpPr>
                <p:nvPr/>
              </p:nvSpPr>
              <p:spPr bwMode="auto">
                <a:xfrm rot="5400000">
                  <a:off x="6018" y="39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59" name="Line 1229">
                  <a:extLst>
                    <a:ext uri="{FF2B5EF4-FFF2-40B4-BE49-F238E27FC236}">
                      <a16:creationId xmlns:a16="http://schemas.microsoft.com/office/drawing/2014/main" id="{A4FA904A-97CF-8113-6485-7DE171950614}"/>
                    </a:ext>
                  </a:extLst>
                </p:cNvPr>
                <p:cNvSpPr>
                  <a:spLocks noChangeShapeType="1"/>
                </p:cNvSpPr>
                <p:nvPr/>
              </p:nvSpPr>
              <p:spPr bwMode="auto">
                <a:xfrm rot="5400000">
                  <a:off x="6114" y="40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60" name="Line 1230">
                  <a:extLst>
                    <a:ext uri="{FF2B5EF4-FFF2-40B4-BE49-F238E27FC236}">
                      <a16:creationId xmlns:a16="http://schemas.microsoft.com/office/drawing/2014/main" id="{9F7F100F-D0FA-8156-0DA3-B7318B824FBA}"/>
                    </a:ext>
                  </a:extLst>
                </p:cNvPr>
                <p:cNvSpPr>
                  <a:spLocks noChangeShapeType="1"/>
                </p:cNvSpPr>
                <p:nvPr/>
              </p:nvSpPr>
              <p:spPr bwMode="auto">
                <a:xfrm rot="5400000">
                  <a:off x="6210" y="41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61" name="Line 1231">
                  <a:extLst>
                    <a:ext uri="{FF2B5EF4-FFF2-40B4-BE49-F238E27FC236}">
                      <a16:creationId xmlns:a16="http://schemas.microsoft.com/office/drawing/2014/main" id="{2282A350-0085-FD00-09FD-F09ADE62CC2B}"/>
                    </a:ext>
                  </a:extLst>
                </p:cNvPr>
                <p:cNvSpPr>
                  <a:spLocks noChangeShapeType="1"/>
                </p:cNvSpPr>
                <p:nvPr/>
              </p:nvSpPr>
              <p:spPr bwMode="auto">
                <a:xfrm rot="5400000">
                  <a:off x="5538" y="35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62" name="Line 1232">
                  <a:extLst>
                    <a:ext uri="{FF2B5EF4-FFF2-40B4-BE49-F238E27FC236}">
                      <a16:creationId xmlns:a16="http://schemas.microsoft.com/office/drawing/2014/main" id="{F08DBCA1-5039-C34B-1E57-C163717308AB}"/>
                    </a:ext>
                  </a:extLst>
                </p:cNvPr>
                <p:cNvSpPr>
                  <a:spLocks noChangeShapeType="1"/>
                </p:cNvSpPr>
                <p:nvPr/>
              </p:nvSpPr>
              <p:spPr bwMode="auto">
                <a:xfrm>
                  <a:off x="6354" y="43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63" name="Line 1233">
                  <a:extLst>
                    <a:ext uri="{FF2B5EF4-FFF2-40B4-BE49-F238E27FC236}">
                      <a16:creationId xmlns:a16="http://schemas.microsoft.com/office/drawing/2014/main" id="{DB097C70-EFA7-2E54-C9BB-4B228A6B8995}"/>
                    </a:ext>
                  </a:extLst>
                </p:cNvPr>
                <p:cNvSpPr>
                  <a:spLocks noChangeShapeType="1"/>
                </p:cNvSpPr>
                <p:nvPr/>
              </p:nvSpPr>
              <p:spPr bwMode="auto">
                <a:xfrm rot="5400000">
                  <a:off x="6306" y="42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64" name="Line 1234">
                  <a:extLst>
                    <a:ext uri="{FF2B5EF4-FFF2-40B4-BE49-F238E27FC236}">
                      <a16:creationId xmlns:a16="http://schemas.microsoft.com/office/drawing/2014/main" id="{6C05254A-E3A3-B12E-822D-C263B3C9F378}"/>
                    </a:ext>
                  </a:extLst>
                </p:cNvPr>
                <p:cNvSpPr>
                  <a:spLocks noChangeShapeType="1"/>
                </p:cNvSpPr>
                <p:nvPr/>
              </p:nvSpPr>
              <p:spPr bwMode="auto">
                <a:xfrm rot="5400000">
                  <a:off x="6402" y="43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65" name="Line 1235">
                  <a:extLst>
                    <a:ext uri="{FF2B5EF4-FFF2-40B4-BE49-F238E27FC236}">
                      <a16:creationId xmlns:a16="http://schemas.microsoft.com/office/drawing/2014/main" id="{0B363048-F985-04A6-4F1D-B60D48F114A8}"/>
                    </a:ext>
                  </a:extLst>
                </p:cNvPr>
                <p:cNvSpPr>
                  <a:spLocks noChangeShapeType="1"/>
                </p:cNvSpPr>
                <p:nvPr/>
              </p:nvSpPr>
              <p:spPr bwMode="auto">
                <a:xfrm>
                  <a:off x="6450" y="44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66" name="Line 1236">
                  <a:extLst>
                    <a:ext uri="{FF2B5EF4-FFF2-40B4-BE49-F238E27FC236}">
                      <a16:creationId xmlns:a16="http://schemas.microsoft.com/office/drawing/2014/main" id="{80969AFA-4E22-0CC1-9587-0A67B9FF0DA4}"/>
                    </a:ext>
                  </a:extLst>
                </p:cNvPr>
                <p:cNvSpPr>
                  <a:spLocks noChangeShapeType="1"/>
                </p:cNvSpPr>
                <p:nvPr/>
              </p:nvSpPr>
              <p:spPr bwMode="auto">
                <a:xfrm rot="5400000">
                  <a:off x="6498" y="44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67" name="Line 1237">
                  <a:extLst>
                    <a:ext uri="{FF2B5EF4-FFF2-40B4-BE49-F238E27FC236}">
                      <a16:creationId xmlns:a16="http://schemas.microsoft.com/office/drawing/2014/main" id="{C4D4AF1C-DA4E-03AC-50D5-0CFC32D77B96}"/>
                    </a:ext>
                  </a:extLst>
                </p:cNvPr>
                <p:cNvSpPr>
                  <a:spLocks noChangeShapeType="1"/>
                </p:cNvSpPr>
                <p:nvPr/>
              </p:nvSpPr>
              <p:spPr bwMode="auto">
                <a:xfrm>
                  <a:off x="6546" y="45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68" name="Line 1238">
                  <a:extLst>
                    <a:ext uri="{FF2B5EF4-FFF2-40B4-BE49-F238E27FC236}">
                      <a16:creationId xmlns:a16="http://schemas.microsoft.com/office/drawing/2014/main" id="{3EA4C7DB-4208-B06F-85A0-79336ABB37F4}"/>
                    </a:ext>
                  </a:extLst>
                </p:cNvPr>
                <p:cNvSpPr>
                  <a:spLocks noChangeShapeType="1"/>
                </p:cNvSpPr>
                <p:nvPr/>
              </p:nvSpPr>
              <p:spPr bwMode="auto">
                <a:xfrm>
                  <a:off x="6642" y="46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69" name="Line 1239">
                  <a:extLst>
                    <a:ext uri="{FF2B5EF4-FFF2-40B4-BE49-F238E27FC236}">
                      <a16:creationId xmlns:a16="http://schemas.microsoft.com/office/drawing/2014/main" id="{91B08477-8FC8-C9C9-6983-C7F4F0429990}"/>
                    </a:ext>
                  </a:extLst>
                </p:cNvPr>
                <p:cNvSpPr>
                  <a:spLocks noChangeShapeType="1"/>
                </p:cNvSpPr>
                <p:nvPr/>
              </p:nvSpPr>
              <p:spPr bwMode="auto">
                <a:xfrm>
                  <a:off x="6738" y="47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70" name="Line 1240">
                  <a:extLst>
                    <a:ext uri="{FF2B5EF4-FFF2-40B4-BE49-F238E27FC236}">
                      <a16:creationId xmlns:a16="http://schemas.microsoft.com/office/drawing/2014/main" id="{F786A5DE-752D-539E-AC60-2456D19AD1BE}"/>
                    </a:ext>
                  </a:extLst>
                </p:cNvPr>
                <p:cNvSpPr>
                  <a:spLocks noChangeShapeType="1"/>
                </p:cNvSpPr>
                <p:nvPr/>
              </p:nvSpPr>
              <p:spPr bwMode="auto">
                <a:xfrm>
                  <a:off x="6834" y="48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71" name="Line 1241">
                  <a:extLst>
                    <a:ext uri="{FF2B5EF4-FFF2-40B4-BE49-F238E27FC236}">
                      <a16:creationId xmlns:a16="http://schemas.microsoft.com/office/drawing/2014/main" id="{4A6B2BFC-AE4C-78AF-AE38-AF822A71B4C9}"/>
                    </a:ext>
                  </a:extLst>
                </p:cNvPr>
                <p:cNvSpPr>
                  <a:spLocks noChangeShapeType="1"/>
                </p:cNvSpPr>
                <p:nvPr/>
              </p:nvSpPr>
              <p:spPr bwMode="auto">
                <a:xfrm rot="5400000">
                  <a:off x="6594" y="45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72" name="Line 1242">
                  <a:extLst>
                    <a:ext uri="{FF2B5EF4-FFF2-40B4-BE49-F238E27FC236}">
                      <a16:creationId xmlns:a16="http://schemas.microsoft.com/office/drawing/2014/main" id="{040B1590-1A1A-7CD9-4722-F2544912AE35}"/>
                    </a:ext>
                  </a:extLst>
                </p:cNvPr>
                <p:cNvSpPr>
                  <a:spLocks noChangeShapeType="1"/>
                </p:cNvSpPr>
                <p:nvPr/>
              </p:nvSpPr>
              <p:spPr bwMode="auto">
                <a:xfrm rot="5400000">
                  <a:off x="6690" y="46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473" name="Line 1243">
                  <a:extLst>
                    <a:ext uri="{FF2B5EF4-FFF2-40B4-BE49-F238E27FC236}">
                      <a16:creationId xmlns:a16="http://schemas.microsoft.com/office/drawing/2014/main" id="{69D1927A-7A92-2B4F-288B-415A9DF8AA69}"/>
                    </a:ext>
                  </a:extLst>
                </p:cNvPr>
                <p:cNvSpPr>
                  <a:spLocks noChangeShapeType="1"/>
                </p:cNvSpPr>
                <p:nvPr/>
              </p:nvSpPr>
              <p:spPr bwMode="auto">
                <a:xfrm rot="5400000">
                  <a:off x="6786" y="47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292381" name="Line 1244">
                <a:extLst>
                  <a:ext uri="{FF2B5EF4-FFF2-40B4-BE49-F238E27FC236}">
                    <a16:creationId xmlns:a16="http://schemas.microsoft.com/office/drawing/2014/main" id="{D7EFBBBF-F864-BD5E-0204-26A48020786E}"/>
                  </a:ext>
                </a:extLst>
              </p:cNvPr>
              <p:cNvSpPr>
                <a:spLocks noChangeShapeType="1"/>
              </p:cNvSpPr>
              <p:nvPr/>
            </p:nvSpPr>
            <p:spPr bwMode="auto">
              <a:xfrm rot="5400000">
                <a:off x="6882" y="48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82" name="Line 1245">
                <a:extLst>
                  <a:ext uri="{FF2B5EF4-FFF2-40B4-BE49-F238E27FC236}">
                    <a16:creationId xmlns:a16="http://schemas.microsoft.com/office/drawing/2014/main" id="{6C207BCE-7F22-3B1C-B5AA-0AB9C83C2A1D}"/>
                  </a:ext>
                </a:extLst>
              </p:cNvPr>
              <p:cNvSpPr>
                <a:spLocks noChangeShapeType="1"/>
              </p:cNvSpPr>
              <p:nvPr/>
            </p:nvSpPr>
            <p:spPr bwMode="auto">
              <a:xfrm rot="5400000">
                <a:off x="6978" y="49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83" name="Line 1246">
                <a:extLst>
                  <a:ext uri="{FF2B5EF4-FFF2-40B4-BE49-F238E27FC236}">
                    <a16:creationId xmlns:a16="http://schemas.microsoft.com/office/drawing/2014/main" id="{003D4C73-CDB6-CC79-BABC-63CC65F87E28}"/>
                  </a:ext>
                </a:extLst>
              </p:cNvPr>
              <p:cNvSpPr>
                <a:spLocks noChangeShapeType="1"/>
              </p:cNvSpPr>
              <p:nvPr/>
            </p:nvSpPr>
            <p:spPr bwMode="auto">
              <a:xfrm rot="5400000">
                <a:off x="7074" y="50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84" name="Line 1247">
                <a:extLst>
                  <a:ext uri="{FF2B5EF4-FFF2-40B4-BE49-F238E27FC236}">
                    <a16:creationId xmlns:a16="http://schemas.microsoft.com/office/drawing/2014/main" id="{C1D85590-4A19-7B13-C1F3-8520AB848896}"/>
                  </a:ext>
                </a:extLst>
              </p:cNvPr>
              <p:cNvSpPr>
                <a:spLocks noChangeShapeType="1"/>
              </p:cNvSpPr>
              <p:nvPr/>
            </p:nvSpPr>
            <p:spPr bwMode="auto">
              <a:xfrm rot="5400000">
                <a:off x="7170" y="51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85" name="Line 1248">
                <a:extLst>
                  <a:ext uri="{FF2B5EF4-FFF2-40B4-BE49-F238E27FC236}">
                    <a16:creationId xmlns:a16="http://schemas.microsoft.com/office/drawing/2014/main" id="{85BD985D-E687-AF8D-63A6-0D9918E3B3D6}"/>
                  </a:ext>
                </a:extLst>
              </p:cNvPr>
              <p:cNvSpPr>
                <a:spLocks noChangeShapeType="1"/>
              </p:cNvSpPr>
              <p:nvPr/>
            </p:nvSpPr>
            <p:spPr bwMode="auto">
              <a:xfrm rot="5400000">
                <a:off x="7266" y="52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86" name="Line 1249">
                <a:extLst>
                  <a:ext uri="{FF2B5EF4-FFF2-40B4-BE49-F238E27FC236}">
                    <a16:creationId xmlns:a16="http://schemas.microsoft.com/office/drawing/2014/main" id="{CEC9F97B-38E6-9FE3-2CD9-7CF45BB9ACBF}"/>
                  </a:ext>
                </a:extLst>
              </p:cNvPr>
              <p:cNvSpPr>
                <a:spLocks noChangeShapeType="1"/>
              </p:cNvSpPr>
              <p:nvPr/>
            </p:nvSpPr>
            <p:spPr bwMode="auto">
              <a:xfrm rot="5400000">
                <a:off x="7362" y="53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87" name="Line 1250">
                <a:extLst>
                  <a:ext uri="{FF2B5EF4-FFF2-40B4-BE49-F238E27FC236}">
                    <a16:creationId xmlns:a16="http://schemas.microsoft.com/office/drawing/2014/main" id="{04F4CA7B-FCA2-BF23-D0CE-426DB6E399BA}"/>
                  </a:ext>
                </a:extLst>
              </p:cNvPr>
              <p:cNvSpPr>
                <a:spLocks noChangeShapeType="1"/>
              </p:cNvSpPr>
              <p:nvPr/>
            </p:nvSpPr>
            <p:spPr bwMode="auto">
              <a:xfrm rot="5400000">
                <a:off x="7458" y="54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88" name="Line 1251">
                <a:extLst>
                  <a:ext uri="{FF2B5EF4-FFF2-40B4-BE49-F238E27FC236}">
                    <a16:creationId xmlns:a16="http://schemas.microsoft.com/office/drawing/2014/main" id="{086ECE4C-C44A-5991-FB11-1EC78DC9165F}"/>
                  </a:ext>
                </a:extLst>
              </p:cNvPr>
              <p:cNvSpPr>
                <a:spLocks noChangeShapeType="1"/>
              </p:cNvSpPr>
              <p:nvPr/>
            </p:nvSpPr>
            <p:spPr bwMode="auto">
              <a:xfrm rot="5400000">
                <a:off x="7554" y="55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89" name="Line 1252">
                <a:extLst>
                  <a:ext uri="{FF2B5EF4-FFF2-40B4-BE49-F238E27FC236}">
                    <a16:creationId xmlns:a16="http://schemas.microsoft.com/office/drawing/2014/main" id="{405E1DBA-EA32-557F-DAB9-1FA6B2978048}"/>
                  </a:ext>
                </a:extLst>
              </p:cNvPr>
              <p:cNvSpPr>
                <a:spLocks noChangeShapeType="1"/>
              </p:cNvSpPr>
              <p:nvPr/>
            </p:nvSpPr>
            <p:spPr bwMode="auto">
              <a:xfrm>
                <a:off x="6930" y="48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90" name="Line 1253">
                <a:extLst>
                  <a:ext uri="{FF2B5EF4-FFF2-40B4-BE49-F238E27FC236}">
                    <a16:creationId xmlns:a16="http://schemas.microsoft.com/office/drawing/2014/main" id="{F8529B31-C189-A8BD-F962-4E315160073C}"/>
                  </a:ext>
                </a:extLst>
              </p:cNvPr>
              <p:cNvSpPr>
                <a:spLocks noChangeShapeType="1"/>
              </p:cNvSpPr>
              <p:nvPr/>
            </p:nvSpPr>
            <p:spPr bwMode="auto">
              <a:xfrm>
                <a:off x="7026" y="49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91" name="Line 1254">
                <a:extLst>
                  <a:ext uri="{FF2B5EF4-FFF2-40B4-BE49-F238E27FC236}">
                    <a16:creationId xmlns:a16="http://schemas.microsoft.com/office/drawing/2014/main" id="{5A1D9389-C3FA-BE80-31DD-D05FCE6D2C96}"/>
                  </a:ext>
                </a:extLst>
              </p:cNvPr>
              <p:cNvSpPr>
                <a:spLocks noChangeShapeType="1"/>
              </p:cNvSpPr>
              <p:nvPr/>
            </p:nvSpPr>
            <p:spPr bwMode="auto">
              <a:xfrm>
                <a:off x="7122" y="50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92" name="Line 1255">
                <a:extLst>
                  <a:ext uri="{FF2B5EF4-FFF2-40B4-BE49-F238E27FC236}">
                    <a16:creationId xmlns:a16="http://schemas.microsoft.com/office/drawing/2014/main" id="{EA61C644-6B2F-1D6E-FF36-89C55B9E155B}"/>
                  </a:ext>
                </a:extLst>
              </p:cNvPr>
              <p:cNvSpPr>
                <a:spLocks noChangeShapeType="1"/>
              </p:cNvSpPr>
              <p:nvPr/>
            </p:nvSpPr>
            <p:spPr bwMode="auto">
              <a:xfrm>
                <a:off x="7218" y="51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93" name="Line 1256">
                <a:extLst>
                  <a:ext uri="{FF2B5EF4-FFF2-40B4-BE49-F238E27FC236}">
                    <a16:creationId xmlns:a16="http://schemas.microsoft.com/office/drawing/2014/main" id="{461F5803-E647-3865-399D-4DF7D7B94899}"/>
                  </a:ext>
                </a:extLst>
              </p:cNvPr>
              <p:cNvSpPr>
                <a:spLocks noChangeShapeType="1"/>
              </p:cNvSpPr>
              <p:nvPr/>
            </p:nvSpPr>
            <p:spPr bwMode="auto">
              <a:xfrm>
                <a:off x="7314" y="52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94" name="Line 1257">
                <a:extLst>
                  <a:ext uri="{FF2B5EF4-FFF2-40B4-BE49-F238E27FC236}">
                    <a16:creationId xmlns:a16="http://schemas.microsoft.com/office/drawing/2014/main" id="{F09EDDAB-4E12-D227-7855-2CC54AF37C57}"/>
                  </a:ext>
                </a:extLst>
              </p:cNvPr>
              <p:cNvSpPr>
                <a:spLocks noChangeShapeType="1"/>
              </p:cNvSpPr>
              <p:nvPr/>
            </p:nvSpPr>
            <p:spPr bwMode="auto">
              <a:xfrm>
                <a:off x="7410" y="53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95" name="Line 1258">
                <a:extLst>
                  <a:ext uri="{FF2B5EF4-FFF2-40B4-BE49-F238E27FC236}">
                    <a16:creationId xmlns:a16="http://schemas.microsoft.com/office/drawing/2014/main" id="{BD5F34C7-2815-6AEF-F657-778A6D01D558}"/>
                  </a:ext>
                </a:extLst>
              </p:cNvPr>
              <p:cNvSpPr>
                <a:spLocks noChangeShapeType="1"/>
              </p:cNvSpPr>
              <p:nvPr/>
            </p:nvSpPr>
            <p:spPr bwMode="auto">
              <a:xfrm>
                <a:off x="7506" y="54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96" name="Line 1259">
                <a:extLst>
                  <a:ext uri="{FF2B5EF4-FFF2-40B4-BE49-F238E27FC236}">
                    <a16:creationId xmlns:a16="http://schemas.microsoft.com/office/drawing/2014/main" id="{B7EF48C2-CA88-69B9-A6AB-836AD8691F3B}"/>
                  </a:ext>
                </a:extLst>
              </p:cNvPr>
              <p:cNvSpPr>
                <a:spLocks noChangeShapeType="1"/>
              </p:cNvSpPr>
              <p:nvPr/>
            </p:nvSpPr>
            <p:spPr bwMode="auto">
              <a:xfrm>
                <a:off x="7602" y="5568"/>
                <a:ext cx="45"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292165" name="Line 1260">
              <a:extLst>
                <a:ext uri="{FF2B5EF4-FFF2-40B4-BE49-F238E27FC236}">
                  <a16:creationId xmlns:a16="http://schemas.microsoft.com/office/drawing/2014/main" id="{B3053CB1-A0F4-BABA-367C-E32F8732E9DC}"/>
                </a:ext>
              </a:extLst>
            </p:cNvPr>
            <p:cNvSpPr>
              <a:spLocks noChangeShapeType="1"/>
            </p:cNvSpPr>
            <p:nvPr/>
          </p:nvSpPr>
          <p:spPr bwMode="auto">
            <a:xfrm rot="-5400000">
              <a:off x="1586" y="266"/>
              <a:ext cx="3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nvGrpSpPr>
            <p:cNvPr id="292166" name="Group 1261">
              <a:extLst>
                <a:ext uri="{FF2B5EF4-FFF2-40B4-BE49-F238E27FC236}">
                  <a16:creationId xmlns:a16="http://schemas.microsoft.com/office/drawing/2014/main" id="{101A91C5-45DA-8E20-4D31-70E84897B244}"/>
                </a:ext>
              </a:extLst>
            </p:cNvPr>
            <p:cNvGrpSpPr>
              <a:grpSpLocks/>
            </p:cNvGrpSpPr>
            <p:nvPr/>
          </p:nvGrpSpPr>
          <p:grpSpPr bwMode="auto">
            <a:xfrm rot="-5400000">
              <a:off x="752" y="241"/>
              <a:ext cx="1393" cy="1385"/>
              <a:chOff x="3183" y="2208"/>
              <a:chExt cx="4344" cy="4320"/>
            </a:xfrm>
          </p:grpSpPr>
          <p:grpSp>
            <p:nvGrpSpPr>
              <p:cNvPr id="292288" name="Group 1262">
                <a:extLst>
                  <a:ext uri="{FF2B5EF4-FFF2-40B4-BE49-F238E27FC236}">
                    <a16:creationId xmlns:a16="http://schemas.microsoft.com/office/drawing/2014/main" id="{61A4743B-101B-B275-991A-D99CC9A09B1D}"/>
                  </a:ext>
                </a:extLst>
              </p:cNvPr>
              <p:cNvGrpSpPr>
                <a:grpSpLocks/>
              </p:cNvGrpSpPr>
              <p:nvPr/>
            </p:nvGrpSpPr>
            <p:grpSpPr bwMode="auto">
              <a:xfrm>
                <a:off x="3183" y="2208"/>
                <a:ext cx="3744" cy="3648"/>
                <a:chOff x="3183" y="2208"/>
                <a:chExt cx="3744" cy="3648"/>
              </a:xfrm>
            </p:grpSpPr>
            <p:sp>
              <p:nvSpPr>
                <p:cNvPr id="292303" name="Line 1263">
                  <a:extLst>
                    <a:ext uri="{FF2B5EF4-FFF2-40B4-BE49-F238E27FC236}">
                      <a16:creationId xmlns:a16="http://schemas.microsoft.com/office/drawing/2014/main" id="{209B99B2-FBAD-E85A-D6BF-6B9DD7A5F6F7}"/>
                    </a:ext>
                  </a:extLst>
                </p:cNvPr>
                <p:cNvSpPr>
                  <a:spLocks noChangeShapeType="1"/>
                </p:cNvSpPr>
                <p:nvPr/>
              </p:nvSpPr>
              <p:spPr bwMode="auto">
                <a:xfrm>
                  <a:off x="3183" y="22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04" name="Line 1264">
                  <a:extLst>
                    <a:ext uri="{FF2B5EF4-FFF2-40B4-BE49-F238E27FC236}">
                      <a16:creationId xmlns:a16="http://schemas.microsoft.com/office/drawing/2014/main" id="{A58737DE-1A32-CB1C-4EF3-A23BCE306E51}"/>
                    </a:ext>
                  </a:extLst>
                </p:cNvPr>
                <p:cNvSpPr>
                  <a:spLocks noChangeShapeType="1"/>
                </p:cNvSpPr>
                <p:nvPr/>
              </p:nvSpPr>
              <p:spPr bwMode="auto">
                <a:xfrm rot="5400000">
                  <a:off x="3231" y="22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05" name="Line 1265">
                  <a:extLst>
                    <a:ext uri="{FF2B5EF4-FFF2-40B4-BE49-F238E27FC236}">
                      <a16:creationId xmlns:a16="http://schemas.microsoft.com/office/drawing/2014/main" id="{69D2EC33-1D04-4C43-84BE-C8F0D28CF69C}"/>
                    </a:ext>
                  </a:extLst>
                </p:cNvPr>
                <p:cNvSpPr>
                  <a:spLocks noChangeShapeType="1"/>
                </p:cNvSpPr>
                <p:nvPr/>
              </p:nvSpPr>
              <p:spPr bwMode="auto">
                <a:xfrm>
                  <a:off x="3279" y="23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06" name="Line 1266">
                  <a:extLst>
                    <a:ext uri="{FF2B5EF4-FFF2-40B4-BE49-F238E27FC236}">
                      <a16:creationId xmlns:a16="http://schemas.microsoft.com/office/drawing/2014/main" id="{316F7EF9-95A2-D429-62BE-FB8442BFC0B8}"/>
                    </a:ext>
                  </a:extLst>
                </p:cNvPr>
                <p:cNvSpPr>
                  <a:spLocks noChangeShapeType="1"/>
                </p:cNvSpPr>
                <p:nvPr/>
              </p:nvSpPr>
              <p:spPr bwMode="auto">
                <a:xfrm rot="5400000">
                  <a:off x="3327" y="23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07" name="Line 1267">
                  <a:extLst>
                    <a:ext uri="{FF2B5EF4-FFF2-40B4-BE49-F238E27FC236}">
                      <a16:creationId xmlns:a16="http://schemas.microsoft.com/office/drawing/2014/main" id="{75F9DE7A-9946-ADB4-5C45-343CF568EC63}"/>
                    </a:ext>
                  </a:extLst>
                </p:cNvPr>
                <p:cNvSpPr>
                  <a:spLocks noChangeShapeType="1"/>
                </p:cNvSpPr>
                <p:nvPr/>
              </p:nvSpPr>
              <p:spPr bwMode="auto">
                <a:xfrm>
                  <a:off x="3375" y="24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08" name="Line 1268">
                  <a:extLst>
                    <a:ext uri="{FF2B5EF4-FFF2-40B4-BE49-F238E27FC236}">
                      <a16:creationId xmlns:a16="http://schemas.microsoft.com/office/drawing/2014/main" id="{E84DD5A9-3981-1D0F-3996-E3E4CDE72B2E}"/>
                    </a:ext>
                  </a:extLst>
                </p:cNvPr>
                <p:cNvSpPr>
                  <a:spLocks noChangeShapeType="1"/>
                </p:cNvSpPr>
                <p:nvPr/>
              </p:nvSpPr>
              <p:spPr bwMode="auto">
                <a:xfrm>
                  <a:off x="3471" y="24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09" name="Line 1269">
                  <a:extLst>
                    <a:ext uri="{FF2B5EF4-FFF2-40B4-BE49-F238E27FC236}">
                      <a16:creationId xmlns:a16="http://schemas.microsoft.com/office/drawing/2014/main" id="{85FD047E-77AA-5C85-2B88-6AE824E043C2}"/>
                    </a:ext>
                  </a:extLst>
                </p:cNvPr>
                <p:cNvSpPr>
                  <a:spLocks noChangeShapeType="1"/>
                </p:cNvSpPr>
                <p:nvPr/>
              </p:nvSpPr>
              <p:spPr bwMode="auto">
                <a:xfrm>
                  <a:off x="3567" y="25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10" name="Line 1270">
                  <a:extLst>
                    <a:ext uri="{FF2B5EF4-FFF2-40B4-BE49-F238E27FC236}">
                      <a16:creationId xmlns:a16="http://schemas.microsoft.com/office/drawing/2014/main" id="{BDE53543-4955-0529-2382-C5F466D60ABA}"/>
                    </a:ext>
                  </a:extLst>
                </p:cNvPr>
                <p:cNvSpPr>
                  <a:spLocks noChangeShapeType="1"/>
                </p:cNvSpPr>
                <p:nvPr/>
              </p:nvSpPr>
              <p:spPr bwMode="auto">
                <a:xfrm>
                  <a:off x="3663" y="26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11" name="Line 1271">
                  <a:extLst>
                    <a:ext uri="{FF2B5EF4-FFF2-40B4-BE49-F238E27FC236}">
                      <a16:creationId xmlns:a16="http://schemas.microsoft.com/office/drawing/2014/main" id="{E4D4F71F-831F-6362-F51D-2B59F37CAE8F}"/>
                    </a:ext>
                  </a:extLst>
                </p:cNvPr>
                <p:cNvSpPr>
                  <a:spLocks noChangeShapeType="1"/>
                </p:cNvSpPr>
                <p:nvPr/>
              </p:nvSpPr>
              <p:spPr bwMode="auto">
                <a:xfrm rot="5400000">
                  <a:off x="3423" y="24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12" name="Line 1272">
                  <a:extLst>
                    <a:ext uri="{FF2B5EF4-FFF2-40B4-BE49-F238E27FC236}">
                      <a16:creationId xmlns:a16="http://schemas.microsoft.com/office/drawing/2014/main" id="{AF29791B-43BE-397C-8E8F-80E09A99428D}"/>
                    </a:ext>
                  </a:extLst>
                </p:cNvPr>
                <p:cNvSpPr>
                  <a:spLocks noChangeShapeType="1"/>
                </p:cNvSpPr>
                <p:nvPr/>
              </p:nvSpPr>
              <p:spPr bwMode="auto">
                <a:xfrm rot="5400000">
                  <a:off x="3519" y="25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13" name="Line 1273">
                  <a:extLst>
                    <a:ext uri="{FF2B5EF4-FFF2-40B4-BE49-F238E27FC236}">
                      <a16:creationId xmlns:a16="http://schemas.microsoft.com/office/drawing/2014/main" id="{E7354749-1961-2BA6-4B45-626923911596}"/>
                    </a:ext>
                  </a:extLst>
                </p:cNvPr>
                <p:cNvSpPr>
                  <a:spLocks noChangeShapeType="1"/>
                </p:cNvSpPr>
                <p:nvPr/>
              </p:nvSpPr>
              <p:spPr bwMode="auto">
                <a:xfrm rot="5400000">
                  <a:off x="3615" y="26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14" name="Line 1274">
                  <a:extLst>
                    <a:ext uri="{FF2B5EF4-FFF2-40B4-BE49-F238E27FC236}">
                      <a16:creationId xmlns:a16="http://schemas.microsoft.com/office/drawing/2014/main" id="{C3B4755C-9E9B-5275-37CC-DD7EAAE38824}"/>
                    </a:ext>
                  </a:extLst>
                </p:cNvPr>
                <p:cNvSpPr>
                  <a:spLocks noChangeShapeType="1"/>
                </p:cNvSpPr>
                <p:nvPr/>
              </p:nvSpPr>
              <p:spPr bwMode="auto">
                <a:xfrm rot="5400000">
                  <a:off x="3711" y="27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15" name="Line 1275">
                  <a:extLst>
                    <a:ext uri="{FF2B5EF4-FFF2-40B4-BE49-F238E27FC236}">
                      <a16:creationId xmlns:a16="http://schemas.microsoft.com/office/drawing/2014/main" id="{E0299C19-3B3F-1D60-708E-22F4CDC81BE3}"/>
                    </a:ext>
                  </a:extLst>
                </p:cNvPr>
                <p:cNvSpPr>
                  <a:spLocks noChangeShapeType="1"/>
                </p:cNvSpPr>
                <p:nvPr/>
              </p:nvSpPr>
              <p:spPr bwMode="auto">
                <a:xfrm>
                  <a:off x="3759" y="27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16" name="Line 1276">
                  <a:extLst>
                    <a:ext uri="{FF2B5EF4-FFF2-40B4-BE49-F238E27FC236}">
                      <a16:creationId xmlns:a16="http://schemas.microsoft.com/office/drawing/2014/main" id="{281E1061-9F32-F6F1-8BC6-7D6228536190}"/>
                    </a:ext>
                  </a:extLst>
                </p:cNvPr>
                <p:cNvSpPr>
                  <a:spLocks noChangeShapeType="1"/>
                </p:cNvSpPr>
                <p:nvPr/>
              </p:nvSpPr>
              <p:spPr bwMode="auto">
                <a:xfrm rot="5400000">
                  <a:off x="3807" y="28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17" name="Line 1277">
                  <a:extLst>
                    <a:ext uri="{FF2B5EF4-FFF2-40B4-BE49-F238E27FC236}">
                      <a16:creationId xmlns:a16="http://schemas.microsoft.com/office/drawing/2014/main" id="{69D6C586-C690-ACB4-91CA-517D2E70AFE9}"/>
                    </a:ext>
                  </a:extLst>
                </p:cNvPr>
                <p:cNvSpPr>
                  <a:spLocks noChangeShapeType="1"/>
                </p:cNvSpPr>
                <p:nvPr/>
              </p:nvSpPr>
              <p:spPr bwMode="auto">
                <a:xfrm>
                  <a:off x="3855" y="28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18" name="Line 1278">
                  <a:extLst>
                    <a:ext uri="{FF2B5EF4-FFF2-40B4-BE49-F238E27FC236}">
                      <a16:creationId xmlns:a16="http://schemas.microsoft.com/office/drawing/2014/main" id="{CF8B6BAA-6DEA-F313-4256-E7F6386CFB3B}"/>
                    </a:ext>
                  </a:extLst>
                </p:cNvPr>
                <p:cNvSpPr>
                  <a:spLocks noChangeShapeType="1"/>
                </p:cNvSpPr>
                <p:nvPr/>
              </p:nvSpPr>
              <p:spPr bwMode="auto">
                <a:xfrm>
                  <a:off x="3951" y="29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19" name="Line 1279">
                  <a:extLst>
                    <a:ext uri="{FF2B5EF4-FFF2-40B4-BE49-F238E27FC236}">
                      <a16:creationId xmlns:a16="http://schemas.microsoft.com/office/drawing/2014/main" id="{ECFA5482-7D58-6073-E49A-31C6A9EC4C9A}"/>
                    </a:ext>
                  </a:extLst>
                </p:cNvPr>
                <p:cNvSpPr>
                  <a:spLocks noChangeShapeType="1"/>
                </p:cNvSpPr>
                <p:nvPr/>
              </p:nvSpPr>
              <p:spPr bwMode="auto">
                <a:xfrm>
                  <a:off x="4047" y="30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20" name="Line 1280">
                  <a:extLst>
                    <a:ext uri="{FF2B5EF4-FFF2-40B4-BE49-F238E27FC236}">
                      <a16:creationId xmlns:a16="http://schemas.microsoft.com/office/drawing/2014/main" id="{6141FE8C-D345-9C2C-7EFB-DC464BD15F8D}"/>
                    </a:ext>
                  </a:extLst>
                </p:cNvPr>
                <p:cNvSpPr>
                  <a:spLocks noChangeShapeType="1"/>
                </p:cNvSpPr>
                <p:nvPr/>
              </p:nvSpPr>
              <p:spPr bwMode="auto">
                <a:xfrm>
                  <a:off x="4143" y="31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21" name="Line 1281">
                  <a:extLst>
                    <a:ext uri="{FF2B5EF4-FFF2-40B4-BE49-F238E27FC236}">
                      <a16:creationId xmlns:a16="http://schemas.microsoft.com/office/drawing/2014/main" id="{B5F6CB72-8485-29C7-E49E-F45E613D31C6}"/>
                    </a:ext>
                  </a:extLst>
                </p:cNvPr>
                <p:cNvSpPr>
                  <a:spLocks noChangeShapeType="1"/>
                </p:cNvSpPr>
                <p:nvPr/>
              </p:nvSpPr>
              <p:spPr bwMode="auto">
                <a:xfrm rot="5400000">
                  <a:off x="3903" y="29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22" name="Line 1282">
                  <a:extLst>
                    <a:ext uri="{FF2B5EF4-FFF2-40B4-BE49-F238E27FC236}">
                      <a16:creationId xmlns:a16="http://schemas.microsoft.com/office/drawing/2014/main" id="{494CAD86-7E79-F371-6FE5-D9371D2540CD}"/>
                    </a:ext>
                  </a:extLst>
                </p:cNvPr>
                <p:cNvSpPr>
                  <a:spLocks noChangeShapeType="1"/>
                </p:cNvSpPr>
                <p:nvPr/>
              </p:nvSpPr>
              <p:spPr bwMode="auto">
                <a:xfrm rot="5400000">
                  <a:off x="3999" y="30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23" name="Line 1283">
                  <a:extLst>
                    <a:ext uri="{FF2B5EF4-FFF2-40B4-BE49-F238E27FC236}">
                      <a16:creationId xmlns:a16="http://schemas.microsoft.com/office/drawing/2014/main" id="{B358FDA2-BB2E-C8A1-34B6-60CBEC6D2A0F}"/>
                    </a:ext>
                  </a:extLst>
                </p:cNvPr>
                <p:cNvSpPr>
                  <a:spLocks noChangeShapeType="1"/>
                </p:cNvSpPr>
                <p:nvPr/>
              </p:nvSpPr>
              <p:spPr bwMode="auto">
                <a:xfrm rot="5400000">
                  <a:off x="4095" y="31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24" name="Line 1284">
                  <a:extLst>
                    <a:ext uri="{FF2B5EF4-FFF2-40B4-BE49-F238E27FC236}">
                      <a16:creationId xmlns:a16="http://schemas.microsoft.com/office/drawing/2014/main" id="{59F1AEE8-1371-8467-5736-B5A08602883F}"/>
                    </a:ext>
                  </a:extLst>
                </p:cNvPr>
                <p:cNvSpPr>
                  <a:spLocks noChangeShapeType="1"/>
                </p:cNvSpPr>
                <p:nvPr/>
              </p:nvSpPr>
              <p:spPr bwMode="auto">
                <a:xfrm rot="5400000">
                  <a:off x="4191" y="32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25" name="Line 1285">
                  <a:extLst>
                    <a:ext uri="{FF2B5EF4-FFF2-40B4-BE49-F238E27FC236}">
                      <a16:creationId xmlns:a16="http://schemas.microsoft.com/office/drawing/2014/main" id="{F1580E4C-1D4E-0F50-B5DC-E7D5773025CD}"/>
                    </a:ext>
                  </a:extLst>
                </p:cNvPr>
                <p:cNvSpPr>
                  <a:spLocks noChangeShapeType="1"/>
                </p:cNvSpPr>
                <p:nvPr/>
              </p:nvSpPr>
              <p:spPr bwMode="auto">
                <a:xfrm>
                  <a:off x="4239" y="32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26" name="Line 1286">
                  <a:extLst>
                    <a:ext uri="{FF2B5EF4-FFF2-40B4-BE49-F238E27FC236}">
                      <a16:creationId xmlns:a16="http://schemas.microsoft.com/office/drawing/2014/main" id="{CD34ABED-13D4-83B2-FBD7-6A8D09F7498A}"/>
                    </a:ext>
                  </a:extLst>
                </p:cNvPr>
                <p:cNvSpPr>
                  <a:spLocks noChangeShapeType="1"/>
                </p:cNvSpPr>
                <p:nvPr/>
              </p:nvSpPr>
              <p:spPr bwMode="auto">
                <a:xfrm rot="5400000">
                  <a:off x="4287" y="33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27" name="Line 1287">
                  <a:extLst>
                    <a:ext uri="{FF2B5EF4-FFF2-40B4-BE49-F238E27FC236}">
                      <a16:creationId xmlns:a16="http://schemas.microsoft.com/office/drawing/2014/main" id="{7AD64919-1C7A-8AE8-B8B0-06346AB69D20}"/>
                    </a:ext>
                  </a:extLst>
                </p:cNvPr>
                <p:cNvSpPr>
                  <a:spLocks noChangeShapeType="1"/>
                </p:cNvSpPr>
                <p:nvPr/>
              </p:nvSpPr>
              <p:spPr bwMode="auto">
                <a:xfrm>
                  <a:off x="4335" y="33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28" name="Line 1288">
                  <a:extLst>
                    <a:ext uri="{FF2B5EF4-FFF2-40B4-BE49-F238E27FC236}">
                      <a16:creationId xmlns:a16="http://schemas.microsoft.com/office/drawing/2014/main" id="{FDB65EC6-C14C-6052-6CBE-EDAC2D71DFA1}"/>
                    </a:ext>
                  </a:extLst>
                </p:cNvPr>
                <p:cNvSpPr>
                  <a:spLocks noChangeShapeType="1"/>
                </p:cNvSpPr>
                <p:nvPr/>
              </p:nvSpPr>
              <p:spPr bwMode="auto">
                <a:xfrm>
                  <a:off x="4431" y="34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29" name="Line 1289">
                  <a:extLst>
                    <a:ext uri="{FF2B5EF4-FFF2-40B4-BE49-F238E27FC236}">
                      <a16:creationId xmlns:a16="http://schemas.microsoft.com/office/drawing/2014/main" id="{264C370D-332F-8106-74CD-29BF8E6F42C3}"/>
                    </a:ext>
                  </a:extLst>
                </p:cNvPr>
                <p:cNvSpPr>
                  <a:spLocks noChangeShapeType="1"/>
                </p:cNvSpPr>
                <p:nvPr/>
              </p:nvSpPr>
              <p:spPr bwMode="auto">
                <a:xfrm>
                  <a:off x="4527" y="35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30" name="Line 1290">
                  <a:extLst>
                    <a:ext uri="{FF2B5EF4-FFF2-40B4-BE49-F238E27FC236}">
                      <a16:creationId xmlns:a16="http://schemas.microsoft.com/office/drawing/2014/main" id="{3F2408BA-3379-62C0-DED0-8110BAF234CC}"/>
                    </a:ext>
                  </a:extLst>
                </p:cNvPr>
                <p:cNvSpPr>
                  <a:spLocks noChangeShapeType="1"/>
                </p:cNvSpPr>
                <p:nvPr/>
              </p:nvSpPr>
              <p:spPr bwMode="auto">
                <a:xfrm>
                  <a:off x="4623" y="36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31" name="Line 1291">
                  <a:extLst>
                    <a:ext uri="{FF2B5EF4-FFF2-40B4-BE49-F238E27FC236}">
                      <a16:creationId xmlns:a16="http://schemas.microsoft.com/office/drawing/2014/main" id="{41523942-833C-A742-FBC4-A336DE8952DB}"/>
                    </a:ext>
                  </a:extLst>
                </p:cNvPr>
                <p:cNvSpPr>
                  <a:spLocks noChangeShapeType="1"/>
                </p:cNvSpPr>
                <p:nvPr/>
              </p:nvSpPr>
              <p:spPr bwMode="auto">
                <a:xfrm rot="5400000">
                  <a:off x="4383" y="34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32" name="Line 1292">
                  <a:extLst>
                    <a:ext uri="{FF2B5EF4-FFF2-40B4-BE49-F238E27FC236}">
                      <a16:creationId xmlns:a16="http://schemas.microsoft.com/office/drawing/2014/main" id="{6A1E4C2E-75B3-5D95-5642-608BDCEE59E9}"/>
                    </a:ext>
                  </a:extLst>
                </p:cNvPr>
                <p:cNvSpPr>
                  <a:spLocks noChangeShapeType="1"/>
                </p:cNvSpPr>
                <p:nvPr/>
              </p:nvSpPr>
              <p:spPr bwMode="auto">
                <a:xfrm rot="5400000">
                  <a:off x="4479" y="35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33" name="Line 1293">
                  <a:extLst>
                    <a:ext uri="{FF2B5EF4-FFF2-40B4-BE49-F238E27FC236}">
                      <a16:creationId xmlns:a16="http://schemas.microsoft.com/office/drawing/2014/main" id="{8C8C7606-AC8C-747F-45ED-2E69F989C261}"/>
                    </a:ext>
                  </a:extLst>
                </p:cNvPr>
                <p:cNvSpPr>
                  <a:spLocks noChangeShapeType="1"/>
                </p:cNvSpPr>
                <p:nvPr/>
              </p:nvSpPr>
              <p:spPr bwMode="auto">
                <a:xfrm rot="5400000">
                  <a:off x="4575" y="36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34" name="Line 1294">
                  <a:extLst>
                    <a:ext uri="{FF2B5EF4-FFF2-40B4-BE49-F238E27FC236}">
                      <a16:creationId xmlns:a16="http://schemas.microsoft.com/office/drawing/2014/main" id="{9A2B0E84-B92F-652D-D292-813E857E0DBC}"/>
                    </a:ext>
                  </a:extLst>
                </p:cNvPr>
                <p:cNvSpPr>
                  <a:spLocks noChangeShapeType="1"/>
                </p:cNvSpPr>
                <p:nvPr/>
              </p:nvSpPr>
              <p:spPr bwMode="auto">
                <a:xfrm>
                  <a:off x="4719" y="37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35" name="Line 1295">
                  <a:extLst>
                    <a:ext uri="{FF2B5EF4-FFF2-40B4-BE49-F238E27FC236}">
                      <a16:creationId xmlns:a16="http://schemas.microsoft.com/office/drawing/2014/main" id="{3A21DB21-0C11-285D-B14D-BC9E0B66B88C}"/>
                    </a:ext>
                  </a:extLst>
                </p:cNvPr>
                <p:cNvSpPr>
                  <a:spLocks noChangeShapeType="1"/>
                </p:cNvSpPr>
                <p:nvPr/>
              </p:nvSpPr>
              <p:spPr bwMode="auto">
                <a:xfrm>
                  <a:off x="4815" y="38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36" name="Line 1296">
                  <a:extLst>
                    <a:ext uri="{FF2B5EF4-FFF2-40B4-BE49-F238E27FC236}">
                      <a16:creationId xmlns:a16="http://schemas.microsoft.com/office/drawing/2014/main" id="{827BEE90-1244-5251-9128-030EC0EBC8B5}"/>
                    </a:ext>
                  </a:extLst>
                </p:cNvPr>
                <p:cNvSpPr>
                  <a:spLocks noChangeShapeType="1"/>
                </p:cNvSpPr>
                <p:nvPr/>
              </p:nvSpPr>
              <p:spPr bwMode="auto">
                <a:xfrm>
                  <a:off x="4911" y="39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37" name="Line 1297">
                  <a:extLst>
                    <a:ext uri="{FF2B5EF4-FFF2-40B4-BE49-F238E27FC236}">
                      <a16:creationId xmlns:a16="http://schemas.microsoft.com/office/drawing/2014/main" id="{594EA6A6-668A-AAAA-7DB0-C7CBD4271A79}"/>
                    </a:ext>
                  </a:extLst>
                </p:cNvPr>
                <p:cNvSpPr>
                  <a:spLocks noChangeShapeType="1"/>
                </p:cNvSpPr>
                <p:nvPr/>
              </p:nvSpPr>
              <p:spPr bwMode="auto">
                <a:xfrm rot="5400000">
                  <a:off x="4767" y="37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38" name="Line 1298">
                  <a:extLst>
                    <a:ext uri="{FF2B5EF4-FFF2-40B4-BE49-F238E27FC236}">
                      <a16:creationId xmlns:a16="http://schemas.microsoft.com/office/drawing/2014/main" id="{B21246E8-474C-647F-5574-3072591CC0D6}"/>
                    </a:ext>
                  </a:extLst>
                </p:cNvPr>
                <p:cNvSpPr>
                  <a:spLocks noChangeShapeType="1"/>
                </p:cNvSpPr>
                <p:nvPr/>
              </p:nvSpPr>
              <p:spPr bwMode="auto">
                <a:xfrm rot="5400000">
                  <a:off x="4863" y="38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39" name="Line 1299">
                  <a:extLst>
                    <a:ext uri="{FF2B5EF4-FFF2-40B4-BE49-F238E27FC236}">
                      <a16:creationId xmlns:a16="http://schemas.microsoft.com/office/drawing/2014/main" id="{273EE976-FFF1-7DD6-F142-BDA097BDBC94}"/>
                    </a:ext>
                  </a:extLst>
                </p:cNvPr>
                <p:cNvSpPr>
                  <a:spLocks noChangeShapeType="1"/>
                </p:cNvSpPr>
                <p:nvPr/>
              </p:nvSpPr>
              <p:spPr bwMode="auto">
                <a:xfrm rot="5400000">
                  <a:off x="4959" y="39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40" name="Line 1300">
                  <a:extLst>
                    <a:ext uri="{FF2B5EF4-FFF2-40B4-BE49-F238E27FC236}">
                      <a16:creationId xmlns:a16="http://schemas.microsoft.com/office/drawing/2014/main" id="{C6FC061E-D848-3C91-0A23-70DD68E1B46F}"/>
                    </a:ext>
                  </a:extLst>
                </p:cNvPr>
                <p:cNvSpPr>
                  <a:spLocks noChangeShapeType="1"/>
                </p:cNvSpPr>
                <p:nvPr/>
              </p:nvSpPr>
              <p:spPr bwMode="auto">
                <a:xfrm>
                  <a:off x="5007" y="40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41" name="Line 1301">
                  <a:extLst>
                    <a:ext uri="{FF2B5EF4-FFF2-40B4-BE49-F238E27FC236}">
                      <a16:creationId xmlns:a16="http://schemas.microsoft.com/office/drawing/2014/main" id="{DDEA8ADB-15DB-8B62-A678-CBAB575CEF40}"/>
                    </a:ext>
                  </a:extLst>
                </p:cNvPr>
                <p:cNvSpPr>
                  <a:spLocks noChangeShapeType="1"/>
                </p:cNvSpPr>
                <p:nvPr/>
              </p:nvSpPr>
              <p:spPr bwMode="auto">
                <a:xfrm rot="5400000">
                  <a:off x="5055" y="40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42" name="Line 1302">
                  <a:extLst>
                    <a:ext uri="{FF2B5EF4-FFF2-40B4-BE49-F238E27FC236}">
                      <a16:creationId xmlns:a16="http://schemas.microsoft.com/office/drawing/2014/main" id="{3C60A8EE-B89D-F29E-63E6-30932B0CA6CE}"/>
                    </a:ext>
                  </a:extLst>
                </p:cNvPr>
                <p:cNvSpPr>
                  <a:spLocks noChangeShapeType="1"/>
                </p:cNvSpPr>
                <p:nvPr/>
              </p:nvSpPr>
              <p:spPr bwMode="auto">
                <a:xfrm>
                  <a:off x="5103" y="41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43" name="Line 1303">
                  <a:extLst>
                    <a:ext uri="{FF2B5EF4-FFF2-40B4-BE49-F238E27FC236}">
                      <a16:creationId xmlns:a16="http://schemas.microsoft.com/office/drawing/2014/main" id="{0E2775C8-0846-4A23-1978-99ECEE787D89}"/>
                    </a:ext>
                  </a:extLst>
                </p:cNvPr>
                <p:cNvSpPr>
                  <a:spLocks noChangeShapeType="1"/>
                </p:cNvSpPr>
                <p:nvPr/>
              </p:nvSpPr>
              <p:spPr bwMode="auto">
                <a:xfrm>
                  <a:off x="5199" y="42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44" name="Line 1304">
                  <a:extLst>
                    <a:ext uri="{FF2B5EF4-FFF2-40B4-BE49-F238E27FC236}">
                      <a16:creationId xmlns:a16="http://schemas.microsoft.com/office/drawing/2014/main" id="{765ECA38-CE56-D52D-91F7-612CAEE28D5D}"/>
                    </a:ext>
                  </a:extLst>
                </p:cNvPr>
                <p:cNvSpPr>
                  <a:spLocks noChangeShapeType="1"/>
                </p:cNvSpPr>
                <p:nvPr/>
              </p:nvSpPr>
              <p:spPr bwMode="auto">
                <a:xfrm>
                  <a:off x="5295" y="43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45" name="Line 1305">
                  <a:extLst>
                    <a:ext uri="{FF2B5EF4-FFF2-40B4-BE49-F238E27FC236}">
                      <a16:creationId xmlns:a16="http://schemas.microsoft.com/office/drawing/2014/main" id="{439DE3FE-D447-E1BA-99A0-0C6886761E50}"/>
                    </a:ext>
                  </a:extLst>
                </p:cNvPr>
                <p:cNvSpPr>
                  <a:spLocks noChangeShapeType="1"/>
                </p:cNvSpPr>
                <p:nvPr/>
              </p:nvSpPr>
              <p:spPr bwMode="auto">
                <a:xfrm>
                  <a:off x="5391" y="44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46" name="Line 1306">
                  <a:extLst>
                    <a:ext uri="{FF2B5EF4-FFF2-40B4-BE49-F238E27FC236}">
                      <a16:creationId xmlns:a16="http://schemas.microsoft.com/office/drawing/2014/main" id="{0A0A50BB-AA9B-5864-7172-963D007D83E3}"/>
                    </a:ext>
                  </a:extLst>
                </p:cNvPr>
                <p:cNvSpPr>
                  <a:spLocks noChangeShapeType="1"/>
                </p:cNvSpPr>
                <p:nvPr/>
              </p:nvSpPr>
              <p:spPr bwMode="auto">
                <a:xfrm rot="5400000">
                  <a:off x="5151" y="41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47" name="Line 1307">
                  <a:extLst>
                    <a:ext uri="{FF2B5EF4-FFF2-40B4-BE49-F238E27FC236}">
                      <a16:creationId xmlns:a16="http://schemas.microsoft.com/office/drawing/2014/main" id="{675DDDDB-66A0-673D-044C-2B12596AEEE4}"/>
                    </a:ext>
                  </a:extLst>
                </p:cNvPr>
                <p:cNvSpPr>
                  <a:spLocks noChangeShapeType="1"/>
                </p:cNvSpPr>
                <p:nvPr/>
              </p:nvSpPr>
              <p:spPr bwMode="auto">
                <a:xfrm rot="5400000">
                  <a:off x="5247" y="42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48" name="Line 1308">
                  <a:extLst>
                    <a:ext uri="{FF2B5EF4-FFF2-40B4-BE49-F238E27FC236}">
                      <a16:creationId xmlns:a16="http://schemas.microsoft.com/office/drawing/2014/main" id="{2409BFA3-3E3E-AF06-42AC-E941377BA053}"/>
                    </a:ext>
                  </a:extLst>
                </p:cNvPr>
                <p:cNvSpPr>
                  <a:spLocks noChangeShapeType="1"/>
                </p:cNvSpPr>
                <p:nvPr/>
              </p:nvSpPr>
              <p:spPr bwMode="auto">
                <a:xfrm rot="5400000">
                  <a:off x="5343" y="43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49" name="Line 1309">
                  <a:extLst>
                    <a:ext uri="{FF2B5EF4-FFF2-40B4-BE49-F238E27FC236}">
                      <a16:creationId xmlns:a16="http://schemas.microsoft.com/office/drawing/2014/main" id="{081269D5-8EC9-7FD0-DC35-C4655917A93E}"/>
                    </a:ext>
                  </a:extLst>
                </p:cNvPr>
                <p:cNvSpPr>
                  <a:spLocks noChangeShapeType="1"/>
                </p:cNvSpPr>
                <p:nvPr/>
              </p:nvSpPr>
              <p:spPr bwMode="auto">
                <a:xfrm rot="5400000">
                  <a:off x="4671" y="36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50" name="Line 1310">
                  <a:extLst>
                    <a:ext uri="{FF2B5EF4-FFF2-40B4-BE49-F238E27FC236}">
                      <a16:creationId xmlns:a16="http://schemas.microsoft.com/office/drawing/2014/main" id="{C0205248-760A-B7FB-CFF4-D4A96EA4E7AA}"/>
                    </a:ext>
                  </a:extLst>
                </p:cNvPr>
                <p:cNvSpPr>
                  <a:spLocks noChangeShapeType="1"/>
                </p:cNvSpPr>
                <p:nvPr/>
              </p:nvSpPr>
              <p:spPr bwMode="auto">
                <a:xfrm>
                  <a:off x="5487" y="45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51" name="Line 1311">
                  <a:extLst>
                    <a:ext uri="{FF2B5EF4-FFF2-40B4-BE49-F238E27FC236}">
                      <a16:creationId xmlns:a16="http://schemas.microsoft.com/office/drawing/2014/main" id="{E3EDA503-4426-CC5E-24E5-53D924F2F979}"/>
                    </a:ext>
                  </a:extLst>
                </p:cNvPr>
                <p:cNvSpPr>
                  <a:spLocks noChangeShapeType="1"/>
                </p:cNvSpPr>
                <p:nvPr/>
              </p:nvSpPr>
              <p:spPr bwMode="auto">
                <a:xfrm rot="5400000">
                  <a:off x="5439" y="44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52" name="Line 1312">
                  <a:extLst>
                    <a:ext uri="{FF2B5EF4-FFF2-40B4-BE49-F238E27FC236}">
                      <a16:creationId xmlns:a16="http://schemas.microsoft.com/office/drawing/2014/main" id="{27B78451-F907-4750-5736-40B8535662BD}"/>
                    </a:ext>
                  </a:extLst>
                </p:cNvPr>
                <p:cNvSpPr>
                  <a:spLocks noChangeShapeType="1"/>
                </p:cNvSpPr>
                <p:nvPr/>
              </p:nvSpPr>
              <p:spPr bwMode="auto">
                <a:xfrm>
                  <a:off x="5583" y="46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53" name="Line 1313">
                  <a:extLst>
                    <a:ext uri="{FF2B5EF4-FFF2-40B4-BE49-F238E27FC236}">
                      <a16:creationId xmlns:a16="http://schemas.microsoft.com/office/drawing/2014/main" id="{BCB43C11-E58E-F1B4-7453-F7F67D1BD80A}"/>
                    </a:ext>
                  </a:extLst>
                </p:cNvPr>
                <p:cNvSpPr>
                  <a:spLocks noChangeShapeType="1"/>
                </p:cNvSpPr>
                <p:nvPr/>
              </p:nvSpPr>
              <p:spPr bwMode="auto">
                <a:xfrm>
                  <a:off x="5679" y="47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54" name="Line 1314">
                  <a:extLst>
                    <a:ext uri="{FF2B5EF4-FFF2-40B4-BE49-F238E27FC236}">
                      <a16:creationId xmlns:a16="http://schemas.microsoft.com/office/drawing/2014/main" id="{264FD70B-0D6C-6B94-F574-E96D0B532F13}"/>
                    </a:ext>
                  </a:extLst>
                </p:cNvPr>
                <p:cNvSpPr>
                  <a:spLocks noChangeShapeType="1"/>
                </p:cNvSpPr>
                <p:nvPr/>
              </p:nvSpPr>
              <p:spPr bwMode="auto">
                <a:xfrm>
                  <a:off x="5775" y="48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55" name="Line 1315">
                  <a:extLst>
                    <a:ext uri="{FF2B5EF4-FFF2-40B4-BE49-F238E27FC236}">
                      <a16:creationId xmlns:a16="http://schemas.microsoft.com/office/drawing/2014/main" id="{E2D16AD1-8EB9-1814-A9CC-7F8D598CD0F7}"/>
                    </a:ext>
                  </a:extLst>
                </p:cNvPr>
                <p:cNvSpPr>
                  <a:spLocks noChangeShapeType="1"/>
                </p:cNvSpPr>
                <p:nvPr/>
              </p:nvSpPr>
              <p:spPr bwMode="auto">
                <a:xfrm rot="5400000">
                  <a:off x="5631" y="46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56" name="Line 1316">
                  <a:extLst>
                    <a:ext uri="{FF2B5EF4-FFF2-40B4-BE49-F238E27FC236}">
                      <a16:creationId xmlns:a16="http://schemas.microsoft.com/office/drawing/2014/main" id="{823BDD55-C016-CE34-A30A-77979C7E9482}"/>
                    </a:ext>
                  </a:extLst>
                </p:cNvPr>
                <p:cNvSpPr>
                  <a:spLocks noChangeShapeType="1"/>
                </p:cNvSpPr>
                <p:nvPr/>
              </p:nvSpPr>
              <p:spPr bwMode="auto">
                <a:xfrm rot="5400000">
                  <a:off x="5727" y="47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57" name="Line 1317">
                  <a:extLst>
                    <a:ext uri="{FF2B5EF4-FFF2-40B4-BE49-F238E27FC236}">
                      <a16:creationId xmlns:a16="http://schemas.microsoft.com/office/drawing/2014/main" id="{73153DC3-39F7-B2D0-786A-ACFE6F9287C3}"/>
                    </a:ext>
                  </a:extLst>
                </p:cNvPr>
                <p:cNvSpPr>
                  <a:spLocks noChangeShapeType="1"/>
                </p:cNvSpPr>
                <p:nvPr/>
              </p:nvSpPr>
              <p:spPr bwMode="auto">
                <a:xfrm rot="5400000">
                  <a:off x="5823" y="48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58" name="Line 1318">
                  <a:extLst>
                    <a:ext uri="{FF2B5EF4-FFF2-40B4-BE49-F238E27FC236}">
                      <a16:creationId xmlns:a16="http://schemas.microsoft.com/office/drawing/2014/main" id="{4578C403-EBE0-2E5E-93B9-28398E5EF941}"/>
                    </a:ext>
                  </a:extLst>
                </p:cNvPr>
                <p:cNvSpPr>
                  <a:spLocks noChangeShapeType="1"/>
                </p:cNvSpPr>
                <p:nvPr/>
              </p:nvSpPr>
              <p:spPr bwMode="auto">
                <a:xfrm>
                  <a:off x="5871" y="48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59" name="Line 1319">
                  <a:extLst>
                    <a:ext uri="{FF2B5EF4-FFF2-40B4-BE49-F238E27FC236}">
                      <a16:creationId xmlns:a16="http://schemas.microsoft.com/office/drawing/2014/main" id="{4F716378-EC44-68E8-8339-1EA76A572375}"/>
                    </a:ext>
                  </a:extLst>
                </p:cNvPr>
                <p:cNvSpPr>
                  <a:spLocks noChangeShapeType="1"/>
                </p:cNvSpPr>
                <p:nvPr/>
              </p:nvSpPr>
              <p:spPr bwMode="auto">
                <a:xfrm rot="5400000">
                  <a:off x="5919" y="49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60" name="Line 1320">
                  <a:extLst>
                    <a:ext uri="{FF2B5EF4-FFF2-40B4-BE49-F238E27FC236}">
                      <a16:creationId xmlns:a16="http://schemas.microsoft.com/office/drawing/2014/main" id="{1F174790-3059-EB76-8E36-36A5A82545B8}"/>
                    </a:ext>
                  </a:extLst>
                </p:cNvPr>
                <p:cNvSpPr>
                  <a:spLocks noChangeShapeType="1"/>
                </p:cNvSpPr>
                <p:nvPr/>
              </p:nvSpPr>
              <p:spPr bwMode="auto">
                <a:xfrm>
                  <a:off x="5967" y="49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61" name="Line 1321">
                  <a:extLst>
                    <a:ext uri="{FF2B5EF4-FFF2-40B4-BE49-F238E27FC236}">
                      <a16:creationId xmlns:a16="http://schemas.microsoft.com/office/drawing/2014/main" id="{2B0B793F-A9CD-7017-A664-70D33960BDAE}"/>
                    </a:ext>
                  </a:extLst>
                </p:cNvPr>
                <p:cNvSpPr>
                  <a:spLocks noChangeShapeType="1"/>
                </p:cNvSpPr>
                <p:nvPr/>
              </p:nvSpPr>
              <p:spPr bwMode="auto">
                <a:xfrm>
                  <a:off x="6063" y="50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62" name="Line 1322">
                  <a:extLst>
                    <a:ext uri="{FF2B5EF4-FFF2-40B4-BE49-F238E27FC236}">
                      <a16:creationId xmlns:a16="http://schemas.microsoft.com/office/drawing/2014/main" id="{CC9770F7-B408-9005-BBC0-04079C01BD30}"/>
                    </a:ext>
                  </a:extLst>
                </p:cNvPr>
                <p:cNvSpPr>
                  <a:spLocks noChangeShapeType="1"/>
                </p:cNvSpPr>
                <p:nvPr/>
              </p:nvSpPr>
              <p:spPr bwMode="auto">
                <a:xfrm>
                  <a:off x="6159" y="51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63" name="Line 1323">
                  <a:extLst>
                    <a:ext uri="{FF2B5EF4-FFF2-40B4-BE49-F238E27FC236}">
                      <a16:creationId xmlns:a16="http://schemas.microsoft.com/office/drawing/2014/main" id="{83C8FFEE-5757-F9B8-437B-883FC48E3E0B}"/>
                    </a:ext>
                  </a:extLst>
                </p:cNvPr>
                <p:cNvSpPr>
                  <a:spLocks noChangeShapeType="1"/>
                </p:cNvSpPr>
                <p:nvPr/>
              </p:nvSpPr>
              <p:spPr bwMode="auto">
                <a:xfrm>
                  <a:off x="6255" y="52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64" name="Line 1324">
                  <a:extLst>
                    <a:ext uri="{FF2B5EF4-FFF2-40B4-BE49-F238E27FC236}">
                      <a16:creationId xmlns:a16="http://schemas.microsoft.com/office/drawing/2014/main" id="{D993BAFE-ECE4-6584-7450-F2B4993BD893}"/>
                    </a:ext>
                  </a:extLst>
                </p:cNvPr>
                <p:cNvSpPr>
                  <a:spLocks noChangeShapeType="1"/>
                </p:cNvSpPr>
                <p:nvPr/>
              </p:nvSpPr>
              <p:spPr bwMode="auto">
                <a:xfrm rot="5400000">
                  <a:off x="6015" y="50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65" name="Line 1325">
                  <a:extLst>
                    <a:ext uri="{FF2B5EF4-FFF2-40B4-BE49-F238E27FC236}">
                      <a16:creationId xmlns:a16="http://schemas.microsoft.com/office/drawing/2014/main" id="{E5E3C0A5-3EA2-B682-42D2-E69EE6957658}"/>
                    </a:ext>
                  </a:extLst>
                </p:cNvPr>
                <p:cNvSpPr>
                  <a:spLocks noChangeShapeType="1"/>
                </p:cNvSpPr>
                <p:nvPr/>
              </p:nvSpPr>
              <p:spPr bwMode="auto">
                <a:xfrm rot="5400000">
                  <a:off x="6111" y="51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66" name="Line 1326">
                  <a:extLst>
                    <a:ext uri="{FF2B5EF4-FFF2-40B4-BE49-F238E27FC236}">
                      <a16:creationId xmlns:a16="http://schemas.microsoft.com/office/drawing/2014/main" id="{84B22F3D-6675-164B-487F-6C8BCE9893C7}"/>
                    </a:ext>
                  </a:extLst>
                </p:cNvPr>
                <p:cNvSpPr>
                  <a:spLocks noChangeShapeType="1"/>
                </p:cNvSpPr>
                <p:nvPr/>
              </p:nvSpPr>
              <p:spPr bwMode="auto">
                <a:xfrm rot="5400000">
                  <a:off x="6207" y="52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67" name="Line 1327">
                  <a:extLst>
                    <a:ext uri="{FF2B5EF4-FFF2-40B4-BE49-F238E27FC236}">
                      <a16:creationId xmlns:a16="http://schemas.microsoft.com/office/drawing/2014/main" id="{43B7D601-DBA5-E88E-A404-F0A6A94BA4E7}"/>
                    </a:ext>
                  </a:extLst>
                </p:cNvPr>
                <p:cNvSpPr>
                  <a:spLocks noChangeShapeType="1"/>
                </p:cNvSpPr>
                <p:nvPr/>
              </p:nvSpPr>
              <p:spPr bwMode="auto">
                <a:xfrm rot="5400000">
                  <a:off x="5535" y="45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68" name="Line 1328">
                  <a:extLst>
                    <a:ext uri="{FF2B5EF4-FFF2-40B4-BE49-F238E27FC236}">
                      <a16:creationId xmlns:a16="http://schemas.microsoft.com/office/drawing/2014/main" id="{858D4E9B-CA19-5F0C-06A6-62BAC4E1540E}"/>
                    </a:ext>
                  </a:extLst>
                </p:cNvPr>
                <p:cNvSpPr>
                  <a:spLocks noChangeShapeType="1"/>
                </p:cNvSpPr>
                <p:nvPr/>
              </p:nvSpPr>
              <p:spPr bwMode="auto">
                <a:xfrm>
                  <a:off x="6351" y="53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69" name="Line 1329">
                  <a:extLst>
                    <a:ext uri="{FF2B5EF4-FFF2-40B4-BE49-F238E27FC236}">
                      <a16:creationId xmlns:a16="http://schemas.microsoft.com/office/drawing/2014/main" id="{69BAA016-0275-9BBA-3D4F-FE8A84BDA3EE}"/>
                    </a:ext>
                  </a:extLst>
                </p:cNvPr>
                <p:cNvSpPr>
                  <a:spLocks noChangeShapeType="1"/>
                </p:cNvSpPr>
                <p:nvPr/>
              </p:nvSpPr>
              <p:spPr bwMode="auto">
                <a:xfrm rot="5400000">
                  <a:off x="6303" y="53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70" name="Line 1330">
                  <a:extLst>
                    <a:ext uri="{FF2B5EF4-FFF2-40B4-BE49-F238E27FC236}">
                      <a16:creationId xmlns:a16="http://schemas.microsoft.com/office/drawing/2014/main" id="{1C3C6942-FF7A-90F5-E59F-1E7A386555E3}"/>
                    </a:ext>
                  </a:extLst>
                </p:cNvPr>
                <p:cNvSpPr>
                  <a:spLocks noChangeShapeType="1"/>
                </p:cNvSpPr>
                <p:nvPr/>
              </p:nvSpPr>
              <p:spPr bwMode="auto">
                <a:xfrm rot="5400000">
                  <a:off x="6399" y="54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71" name="Line 1331">
                  <a:extLst>
                    <a:ext uri="{FF2B5EF4-FFF2-40B4-BE49-F238E27FC236}">
                      <a16:creationId xmlns:a16="http://schemas.microsoft.com/office/drawing/2014/main" id="{CDA82C5E-944A-9488-B09D-0DBA266B6BBF}"/>
                    </a:ext>
                  </a:extLst>
                </p:cNvPr>
                <p:cNvSpPr>
                  <a:spLocks noChangeShapeType="1"/>
                </p:cNvSpPr>
                <p:nvPr/>
              </p:nvSpPr>
              <p:spPr bwMode="auto">
                <a:xfrm>
                  <a:off x="6447" y="54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72" name="Line 1332">
                  <a:extLst>
                    <a:ext uri="{FF2B5EF4-FFF2-40B4-BE49-F238E27FC236}">
                      <a16:creationId xmlns:a16="http://schemas.microsoft.com/office/drawing/2014/main" id="{B71C5497-C3E8-79E5-C5AA-B3854A22FDCB}"/>
                    </a:ext>
                  </a:extLst>
                </p:cNvPr>
                <p:cNvSpPr>
                  <a:spLocks noChangeShapeType="1"/>
                </p:cNvSpPr>
                <p:nvPr/>
              </p:nvSpPr>
              <p:spPr bwMode="auto">
                <a:xfrm rot="5400000">
                  <a:off x="6495" y="55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73" name="Line 1333">
                  <a:extLst>
                    <a:ext uri="{FF2B5EF4-FFF2-40B4-BE49-F238E27FC236}">
                      <a16:creationId xmlns:a16="http://schemas.microsoft.com/office/drawing/2014/main" id="{AB126204-1D20-FF18-20AB-65C762806455}"/>
                    </a:ext>
                  </a:extLst>
                </p:cNvPr>
                <p:cNvSpPr>
                  <a:spLocks noChangeShapeType="1"/>
                </p:cNvSpPr>
                <p:nvPr/>
              </p:nvSpPr>
              <p:spPr bwMode="auto">
                <a:xfrm>
                  <a:off x="6543" y="55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74" name="Line 1334">
                  <a:extLst>
                    <a:ext uri="{FF2B5EF4-FFF2-40B4-BE49-F238E27FC236}">
                      <a16:creationId xmlns:a16="http://schemas.microsoft.com/office/drawing/2014/main" id="{355B88B4-EB57-921E-3847-8FAF1DE3F63A}"/>
                    </a:ext>
                  </a:extLst>
                </p:cNvPr>
                <p:cNvSpPr>
                  <a:spLocks noChangeShapeType="1"/>
                </p:cNvSpPr>
                <p:nvPr/>
              </p:nvSpPr>
              <p:spPr bwMode="auto">
                <a:xfrm>
                  <a:off x="6639" y="56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75" name="Line 1335">
                  <a:extLst>
                    <a:ext uri="{FF2B5EF4-FFF2-40B4-BE49-F238E27FC236}">
                      <a16:creationId xmlns:a16="http://schemas.microsoft.com/office/drawing/2014/main" id="{6F9CBE62-BF35-AC17-1C7E-54615888D22E}"/>
                    </a:ext>
                  </a:extLst>
                </p:cNvPr>
                <p:cNvSpPr>
                  <a:spLocks noChangeShapeType="1"/>
                </p:cNvSpPr>
                <p:nvPr/>
              </p:nvSpPr>
              <p:spPr bwMode="auto">
                <a:xfrm>
                  <a:off x="6735" y="57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76" name="Line 1336">
                  <a:extLst>
                    <a:ext uri="{FF2B5EF4-FFF2-40B4-BE49-F238E27FC236}">
                      <a16:creationId xmlns:a16="http://schemas.microsoft.com/office/drawing/2014/main" id="{B900E361-D7AC-341F-2229-79676E5E4D47}"/>
                    </a:ext>
                  </a:extLst>
                </p:cNvPr>
                <p:cNvSpPr>
                  <a:spLocks noChangeShapeType="1"/>
                </p:cNvSpPr>
                <p:nvPr/>
              </p:nvSpPr>
              <p:spPr bwMode="auto">
                <a:xfrm>
                  <a:off x="6831" y="58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77" name="Line 1337">
                  <a:extLst>
                    <a:ext uri="{FF2B5EF4-FFF2-40B4-BE49-F238E27FC236}">
                      <a16:creationId xmlns:a16="http://schemas.microsoft.com/office/drawing/2014/main" id="{2635F583-435D-F67F-D607-CAC72272010F}"/>
                    </a:ext>
                  </a:extLst>
                </p:cNvPr>
                <p:cNvSpPr>
                  <a:spLocks noChangeShapeType="1"/>
                </p:cNvSpPr>
                <p:nvPr/>
              </p:nvSpPr>
              <p:spPr bwMode="auto">
                <a:xfrm rot="5400000">
                  <a:off x="6591" y="56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78" name="Line 1338">
                  <a:extLst>
                    <a:ext uri="{FF2B5EF4-FFF2-40B4-BE49-F238E27FC236}">
                      <a16:creationId xmlns:a16="http://schemas.microsoft.com/office/drawing/2014/main" id="{D81D2952-D08F-73EA-D280-494BCE5EC636}"/>
                    </a:ext>
                  </a:extLst>
                </p:cNvPr>
                <p:cNvSpPr>
                  <a:spLocks noChangeShapeType="1"/>
                </p:cNvSpPr>
                <p:nvPr/>
              </p:nvSpPr>
              <p:spPr bwMode="auto">
                <a:xfrm rot="5400000">
                  <a:off x="6687" y="57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79" name="Line 1339">
                  <a:extLst>
                    <a:ext uri="{FF2B5EF4-FFF2-40B4-BE49-F238E27FC236}">
                      <a16:creationId xmlns:a16="http://schemas.microsoft.com/office/drawing/2014/main" id="{043A6DF0-51BD-AED8-D753-5D545F665601}"/>
                    </a:ext>
                  </a:extLst>
                </p:cNvPr>
                <p:cNvSpPr>
                  <a:spLocks noChangeShapeType="1"/>
                </p:cNvSpPr>
                <p:nvPr/>
              </p:nvSpPr>
              <p:spPr bwMode="auto">
                <a:xfrm rot="5400000">
                  <a:off x="6783" y="58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292289" name="Line 1340">
                <a:extLst>
                  <a:ext uri="{FF2B5EF4-FFF2-40B4-BE49-F238E27FC236}">
                    <a16:creationId xmlns:a16="http://schemas.microsoft.com/office/drawing/2014/main" id="{BA409F8E-A74F-B917-0DF2-1B4829CFEF12}"/>
                  </a:ext>
                </a:extLst>
              </p:cNvPr>
              <p:cNvSpPr>
                <a:spLocks noChangeShapeType="1"/>
              </p:cNvSpPr>
              <p:nvPr/>
            </p:nvSpPr>
            <p:spPr bwMode="auto">
              <a:xfrm rot="5400000">
                <a:off x="6879" y="59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90" name="Line 1341">
                <a:extLst>
                  <a:ext uri="{FF2B5EF4-FFF2-40B4-BE49-F238E27FC236}">
                    <a16:creationId xmlns:a16="http://schemas.microsoft.com/office/drawing/2014/main" id="{B09990E0-4AD5-6F8B-1565-257E34B2FE26}"/>
                  </a:ext>
                </a:extLst>
              </p:cNvPr>
              <p:cNvSpPr>
                <a:spLocks noChangeShapeType="1"/>
              </p:cNvSpPr>
              <p:nvPr/>
            </p:nvSpPr>
            <p:spPr bwMode="auto">
              <a:xfrm rot="5400000">
                <a:off x="6975" y="60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91" name="Line 1342">
                <a:extLst>
                  <a:ext uri="{FF2B5EF4-FFF2-40B4-BE49-F238E27FC236}">
                    <a16:creationId xmlns:a16="http://schemas.microsoft.com/office/drawing/2014/main" id="{BD92519B-45CF-9967-1D36-FF0C93D4A2A7}"/>
                  </a:ext>
                </a:extLst>
              </p:cNvPr>
              <p:cNvSpPr>
                <a:spLocks noChangeShapeType="1"/>
              </p:cNvSpPr>
              <p:nvPr/>
            </p:nvSpPr>
            <p:spPr bwMode="auto">
              <a:xfrm rot="5400000">
                <a:off x="7071" y="60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92" name="Line 1343">
                <a:extLst>
                  <a:ext uri="{FF2B5EF4-FFF2-40B4-BE49-F238E27FC236}">
                    <a16:creationId xmlns:a16="http://schemas.microsoft.com/office/drawing/2014/main" id="{090F169F-B33E-7134-4660-7E9092B8EC23}"/>
                  </a:ext>
                </a:extLst>
              </p:cNvPr>
              <p:cNvSpPr>
                <a:spLocks noChangeShapeType="1"/>
              </p:cNvSpPr>
              <p:nvPr/>
            </p:nvSpPr>
            <p:spPr bwMode="auto">
              <a:xfrm rot="5400000">
                <a:off x="7167" y="61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93" name="Line 1344">
                <a:extLst>
                  <a:ext uri="{FF2B5EF4-FFF2-40B4-BE49-F238E27FC236}">
                    <a16:creationId xmlns:a16="http://schemas.microsoft.com/office/drawing/2014/main" id="{579FCA78-F0D0-5181-C908-C97E6BF7907A}"/>
                  </a:ext>
                </a:extLst>
              </p:cNvPr>
              <p:cNvSpPr>
                <a:spLocks noChangeShapeType="1"/>
              </p:cNvSpPr>
              <p:nvPr/>
            </p:nvSpPr>
            <p:spPr bwMode="auto">
              <a:xfrm rot="5400000">
                <a:off x="7263" y="62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94" name="Line 1345">
                <a:extLst>
                  <a:ext uri="{FF2B5EF4-FFF2-40B4-BE49-F238E27FC236}">
                    <a16:creationId xmlns:a16="http://schemas.microsoft.com/office/drawing/2014/main" id="{9BD9F476-5204-ACA9-F3CB-E0E12F5B292A}"/>
                  </a:ext>
                </a:extLst>
              </p:cNvPr>
              <p:cNvSpPr>
                <a:spLocks noChangeShapeType="1"/>
              </p:cNvSpPr>
              <p:nvPr/>
            </p:nvSpPr>
            <p:spPr bwMode="auto">
              <a:xfrm rot="5400000">
                <a:off x="7359" y="63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95" name="Line 1346">
                <a:extLst>
                  <a:ext uri="{FF2B5EF4-FFF2-40B4-BE49-F238E27FC236}">
                    <a16:creationId xmlns:a16="http://schemas.microsoft.com/office/drawing/2014/main" id="{5E035A87-8281-E8E0-8224-2F77148FEB0E}"/>
                  </a:ext>
                </a:extLst>
              </p:cNvPr>
              <p:cNvSpPr>
                <a:spLocks noChangeShapeType="1"/>
              </p:cNvSpPr>
              <p:nvPr/>
            </p:nvSpPr>
            <p:spPr bwMode="auto">
              <a:xfrm rot="5400000">
                <a:off x="7455" y="64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96" name="Line 1347">
                <a:extLst>
                  <a:ext uri="{FF2B5EF4-FFF2-40B4-BE49-F238E27FC236}">
                    <a16:creationId xmlns:a16="http://schemas.microsoft.com/office/drawing/2014/main" id="{C4F2CF6F-DA52-1CDA-FF77-12AFCFEF3E4E}"/>
                  </a:ext>
                </a:extLst>
              </p:cNvPr>
              <p:cNvSpPr>
                <a:spLocks noChangeShapeType="1"/>
              </p:cNvSpPr>
              <p:nvPr/>
            </p:nvSpPr>
            <p:spPr bwMode="auto">
              <a:xfrm>
                <a:off x="6927" y="59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97" name="Line 1348">
                <a:extLst>
                  <a:ext uri="{FF2B5EF4-FFF2-40B4-BE49-F238E27FC236}">
                    <a16:creationId xmlns:a16="http://schemas.microsoft.com/office/drawing/2014/main" id="{C44AE3CC-07AB-BFE6-9A49-03272CE1A352}"/>
                  </a:ext>
                </a:extLst>
              </p:cNvPr>
              <p:cNvSpPr>
                <a:spLocks noChangeShapeType="1"/>
              </p:cNvSpPr>
              <p:nvPr/>
            </p:nvSpPr>
            <p:spPr bwMode="auto">
              <a:xfrm>
                <a:off x="7023" y="60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98" name="Line 1349">
                <a:extLst>
                  <a:ext uri="{FF2B5EF4-FFF2-40B4-BE49-F238E27FC236}">
                    <a16:creationId xmlns:a16="http://schemas.microsoft.com/office/drawing/2014/main" id="{8EB2F6FB-214C-E6FE-9826-D3A9D245A56B}"/>
                  </a:ext>
                </a:extLst>
              </p:cNvPr>
              <p:cNvSpPr>
                <a:spLocks noChangeShapeType="1"/>
              </p:cNvSpPr>
              <p:nvPr/>
            </p:nvSpPr>
            <p:spPr bwMode="auto">
              <a:xfrm>
                <a:off x="7119" y="61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99" name="Line 1350">
                <a:extLst>
                  <a:ext uri="{FF2B5EF4-FFF2-40B4-BE49-F238E27FC236}">
                    <a16:creationId xmlns:a16="http://schemas.microsoft.com/office/drawing/2014/main" id="{67A669A3-70B7-8864-CC2A-3BF72A771440}"/>
                  </a:ext>
                </a:extLst>
              </p:cNvPr>
              <p:cNvSpPr>
                <a:spLocks noChangeShapeType="1"/>
              </p:cNvSpPr>
              <p:nvPr/>
            </p:nvSpPr>
            <p:spPr bwMode="auto">
              <a:xfrm>
                <a:off x="7215" y="62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00" name="Line 1351">
                <a:extLst>
                  <a:ext uri="{FF2B5EF4-FFF2-40B4-BE49-F238E27FC236}">
                    <a16:creationId xmlns:a16="http://schemas.microsoft.com/office/drawing/2014/main" id="{517E81C2-43AE-7E17-5538-DF3A7EE7B59B}"/>
                  </a:ext>
                </a:extLst>
              </p:cNvPr>
              <p:cNvSpPr>
                <a:spLocks noChangeShapeType="1"/>
              </p:cNvSpPr>
              <p:nvPr/>
            </p:nvSpPr>
            <p:spPr bwMode="auto">
              <a:xfrm>
                <a:off x="7311" y="63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01" name="Line 1352">
                <a:extLst>
                  <a:ext uri="{FF2B5EF4-FFF2-40B4-BE49-F238E27FC236}">
                    <a16:creationId xmlns:a16="http://schemas.microsoft.com/office/drawing/2014/main" id="{36115D09-E1C8-6C9C-CE55-16B82C6226B0}"/>
                  </a:ext>
                </a:extLst>
              </p:cNvPr>
              <p:cNvSpPr>
                <a:spLocks noChangeShapeType="1"/>
              </p:cNvSpPr>
              <p:nvPr/>
            </p:nvSpPr>
            <p:spPr bwMode="auto">
              <a:xfrm>
                <a:off x="7407" y="64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302" name="Line 1353">
                <a:extLst>
                  <a:ext uri="{FF2B5EF4-FFF2-40B4-BE49-F238E27FC236}">
                    <a16:creationId xmlns:a16="http://schemas.microsoft.com/office/drawing/2014/main" id="{FFFDE2AA-5EE4-09FC-23D5-FF82924E4458}"/>
                  </a:ext>
                </a:extLst>
              </p:cNvPr>
              <p:cNvSpPr>
                <a:spLocks noChangeShapeType="1"/>
              </p:cNvSpPr>
              <p:nvPr/>
            </p:nvSpPr>
            <p:spPr bwMode="auto">
              <a:xfrm>
                <a:off x="7503" y="6528"/>
                <a:ext cx="24"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grpSp>
          <p:nvGrpSpPr>
            <p:cNvPr id="292167" name="Group 1354">
              <a:extLst>
                <a:ext uri="{FF2B5EF4-FFF2-40B4-BE49-F238E27FC236}">
                  <a16:creationId xmlns:a16="http://schemas.microsoft.com/office/drawing/2014/main" id="{DAF73C6F-03F5-A105-73EA-90550FCBAE45}"/>
                </a:ext>
              </a:extLst>
            </p:cNvPr>
            <p:cNvGrpSpPr>
              <a:grpSpLocks/>
            </p:cNvGrpSpPr>
            <p:nvPr/>
          </p:nvGrpSpPr>
          <p:grpSpPr bwMode="auto">
            <a:xfrm rot="-5400000">
              <a:off x="584" y="213"/>
              <a:ext cx="1420" cy="1416"/>
              <a:chOff x="3183" y="1680"/>
              <a:chExt cx="4431" cy="4416"/>
            </a:xfrm>
          </p:grpSpPr>
          <p:grpSp>
            <p:nvGrpSpPr>
              <p:cNvPr id="292194" name="Group 1355">
                <a:extLst>
                  <a:ext uri="{FF2B5EF4-FFF2-40B4-BE49-F238E27FC236}">
                    <a16:creationId xmlns:a16="http://schemas.microsoft.com/office/drawing/2014/main" id="{EB87E8FE-4896-586B-6A4E-B50A7D355219}"/>
                  </a:ext>
                </a:extLst>
              </p:cNvPr>
              <p:cNvGrpSpPr>
                <a:grpSpLocks/>
              </p:cNvGrpSpPr>
              <p:nvPr/>
            </p:nvGrpSpPr>
            <p:grpSpPr bwMode="auto">
              <a:xfrm>
                <a:off x="3183" y="1680"/>
                <a:ext cx="3744" cy="3648"/>
                <a:chOff x="3183" y="1680"/>
                <a:chExt cx="3744" cy="3648"/>
              </a:xfrm>
            </p:grpSpPr>
            <p:sp>
              <p:nvSpPr>
                <p:cNvPr id="292211" name="Line 1356">
                  <a:extLst>
                    <a:ext uri="{FF2B5EF4-FFF2-40B4-BE49-F238E27FC236}">
                      <a16:creationId xmlns:a16="http://schemas.microsoft.com/office/drawing/2014/main" id="{51B121C7-0C62-9025-6085-0F619E7E0F1F}"/>
                    </a:ext>
                  </a:extLst>
                </p:cNvPr>
                <p:cNvSpPr>
                  <a:spLocks noChangeShapeType="1"/>
                </p:cNvSpPr>
                <p:nvPr/>
              </p:nvSpPr>
              <p:spPr bwMode="auto">
                <a:xfrm>
                  <a:off x="3183" y="16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12" name="Line 1357">
                  <a:extLst>
                    <a:ext uri="{FF2B5EF4-FFF2-40B4-BE49-F238E27FC236}">
                      <a16:creationId xmlns:a16="http://schemas.microsoft.com/office/drawing/2014/main" id="{66556E1D-B812-5B6F-1BCC-F50AA2DAD1D1}"/>
                    </a:ext>
                  </a:extLst>
                </p:cNvPr>
                <p:cNvSpPr>
                  <a:spLocks noChangeShapeType="1"/>
                </p:cNvSpPr>
                <p:nvPr/>
              </p:nvSpPr>
              <p:spPr bwMode="auto">
                <a:xfrm rot="5400000">
                  <a:off x="3231" y="17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13" name="Line 1358">
                  <a:extLst>
                    <a:ext uri="{FF2B5EF4-FFF2-40B4-BE49-F238E27FC236}">
                      <a16:creationId xmlns:a16="http://schemas.microsoft.com/office/drawing/2014/main" id="{DDF804A8-73F4-D5D5-D999-EFD179326DFC}"/>
                    </a:ext>
                  </a:extLst>
                </p:cNvPr>
                <p:cNvSpPr>
                  <a:spLocks noChangeShapeType="1"/>
                </p:cNvSpPr>
                <p:nvPr/>
              </p:nvSpPr>
              <p:spPr bwMode="auto">
                <a:xfrm>
                  <a:off x="3279" y="17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14" name="Line 1359">
                  <a:extLst>
                    <a:ext uri="{FF2B5EF4-FFF2-40B4-BE49-F238E27FC236}">
                      <a16:creationId xmlns:a16="http://schemas.microsoft.com/office/drawing/2014/main" id="{49C8F679-F6C9-F9C1-2EF5-C477E21B67E7}"/>
                    </a:ext>
                  </a:extLst>
                </p:cNvPr>
                <p:cNvSpPr>
                  <a:spLocks noChangeShapeType="1"/>
                </p:cNvSpPr>
                <p:nvPr/>
              </p:nvSpPr>
              <p:spPr bwMode="auto">
                <a:xfrm rot="5400000">
                  <a:off x="3327" y="18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15" name="Line 1360">
                  <a:extLst>
                    <a:ext uri="{FF2B5EF4-FFF2-40B4-BE49-F238E27FC236}">
                      <a16:creationId xmlns:a16="http://schemas.microsoft.com/office/drawing/2014/main" id="{E78136C1-0A66-9E30-2A55-2CADF82927E9}"/>
                    </a:ext>
                  </a:extLst>
                </p:cNvPr>
                <p:cNvSpPr>
                  <a:spLocks noChangeShapeType="1"/>
                </p:cNvSpPr>
                <p:nvPr/>
              </p:nvSpPr>
              <p:spPr bwMode="auto">
                <a:xfrm>
                  <a:off x="3375" y="18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16" name="Line 1361">
                  <a:extLst>
                    <a:ext uri="{FF2B5EF4-FFF2-40B4-BE49-F238E27FC236}">
                      <a16:creationId xmlns:a16="http://schemas.microsoft.com/office/drawing/2014/main" id="{CBC46785-07C2-1511-D683-FC61227C2F27}"/>
                    </a:ext>
                  </a:extLst>
                </p:cNvPr>
                <p:cNvSpPr>
                  <a:spLocks noChangeShapeType="1"/>
                </p:cNvSpPr>
                <p:nvPr/>
              </p:nvSpPr>
              <p:spPr bwMode="auto">
                <a:xfrm>
                  <a:off x="3471" y="19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17" name="Line 1362">
                  <a:extLst>
                    <a:ext uri="{FF2B5EF4-FFF2-40B4-BE49-F238E27FC236}">
                      <a16:creationId xmlns:a16="http://schemas.microsoft.com/office/drawing/2014/main" id="{7F6ABE04-8FDD-5C48-376F-A8AAD3968116}"/>
                    </a:ext>
                  </a:extLst>
                </p:cNvPr>
                <p:cNvSpPr>
                  <a:spLocks noChangeShapeType="1"/>
                </p:cNvSpPr>
                <p:nvPr/>
              </p:nvSpPr>
              <p:spPr bwMode="auto">
                <a:xfrm>
                  <a:off x="3567" y="20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18" name="Line 1363">
                  <a:extLst>
                    <a:ext uri="{FF2B5EF4-FFF2-40B4-BE49-F238E27FC236}">
                      <a16:creationId xmlns:a16="http://schemas.microsoft.com/office/drawing/2014/main" id="{A066527B-AF94-CE9B-9CD7-C995446F8134}"/>
                    </a:ext>
                  </a:extLst>
                </p:cNvPr>
                <p:cNvSpPr>
                  <a:spLocks noChangeShapeType="1"/>
                </p:cNvSpPr>
                <p:nvPr/>
              </p:nvSpPr>
              <p:spPr bwMode="auto">
                <a:xfrm>
                  <a:off x="3663" y="21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19" name="Line 1364">
                  <a:extLst>
                    <a:ext uri="{FF2B5EF4-FFF2-40B4-BE49-F238E27FC236}">
                      <a16:creationId xmlns:a16="http://schemas.microsoft.com/office/drawing/2014/main" id="{A62DC726-8A92-3FBF-4D18-F0541C9C847F}"/>
                    </a:ext>
                  </a:extLst>
                </p:cNvPr>
                <p:cNvSpPr>
                  <a:spLocks noChangeShapeType="1"/>
                </p:cNvSpPr>
                <p:nvPr/>
              </p:nvSpPr>
              <p:spPr bwMode="auto">
                <a:xfrm rot="5400000">
                  <a:off x="3423" y="19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20" name="Line 1365">
                  <a:extLst>
                    <a:ext uri="{FF2B5EF4-FFF2-40B4-BE49-F238E27FC236}">
                      <a16:creationId xmlns:a16="http://schemas.microsoft.com/office/drawing/2014/main" id="{DAF5200A-E0F9-6B23-D2B1-BC4945F58842}"/>
                    </a:ext>
                  </a:extLst>
                </p:cNvPr>
                <p:cNvSpPr>
                  <a:spLocks noChangeShapeType="1"/>
                </p:cNvSpPr>
                <p:nvPr/>
              </p:nvSpPr>
              <p:spPr bwMode="auto">
                <a:xfrm rot="5400000">
                  <a:off x="3519" y="20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21" name="Line 1366">
                  <a:extLst>
                    <a:ext uri="{FF2B5EF4-FFF2-40B4-BE49-F238E27FC236}">
                      <a16:creationId xmlns:a16="http://schemas.microsoft.com/office/drawing/2014/main" id="{2A4C247B-830E-3499-FA9C-5E23EC3F3CEF}"/>
                    </a:ext>
                  </a:extLst>
                </p:cNvPr>
                <p:cNvSpPr>
                  <a:spLocks noChangeShapeType="1"/>
                </p:cNvSpPr>
                <p:nvPr/>
              </p:nvSpPr>
              <p:spPr bwMode="auto">
                <a:xfrm rot="5400000">
                  <a:off x="3615" y="21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22" name="Line 1367">
                  <a:extLst>
                    <a:ext uri="{FF2B5EF4-FFF2-40B4-BE49-F238E27FC236}">
                      <a16:creationId xmlns:a16="http://schemas.microsoft.com/office/drawing/2014/main" id="{C4C2BE33-2686-1E95-5D6A-D46B83D00061}"/>
                    </a:ext>
                  </a:extLst>
                </p:cNvPr>
                <p:cNvSpPr>
                  <a:spLocks noChangeShapeType="1"/>
                </p:cNvSpPr>
                <p:nvPr/>
              </p:nvSpPr>
              <p:spPr bwMode="auto">
                <a:xfrm rot="5400000">
                  <a:off x="3711" y="22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23" name="Line 1368">
                  <a:extLst>
                    <a:ext uri="{FF2B5EF4-FFF2-40B4-BE49-F238E27FC236}">
                      <a16:creationId xmlns:a16="http://schemas.microsoft.com/office/drawing/2014/main" id="{6A2D3C35-1689-B96E-33FB-CF08B7612C24}"/>
                    </a:ext>
                  </a:extLst>
                </p:cNvPr>
                <p:cNvSpPr>
                  <a:spLocks noChangeShapeType="1"/>
                </p:cNvSpPr>
                <p:nvPr/>
              </p:nvSpPr>
              <p:spPr bwMode="auto">
                <a:xfrm>
                  <a:off x="3759" y="22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24" name="Line 1369">
                  <a:extLst>
                    <a:ext uri="{FF2B5EF4-FFF2-40B4-BE49-F238E27FC236}">
                      <a16:creationId xmlns:a16="http://schemas.microsoft.com/office/drawing/2014/main" id="{5588A9E4-DEA0-6F2F-F04D-CF3511D46960}"/>
                    </a:ext>
                  </a:extLst>
                </p:cNvPr>
                <p:cNvSpPr>
                  <a:spLocks noChangeShapeType="1"/>
                </p:cNvSpPr>
                <p:nvPr/>
              </p:nvSpPr>
              <p:spPr bwMode="auto">
                <a:xfrm rot="5400000">
                  <a:off x="3807" y="23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25" name="Line 1370">
                  <a:extLst>
                    <a:ext uri="{FF2B5EF4-FFF2-40B4-BE49-F238E27FC236}">
                      <a16:creationId xmlns:a16="http://schemas.microsoft.com/office/drawing/2014/main" id="{CA8742DA-DC52-9C7E-EDCA-EB4C58488005}"/>
                    </a:ext>
                  </a:extLst>
                </p:cNvPr>
                <p:cNvSpPr>
                  <a:spLocks noChangeShapeType="1"/>
                </p:cNvSpPr>
                <p:nvPr/>
              </p:nvSpPr>
              <p:spPr bwMode="auto">
                <a:xfrm>
                  <a:off x="3855" y="23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26" name="Line 1371">
                  <a:extLst>
                    <a:ext uri="{FF2B5EF4-FFF2-40B4-BE49-F238E27FC236}">
                      <a16:creationId xmlns:a16="http://schemas.microsoft.com/office/drawing/2014/main" id="{413C93D3-1762-942E-9C15-D6153D933262}"/>
                    </a:ext>
                  </a:extLst>
                </p:cNvPr>
                <p:cNvSpPr>
                  <a:spLocks noChangeShapeType="1"/>
                </p:cNvSpPr>
                <p:nvPr/>
              </p:nvSpPr>
              <p:spPr bwMode="auto">
                <a:xfrm>
                  <a:off x="3951" y="24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27" name="Line 1372">
                  <a:extLst>
                    <a:ext uri="{FF2B5EF4-FFF2-40B4-BE49-F238E27FC236}">
                      <a16:creationId xmlns:a16="http://schemas.microsoft.com/office/drawing/2014/main" id="{957EFD7F-C486-8638-C60E-F535CF7B7A30}"/>
                    </a:ext>
                  </a:extLst>
                </p:cNvPr>
                <p:cNvSpPr>
                  <a:spLocks noChangeShapeType="1"/>
                </p:cNvSpPr>
                <p:nvPr/>
              </p:nvSpPr>
              <p:spPr bwMode="auto">
                <a:xfrm>
                  <a:off x="4047" y="25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28" name="Line 1373">
                  <a:extLst>
                    <a:ext uri="{FF2B5EF4-FFF2-40B4-BE49-F238E27FC236}">
                      <a16:creationId xmlns:a16="http://schemas.microsoft.com/office/drawing/2014/main" id="{70A926F4-67BC-43CF-F844-EDDE1678A38E}"/>
                    </a:ext>
                  </a:extLst>
                </p:cNvPr>
                <p:cNvSpPr>
                  <a:spLocks noChangeShapeType="1"/>
                </p:cNvSpPr>
                <p:nvPr/>
              </p:nvSpPr>
              <p:spPr bwMode="auto">
                <a:xfrm>
                  <a:off x="4143" y="26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29" name="Line 1374">
                  <a:extLst>
                    <a:ext uri="{FF2B5EF4-FFF2-40B4-BE49-F238E27FC236}">
                      <a16:creationId xmlns:a16="http://schemas.microsoft.com/office/drawing/2014/main" id="{865A7401-9511-AA9A-541A-AA9D60D3398A}"/>
                    </a:ext>
                  </a:extLst>
                </p:cNvPr>
                <p:cNvSpPr>
                  <a:spLocks noChangeShapeType="1"/>
                </p:cNvSpPr>
                <p:nvPr/>
              </p:nvSpPr>
              <p:spPr bwMode="auto">
                <a:xfrm rot="5400000">
                  <a:off x="3903" y="24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30" name="Line 1375">
                  <a:extLst>
                    <a:ext uri="{FF2B5EF4-FFF2-40B4-BE49-F238E27FC236}">
                      <a16:creationId xmlns:a16="http://schemas.microsoft.com/office/drawing/2014/main" id="{3CF71064-908A-D9C7-A0F7-FA599F57A98B}"/>
                    </a:ext>
                  </a:extLst>
                </p:cNvPr>
                <p:cNvSpPr>
                  <a:spLocks noChangeShapeType="1"/>
                </p:cNvSpPr>
                <p:nvPr/>
              </p:nvSpPr>
              <p:spPr bwMode="auto">
                <a:xfrm rot="5400000">
                  <a:off x="3999" y="24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31" name="Line 1376">
                  <a:extLst>
                    <a:ext uri="{FF2B5EF4-FFF2-40B4-BE49-F238E27FC236}">
                      <a16:creationId xmlns:a16="http://schemas.microsoft.com/office/drawing/2014/main" id="{F08F6782-5CF4-8046-192B-F63F978F4A01}"/>
                    </a:ext>
                  </a:extLst>
                </p:cNvPr>
                <p:cNvSpPr>
                  <a:spLocks noChangeShapeType="1"/>
                </p:cNvSpPr>
                <p:nvPr/>
              </p:nvSpPr>
              <p:spPr bwMode="auto">
                <a:xfrm rot="5400000">
                  <a:off x="4095" y="25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32" name="Line 1377">
                  <a:extLst>
                    <a:ext uri="{FF2B5EF4-FFF2-40B4-BE49-F238E27FC236}">
                      <a16:creationId xmlns:a16="http://schemas.microsoft.com/office/drawing/2014/main" id="{0A85E5EC-6971-393C-4035-C1F35DD96610}"/>
                    </a:ext>
                  </a:extLst>
                </p:cNvPr>
                <p:cNvSpPr>
                  <a:spLocks noChangeShapeType="1"/>
                </p:cNvSpPr>
                <p:nvPr/>
              </p:nvSpPr>
              <p:spPr bwMode="auto">
                <a:xfrm rot="5400000">
                  <a:off x="4191" y="26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33" name="Line 1378">
                  <a:extLst>
                    <a:ext uri="{FF2B5EF4-FFF2-40B4-BE49-F238E27FC236}">
                      <a16:creationId xmlns:a16="http://schemas.microsoft.com/office/drawing/2014/main" id="{4CD5185B-1FCD-3110-FD74-87CBBE8934AA}"/>
                    </a:ext>
                  </a:extLst>
                </p:cNvPr>
                <p:cNvSpPr>
                  <a:spLocks noChangeShapeType="1"/>
                </p:cNvSpPr>
                <p:nvPr/>
              </p:nvSpPr>
              <p:spPr bwMode="auto">
                <a:xfrm>
                  <a:off x="4239" y="27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34" name="Line 1379">
                  <a:extLst>
                    <a:ext uri="{FF2B5EF4-FFF2-40B4-BE49-F238E27FC236}">
                      <a16:creationId xmlns:a16="http://schemas.microsoft.com/office/drawing/2014/main" id="{E204A45C-23B3-7894-7C86-7FC37D3F91AE}"/>
                    </a:ext>
                  </a:extLst>
                </p:cNvPr>
                <p:cNvSpPr>
                  <a:spLocks noChangeShapeType="1"/>
                </p:cNvSpPr>
                <p:nvPr/>
              </p:nvSpPr>
              <p:spPr bwMode="auto">
                <a:xfrm rot="5400000">
                  <a:off x="4287" y="27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35" name="Line 1380">
                  <a:extLst>
                    <a:ext uri="{FF2B5EF4-FFF2-40B4-BE49-F238E27FC236}">
                      <a16:creationId xmlns:a16="http://schemas.microsoft.com/office/drawing/2014/main" id="{B28CF24B-F064-9760-EC93-B6FE5616E1AF}"/>
                    </a:ext>
                  </a:extLst>
                </p:cNvPr>
                <p:cNvSpPr>
                  <a:spLocks noChangeShapeType="1"/>
                </p:cNvSpPr>
                <p:nvPr/>
              </p:nvSpPr>
              <p:spPr bwMode="auto">
                <a:xfrm>
                  <a:off x="4335" y="28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36" name="Line 1381">
                  <a:extLst>
                    <a:ext uri="{FF2B5EF4-FFF2-40B4-BE49-F238E27FC236}">
                      <a16:creationId xmlns:a16="http://schemas.microsoft.com/office/drawing/2014/main" id="{8A5798A8-6E64-CDA6-7E59-FF508E3091AB}"/>
                    </a:ext>
                  </a:extLst>
                </p:cNvPr>
                <p:cNvSpPr>
                  <a:spLocks noChangeShapeType="1"/>
                </p:cNvSpPr>
                <p:nvPr/>
              </p:nvSpPr>
              <p:spPr bwMode="auto">
                <a:xfrm>
                  <a:off x="4431" y="29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37" name="Line 1382">
                  <a:extLst>
                    <a:ext uri="{FF2B5EF4-FFF2-40B4-BE49-F238E27FC236}">
                      <a16:creationId xmlns:a16="http://schemas.microsoft.com/office/drawing/2014/main" id="{04545962-165B-7148-22C9-D56F9925F484}"/>
                    </a:ext>
                  </a:extLst>
                </p:cNvPr>
                <p:cNvSpPr>
                  <a:spLocks noChangeShapeType="1"/>
                </p:cNvSpPr>
                <p:nvPr/>
              </p:nvSpPr>
              <p:spPr bwMode="auto">
                <a:xfrm>
                  <a:off x="4527" y="30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38" name="Line 1383">
                  <a:extLst>
                    <a:ext uri="{FF2B5EF4-FFF2-40B4-BE49-F238E27FC236}">
                      <a16:creationId xmlns:a16="http://schemas.microsoft.com/office/drawing/2014/main" id="{C2E1F68F-C466-551F-A18C-A4CB9F7DF711}"/>
                    </a:ext>
                  </a:extLst>
                </p:cNvPr>
                <p:cNvSpPr>
                  <a:spLocks noChangeShapeType="1"/>
                </p:cNvSpPr>
                <p:nvPr/>
              </p:nvSpPr>
              <p:spPr bwMode="auto">
                <a:xfrm>
                  <a:off x="4623" y="31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39" name="Line 1384">
                  <a:extLst>
                    <a:ext uri="{FF2B5EF4-FFF2-40B4-BE49-F238E27FC236}">
                      <a16:creationId xmlns:a16="http://schemas.microsoft.com/office/drawing/2014/main" id="{0EA72B24-A0F5-6269-163A-D47A3D456CAD}"/>
                    </a:ext>
                  </a:extLst>
                </p:cNvPr>
                <p:cNvSpPr>
                  <a:spLocks noChangeShapeType="1"/>
                </p:cNvSpPr>
                <p:nvPr/>
              </p:nvSpPr>
              <p:spPr bwMode="auto">
                <a:xfrm rot="5400000">
                  <a:off x="4383" y="28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40" name="Line 1385">
                  <a:extLst>
                    <a:ext uri="{FF2B5EF4-FFF2-40B4-BE49-F238E27FC236}">
                      <a16:creationId xmlns:a16="http://schemas.microsoft.com/office/drawing/2014/main" id="{8EFD5A52-2A36-9ACF-439E-E83F4A99C849}"/>
                    </a:ext>
                  </a:extLst>
                </p:cNvPr>
                <p:cNvSpPr>
                  <a:spLocks noChangeShapeType="1"/>
                </p:cNvSpPr>
                <p:nvPr/>
              </p:nvSpPr>
              <p:spPr bwMode="auto">
                <a:xfrm rot="5400000">
                  <a:off x="4479" y="29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41" name="Line 1386">
                  <a:extLst>
                    <a:ext uri="{FF2B5EF4-FFF2-40B4-BE49-F238E27FC236}">
                      <a16:creationId xmlns:a16="http://schemas.microsoft.com/office/drawing/2014/main" id="{D3C74320-0820-919B-2EB3-F190C0E2A548}"/>
                    </a:ext>
                  </a:extLst>
                </p:cNvPr>
                <p:cNvSpPr>
                  <a:spLocks noChangeShapeType="1"/>
                </p:cNvSpPr>
                <p:nvPr/>
              </p:nvSpPr>
              <p:spPr bwMode="auto">
                <a:xfrm rot="5400000">
                  <a:off x="4575" y="30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42" name="Line 1387">
                  <a:extLst>
                    <a:ext uri="{FF2B5EF4-FFF2-40B4-BE49-F238E27FC236}">
                      <a16:creationId xmlns:a16="http://schemas.microsoft.com/office/drawing/2014/main" id="{0C4F8CDD-F5BB-7DB4-EF08-040F6B26C820}"/>
                    </a:ext>
                  </a:extLst>
                </p:cNvPr>
                <p:cNvSpPr>
                  <a:spLocks noChangeShapeType="1"/>
                </p:cNvSpPr>
                <p:nvPr/>
              </p:nvSpPr>
              <p:spPr bwMode="auto">
                <a:xfrm>
                  <a:off x="4719" y="32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43" name="Line 1388">
                  <a:extLst>
                    <a:ext uri="{FF2B5EF4-FFF2-40B4-BE49-F238E27FC236}">
                      <a16:creationId xmlns:a16="http://schemas.microsoft.com/office/drawing/2014/main" id="{1569DECF-A490-09A1-46F7-86722D35A2A2}"/>
                    </a:ext>
                  </a:extLst>
                </p:cNvPr>
                <p:cNvSpPr>
                  <a:spLocks noChangeShapeType="1"/>
                </p:cNvSpPr>
                <p:nvPr/>
              </p:nvSpPr>
              <p:spPr bwMode="auto">
                <a:xfrm>
                  <a:off x="4815" y="33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44" name="Line 1389">
                  <a:extLst>
                    <a:ext uri="{FF2B5EF4-FFF2-40B4-BE49-F238E27FC236}">
                      <a16:creationId xmlns:a16="http://schemas.microsoft.com/office/drawing/2014/main" id="{D5D073BC-5439-387B-EF2A-BE2FE56AF7AA}"/>
                    </a:ext>
                  </a:extLst>
                </p:cNvPr>
                <p:cNvSpPr>
                  <a:spLocks noChangeShapeType="1"/>
                </p:cNvSpPr>
                <p:nvPr/>
              </p:nvSpPr>
              <p:spPr bwMode="auto">
                <a:xfrm>
                  <a:off x="4911" y="34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45" name="Line 1390">
                  <a:extLst>
                    <a:ext uri="{FF2B5EF4-FFF2-40B4-BE49-F238E27FC236}">
                      <a16:creationId xmlns:a16="http://schemas.microsoft.com/office/drawing/2014/main" id="{E197E592-FBA7-118A-814F-AB3F1F7B5DFD}"/>
                    </a:ext>
                  </a:extLst>
                </p:cNvPr>
                <p:cNvSpPr>
                  <a:spLocks noChangeShapeType="1"/>
                </p:cNvSpPr>
                <p:nvPr/>
              </p:nvSpPr>
              <p:spPr bwMode="auto">
                <a:xfrm rot="5400000">
                  <a:off x="4767" y="32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46" name="Line 1391">
                  <a:extLst>
                    <a:ext uri="{FF2B5EF4-FFF2-40B4-BE49-F238E27FC236}">
                      <a16:creationId xmlns:a16="http://schemas.microsoft.com/office/drawing/2014/main" id="{ADEFFE7A-5F86-B58E-D91A-640CAC167D61}"/>
                    </a:ext>
                  </a:extLst>
                </p:cNvPr>
                <p:cNvSpPr>
                  <a:spLocks noChangeShapeType="1"/>
                </p:cNvSpPr>
                <p:nvPr/>
              </p:nvSpPr>
              <p:spPr bwMode="auto">
                <a:xfrm rot="5400000">
                  <a:off x="4863" y="33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47" name="Line 1392">
                  <a:extLst>
                    <a:ext uri="{FF2B5EF4-FFF2-40B4-BE49-F238E27FC236}">
                      <a16:creationId xmlns:a16="http://schemas.microsoft.com/office/drawing/2014/main" id="{85C73EE3-60D8-4C88-EEF3-C436AB446B18}"/>
                    </a:ext>
                  </a:extLst>
                </p:cNvPr>
                <p:cNvSpPr>
                  <a:spLocks noChangeShapeType="1"/>
                </p:cNvSpPr>
                <p:nvPr/>
              </p:nvSpPr>
              <p:spPr bwMode="auto">
                <a:xfrm rot="5400000">
                  <a:off x="4959" y="34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48" name="Line 1393">
                  <a:extLst>
                    <a:ext uri="{FF2B5EF4-FFF2-40B4-BE49-F238E27FC236}">
                      <a16:creationId xmlns:a16="http://schemas.microsoft.com/office/drawing/2014/main" id="{C34BB7FF-1F7B-ABC4-4D57-7DFA41D5A806}"/>
                    </a:ext>
                  </a:extLst>
                </p:cNvPr>
                <p:cNvSpPr>
                  <a:spLocks noChangeShapeType="1"/>
                </p:cNvSpPr>
                <p:nvPr/>
              </p:nvSpPr>
              <p:spPr bwMode="auto">
                <a:xfrm>
                  <a:off x="5007" y="35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49" name="Line 1394">
                  <a:extLst>
                    <a:ext uri="{FF2B5EF4-FFF2-40B4-BE49-F238E27FC236}">
                      <a16:creationId xmlns:a16="http://schemas.microsoft.com/office/drawing/2014/main" id="{85D7D43C-320D-985D-666F-DCFE3E569728}"/>
                    </a:ext>
                  </a:extLst>
                </p:cNvPr>
                <p:cNvSpPr>
                  <a:spLocks noChangeShapeType="1"/>
                </p:cNvSpPr>
                <p:nvPr/>
              </p:nvSpPr>
              <p:spPr bwMode="auto">
                <a:xfrm rot="5400000">
                  <a:off x="5055" y="35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50" name="Line 1395">
                  <a:extLst>
                    <a:ext uri="{FF2B5EF4-FFF2-40B4-BE49-F238E27FC236}">
                      <a16:creationId xmlns:a16="http://schemas.microsoft.com/office/drawing/2014/main" id="{31C90687-A816-B839-37F7-1978A8D9EF46}"/>
                    </a:ext>
                  </a:extLst>
                </p:cNvPr>
                <p:cNvSpPr>
                  <a:spLocks noChangeShapeType="1"/>
                </p:cNvSpPr>
                <p:nvPr/>
              </p:nvSpPr>
              <p:spPr bwMode="auto">
                <a:xfrm>
                  <a:off x="5103" y="36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51" name="Line 1396">
                  <a:extLst>
                    <a:ext uri="{FF2B5EF4-FFF2-40B4-BE49-F238E27FC236}">
                      <a16:creationId xmlns:a16="http://schemas.microsoft.com/office/drawing/2014/main" id="{B1AAEA13-C0ED-033E-140A-3C1D28A16A64}"/>
                    </a:ext>
                  </a:extLst>
                </p:cNvPr>
                <p:cNvSpPr>
                  <a:spLocks noChangeShapeType="1"/>
                </p:cNvSpPr>
                <p:nvPr/>
              </p:nvSpPr>
              <p:spPr bwMode="auto">
                <a:xfrm>
                  <a:off x="5199" y="36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52" name="Line 1397">
                  <a:extLst>
                    <a:ext uri="{FF2B5EF4-FFF2-40B4-BE49-F238E27FC236}">
                      <a16:creationId xmlns:a16="http://schemas.microsoft.com/office/drawing/2014/main" id="{F227A10A-2F80-6AA7-A379-D61C7B3AADB1}"/>
                    </a:ext>
                  </a:extLst>
                </p:cNvPr>
                <p:cNvSpPr>
                  <a:spLocks noChangeShapeType="1"/>
                </p:cNvSpPr>
                <p:nvPr/>
              </p:nvSpPr>
              <p:spPr bwMode="auto">
                <a:xfrm>
                  <a:off x="5295" y="37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53" name="Line 1398">
                  <a:extLst>
                    <a:ext uri="{FF2B5EF4-FFF2-40B4-BE49-F238E27FC236}">
                      <a16:creationId xmlns:a16="http://schemas.microsoft.com/office/drawing/2014/main" id="{16BC4AF2-8481-06C0-F756-00B0285160D6}"/>
                    </a:ext>
                  </a:extLst>
                </p:cNvPr>
                <p:cNvSpPr>
                  <a:spLocks noChangeShapeType="1"/>
                </p:cNvSpPr>
                <p:nvPr/>
              </p:nvSpPr>
              <p:spPr bwMode="auto">
                <a:xfrm>
                  <a:off x="5391" y="38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54" name="Line 1399">
                  <a:extLst>
                    <a:ext uri="{FF2B5EF4-FFF2-40B4-BE49-F238E27FC236}">
                      <a16:creationId xmlns:a16="http://schemas.microsoft.com/office/drawing/2014/main" id="{AB89F325-0C61-4EAA-6BA7-7EB70DB6D69A}"/>
                    </a:ext>
                  </a:extLst>
                </p:cNvPr>
                <p:cNvSpPr>
                  <a:spLocks noChangeShapeType="1"/>
                </p:cNvSpPr>
                <p:nvPr/>
              </p:nvSpPr>
              <p:spPr bwMode="auto">
                <a:xfrm rot="5400000">
                  <a:off x="5151" y="36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55" name="Line 1400">
                  <a:extLst>
                    <a:ext uri="{FF2B5EF4-FFF2-40B4-BE49-F238E27FC236}">
                      <a16:creationId xmlns:a16="http://schemas.microsoft.com/office/drawing/2014/main" id="{FCAE96CD-9121-D444-1CBE-EB0CD0188E2B}"/>
                    </a:ext>
                  </a:extLst>
                </p:cNvPr>
                <p:cNvSpPr>
                  <a:spLocks noChangeShapeType="1"/>
                </p:cNvSpPr>
                <p:nvPr/>
              </p:nvSpPr>
              <p:spPr bwMode="auto">
                <a:xfrm rot="5400000">
                  <a:off x="5247" y="37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56" name="Line 1401">
                  <a:extLst>
                    <a:ext uri="{FF2B5EF4-FFF2-40B4-BE49-F238E27FC236}">
                      <a16:creationId xmlns:a16="http://schemas.microsoft.com/office/drawing/2014/main" id="{08D4EDA8-3DFD-CA0E-8D35-DCB31EAC3599}"/>
                    </a:ext>
                  </a:extLst>
                </p:cNvPr>
                <p:cNvSpPr>
                  <a:spLocks noChangeShapeType="1"/>
                </p:cNvSpPr>
                <p:nvPr/>
              </p:nvSpPr>
              <p:spPr bwMode="auto">
                <a:xfrm rot="5400000">
                  <a:off x="5343" y="38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57" name="Line 1402">
                  <a:extLst>
                    <a:ext uri="{FF2B5EF4-FFF2-40B4-BE49-F238E27FC236}">
                      <a16:creationId xmlns:a16="http://schemas.microsoft.com/office/drawing/2014/main" id="{581306C9-5A3F-264F-89AD-488F02A0FDA3}"/>
                    </a:ext>
                  </a:extLst>
                </p:cNvPr>
                <p:cNvSpPr>
                  <a:spLocks noChangeShapeType="1"/>
                </p:cNvSpPr>
                <p:nvPr/>
              </p:nvSpPr>
              <p:spPr bwMode="auto">
                <a:xfrm rot="5400000">
                  <a:off x="4671" y="31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58" name="Line 1403">
                  <a:extLst>
                    <a:ext uri="{FF2B5EF4-FFF2-40B4-BE49-F238E27FC236}">
                      <a16:creationId xmlns:a16="http://schemas.microsoft.com/office/drawing/2014/main" id="{53B18788-503C-A434-4413-947C0A1A8704}"/>
                    </a:ext>
                  </a:extLst>
                </p:cNvPr>
                <p:cNvSpPr>
                  <a:spLocks noChangeShapeType="1"/>
                </p:cNvSpPr>
                <p:nvPr/>
              </p:nvSpPr>
              <p:spPr bwMode="auto">
                <a:xfrm>
                  <a:off x="5487" y="39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59" name="Line 1404">
                  <a:extLst>
                    <a:ext uri="{FF2B5EF4-FFF2-40B4-BE49-F238E27FC236}">
                      <a16:creationId xmlns:a16="http://schemas.microsoft.com/office/drawing/2014/main" id="{F26EB6AA-7C81-41A6-1BB0-A96B9D5DF412}"/>
                    </a:ext>
                  </a:extLst>
                </p:cNvPr>
                <p:cNvSpPr>
                  <a:spLocks noChangeShapeType="1"/>
                </p:cNvSpPr>
                <p:nvPr/>
              </p:nvSpPr>
              <p:spPr bwMode="auto">
                <a:xfrm rot="5400000">
                  <a:off x="5439" y="39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60" name="Line 1405">
                  <a:extLst>
                    <a:ext uri="{FF2B5EF4-FFF2-40B4-BE49-F238E27FC236}">
                      <a16:creationId xmlns:a16="http://schemas.microsoft.com/office/drawing/2014/main" id="{84AEBC8C-B97A-5815-7DA5-ED564A0CBAD5}"/>
                    </a:ext>
                  </a:extLst>
                </p:cNvPr>
                <p:cNvSpPr>
                  <a:spLocks noChangeShapeType="1"/>
                </p:cNvSpPr>
                <p:nvPr/>
              </p:nvSpPr>
              <p:spPr bwMode="auto">
                <a:xfrm>
                  <a:off x="5583" y="40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61" name="Line 1406">
                  <a:extLst>
                    <a:ext uri="{FF2B5EF4-FFF2-40B4-BE49-F238E27FC236}">
                      <a16:creationId xmlns:a16="http://schemas.microsoft.com/office/drawing/2014/main" id="{64AFE766-943E-3377-D458-B4FEBAD5A872}"/>
                    </a:ext>
                  </a:extLst>
                </p:cNvPr>
                <p:cNvSpPr>
                  <a:spLocks noChangeShapeType="1"/>
                </p:cNvSpPr>
                <p:nvPr/>
              </p:nvSpPr>
              <p:spPr bwMode="auto">
                <a:xfrm>
                  <a:off x="5679" y="41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62" name="Line 1407">
                  <a:extLst>
                    <a:ext uri="{FF2B5EF4-FFF2-40B4-BE49-F238E27FC236}">
                      <a16:creationId xmlns:a16="http://schemas.microsoft.com/office/drawing/2014/main" id="{53234857-8579-6990-C37A-EE8D577120A9}"/>
                    </a:ext>
                  </a:extLst>
                </p:cNvPr>
                <p:cNvSpPr>
                  <a:spLocks noChangeShapeType="1"/>
                </p:cNvSpPr>
                <p:nvPr/>
              </p:nvSpPr>
              <p:spPr bwMode="auto">
                <a:xfrm>
                  <a:off x="5775" y="42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63" name="Line 1408">
                  <a:extLst>
                    <a:ext uri="{FF2B5EF4-FFF2-40B4-BE49-F238E27FC236}">
                      <a16:creationId xmlns:a16="http://schemas.microsoft.com/office/drawing/2014/main" id="{8E6A1C97-540F-8C6C-DA69-368FA254DA39}"/>
                    </a:ext>
                  </a:extLst>
                </p:cNvPr>
                <p:cNvSpPr>
                  <a:spLocks noChangeShapeType="1"/>
                </p:cNvSpPr>
                <p:nvPr/>
              </p:nvSpPr>
              <p:spPr bwMode="auto">
                <a:xfrm rot="5400000">
                  <a:off x="5631" y="41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64" name="Line 1409">
                  <a:extLst>
                    <a:ext uri="{FF2B5EF4-FFF2-40B4-BE49-F238E27FC236}">
                      <a16:creationId xmlns:a16="http://schemas.microsoft.com/office/drawing/2014/main" id="{C92DBE93-7F96-1993-17F7-3CB7A03981DF}"/>
                    </a:ext>
                  </a:extLst>
                </p:cNvPr>
                <p:cNvSpPr>
                  <a:spLocks noChangeShapeType="1"/>
                </p:cNvSpPr>
                <p:nvPr/>
              </p:nvSpPr>
              <p:spPr bwMode="auto">
                <a:xfrm rot="5400000">
                  <a:off x="5727" y="42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65" name="Line 1410">
                  <a:extLst>
                    <a:ext uri="{FF2B5EF4-FFF2-40B4-BE49-F238E27FC236}">
                      <a16:creationId xmlns:a16="http://schemas.microsoft.com/office/drawing/2014/main" id="{7556AB46-74CF-5410-C051-C205AC840949}"/>
                    </a:ext>
                  </a:extLst>
                </p:cNvPr>
                <p:cNvSpPr>
                  <a:spLocks noChangeShapeType="1"/>
                </p:cNvSpPr>
                <p:nvPr/>
              </p:nvSpPr>
              <p:spPr bwMode="auto">
                <a:xfrm rot="5400000">
                  <a:off x="5823" y="43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66" name="Line 1411">
                  <a:extLst>
                    <a:ext uri="{FF2B5EF4-FFF2-40B4-BE49-F238E27FC236}">
                      <a16:creationId xmlns:a16="http://schemas.microsoft.com/office/drawing/2014/main" id="{6E270ED5-D977-8A89-FCFF-3B7E97B1BDC3}"/>
                    </a:ext>
                  </a:extLst>
                </p:cNvPr>
                <p:cNvSpPr>
                  <a:spLocks noChangeShapeType="1"/>
                </p:cNvSpPr>
                <p:nvPr/>
              </p:nvSpPr>
              <p:spPr bwMode="auto">
                <a:xfrm>
                  <a:off x="5871" y="43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67" name="Line 1412">
                  <a:extLst>
                    <a:ext uri="{FF2B5EF4-FFF2-40B4-BE49-F238E27FC236}">
                      <a16:creationId xmlns:a16="http://schemas.microsoft.com/office/drawing/2014/main" id="{BB7CEF3D-2E27-E908-ABEC-F1345A023ACF}"/>
                    </a:ext>
                  </a:extLst>
                </p:cNvPr>
                <p:cNvSpPr>
                  <a:spLocks noChangeShapeType="1"/>
                </p:cNvSpPr>
                <p:nvPr/>
              </p:nvSpPr>
              <p:spPr bwMode="auto">
                <a:xfrm rot="5400000">
                  <a:off x="5919" y="44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68" name="Line 1413">
                  <a:extLst>
                    <a:ext uri="{FF2B5EF4-FFF2-40B4-BE49-F238E27FC236}">
                      <a16:creationId xmlns:a16="http://schemas.microsoft.com/office/drawing/2014/main" id="{2B99A4E1-ED6F-713C-7ADF-48B4357C43F8}"/>
                    </a:ext>
                  </a:extLst>
                </p:cNvPr>
                <p:cNvSpPr>
                  <a:spLocks noChangeShapeType="1"/>
                </p:cNvSpPr>
                <p:nvPr/>
              </p:nvSpPr>
              <p:spPr bwMode="auto">
                <a:xfrm>
                  <a:off x="5967" y="44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69" name="Line 1414">
                  <a:extLst>
                    <a:ext uri="{FF2B5EF4-FFF2-40B4-BE49-F238E27FC236}">
                      <a16:creationId xmlns:a16="http://schemas.microsoft.com/office/drawing/2014/main" id="{A0949D92-E6A2-01A4-7569-1E825A5EFAA4}"/>
                    </a:ext>
                  </a:extLst>
                </p:cNvPr>
                <p:cNvSpPr>
                  <a:spLocks noChangeShapeType="1"/>
                </p:cNvSpPr>
                <p:nvPr/>
              </p:nvSpPr>
              <p:spPr bwMode="auto">
                <a:xfrm>
                  <a:off x="6063" y="45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70" name="Line 1415">
                  <a:extLst>
                    <a:ext uri="{FF2B5EF4-FFF2-40B4-BE49-F238E27FC236}">
                      <a16:creationId xmlns:a16="http://schemas.microsoft.com/office/drawing/2014/main" id="{F950C357-19EB-6E05-F599-C9DADC73BE9F}"/>
                    </a:ext>
                  </a:extLst>
                </p:cNvPr>
                <p:cNvSpPr>
                  <a:spLocks noChangeShapeType="1"/>
                </p:cNvSpPr>
                <p:nvPr/>
              </p:nvSpPr>
              <p:spPr bwMode="auto">
                <a:xfrm>
                  <a:off x="6159" y="46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71" name="Line 1416">
                  <a:extLst>
                    <a:ext uri="{FF2B5EF4-FFF2-40B4-BE49-F238E27FC236}">
                      <a16:creationId xmlns:a16="http://schemas.microsoft.com/office/drawing/2014/main" id="{95BD13EC-6B22-4D0C-C8CB-B32185D080B8}"/>
                    </a:ext>
                  </a:extLst>
                </p:cNvPr>
                <p:cNvSpPr>
                  <a:spLocks noChangeShapeType="1"/>
                </p:cNvSpPr>
                <p:nvPr/>
              </p:nvSpPr>
              <p:spPr bwMode="auto">
                <a:xfrm>
                  <a:off x="6255" y="47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72" name="Line 1417">
                  <a:extLst>
                    <a:ext uri="{FF2B5EF4-FFF2-40B4-BE49-F238E27FC236}">
                      <a16:creationId xmlns:a16="http://schemas.microsoft.com/office/drawing/2014/main" id="{E30180A4-BA30-4B4F-4766-622EF1C6F9A6}"/>
                    </a:ext>
                  </a:extLst>
                </p:cNvPr>
                <p:cNvSpPr>
                  <a:spLocks noChangeShapeType="1"/>
                </p:cNvSpPr>
                <p:nvPr/>
              </p:nvSpPr>
              <p:spPr bwMode="auto">
                <a:xfrm rot="5400000">
                  <a:off x="6015" y="45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73" name="Line 1418">
                  <a:extLst>
                    <a:ext uri="{FF2B5EF4-FFF2-40B4-BE49-F238E27FC236}">
                      <a16:creationId xmlns:a16="http://schemas.microsoft.com/office/drawing/2014/main" id="{8184D832-333A-58EE-A411-7A4976056831}"/>
                    </a:ext>
                  </a:extLst>
                </p:cNvPr>
                <p:cNvSpPr>
                  <a:spLocks noChangeShapeType="1"/>
                </p:cNvSpPr>
                <p:nvPr/>
              </p:nvSpPr>
              <p:spPr bwMode="auto">
                <a:xfrm rot="5400000">
                  <a:off x="6111" y="46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74" name="Line 1419">
                  <a:extLst>
                    <a:ext uri="{FF2B5EF4-FFF2-40B4-BE49-F238E27FC236}">
                      <a16:creationId xmlns:a16="http://schemas.microsoft.com/office/drawing/2014/main" id="{F5C28CEE-A7BB-4FC2-2732-F0DA96DAA721}"/>
                    </a:ext>
                  </a:extLst>
                </p:cNvPr>
                <p:cNvSpPr>
                  <a:spLocks noChangeShapeType="1"/>
                </p:cNvSpPr>
                <p:nvPr/>
              </p:nvSpPr>
              <p:spPr bwMode="auto">
                <a:xfrm rot="5400000">
                  <a:off x="6207" y="47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75" name="Line 1420">
                  <a:extLst>
                    <a:ext uri="{FF2B5EF4-FFF2-40B4-BE49-F238E27FC236}">
                      <a16:creationId xmlns:a16="http://schemas.microsoft.com/office/drawing/2014/main" id="{E3169A16-6145-FCB3-7893-88DA371E2A43}"/>
                    </a:ext>
                  </a:extLst>
                </p:cNvPr>
                <p:cNvSpPr>
                  <a:spLocks noChangeShapeType="1"/>
                </p:cNvSpPr>
                <p:nvPr/>
              </p:nvSpPr>
              <p:spPr bwMode="auto">
                <a:xfrm rot="5400000">
                  <a:off x="5535" y="40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76" name="Line 1421">
                  <a:extLst>
                    <a:ext uri="{FF2B5EF4-FFF2-40B4-BE49-F238E27FC236}">
                      <a16:creationId xmlns:a16="http://schemas.microsoft.com/office/drawing/2014/main" id="{D712C833-AB21-620E-36E6-81A81DC9EAD0}"/>
                    </a:ext>
                  </a:extLst>
                </p:cNvPr>
                <p:cNvSpPr>
                  <a:spLocks noChangeShapeType="1"/>
                </p:cNvSpPr>
                <p:nvPr/>
              </p:nvSpPr>
              <p:spPr bwMode="auto">
                <a:xfrm>
                  <a:off x="6351" y="48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77" name="Line 1422">
                  <a:extLst>
                    <a:ext uri="{FF2B5EF4-FFF2-40B4-BE49-F238E27FC236}">
                      <a16:creationId xmlns:a16="http://schemas.microsoft.com/office/drawing/2014/main" id="{5EA3C711-D5DE-29A0-90F7-F55F71913EA9}"/>
                    </a:ext>
                  </a:extLst>
                </p:cNvPr>
                <p:cNvSpPr>
                  <a:spLocks noChangeShapeType="1"/>
                </p:cNvSpPr>
                <p:nvPr/>
              </p:nvSpPr>
              <p:spPr bwMode="auto">
                <a:xfrm rot="5400000">
                  <a:off x="6303" y="48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78" name="Line 1423">
                  <a:extLst>
                    <a:ext uri="{FF2B5EF4-FFF2-40B4-BE49-F238E27FC236}">
                      <a16:creationId xmlns:a16="http://schemas.microsoft.com/office/drawing/2014/main" id="{64A1E914-E2B1-1115-B573-6B9F04EC3065}"/>
                    </a:ext>
                  </a:extLst>
                </p:cNvPr>
                <p:cNvSpPr>
                  <a:spLocks noChangeShapeType="1"/>
                </p:cNvSpPr>
                <p:nvPr/>
              </p:nvSpPr>
              <p:spPr bwMode="auto">
                <a:xfrm rot="5400000">
                  <a:off x="6399" y="489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79" name="Line 1424">
                  <a:extLst>
                    <a:ext uri="{FF2B5EF4-FFF2-40B4-BE49-F238E27FC236}">
                      <a16:creationId xmlns:a16="http://schemas.microsoft.com/office/drawing/2014/main" id="{D6F1729D-7DAB-822C-67B7-0AE2CD674654}"/>
                    </a:ext>
                  </a:extLst>
                </p:cNvPr>
                <p:cNvSpPr>
                  <a:spLocks noChangeShapeType="1"/>
                </p:cNvSpPr>
                <p:nvPr/>
              </p:nvSpPr>
              <p:spPr bwMode="auto">
                <a:xfrm>
                  <a:off x="6447" y="494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80" name="Line 1425">
                  <a:extLst>
                    <a:ext uri="{FF2B5EF4-FFF2-40B4-BE49-F238E27FC236}">
                      <a16:creationId xmlns:a16="http://schemas.microsoft.com/office/drawing/2014/main" id="{7B0DDADE-BC9F-DAA5-1F42-AAEC2A4A2460}"/>
                    </a:ext>
                  </a:extLst>
                </p:cNvPr>
                <p:cNvSpPr>
                  <a:spLocks noChangeShapeType="1"/>
                </p:cNvSpPr>
                <p:nvPr/>
              </p:nvSpPr>
              <p:spPr bwMode="auto">
                <a:xfrm rot="5400000">
                  <a:off x="6495" y="499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81" name="Line 1426">
                  <a:extLst>
                    <a:ext uri="{FF2B5EF4-FFF2-40B4-BE49-F238E27FC236}">
                      <a16:creationId xmlns:a16="http://schemas.microsoft.com/office/drawing/2014/main" id="{B87098CD-4A30-BD32-AF84-0FE2BAD57EFA}"/>
                    </a:ext>
                  </a:extLst>
                </p:cNvPr>
                <p:cNvSpPr>
                  <a:spLocks noChangeShapeType="1"/>
                </p:cNvSpPr>
                <p:nvPr/>
              </p:nvSpPr>
              <p:spPr bwMode="auto">
                <a:xfrm>
                  <a:off x="6543" y="504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82" name="Line 1427">
                  <a:extLst>
                    <a:ext uri="{FF2B5EF4-FFF2-40B4-BE49-F238E27FC236}">
                      <a16:creationId xmlns:a16="http://schemas.microsoft.com/office/drawing/2014/main" id="{32F7E180-745C-1DF6-5534-82826BDAD384}"/>
                    </a:ext>
                  </a:extLst>
                </p:cNvPr>
                <p:cNvSpPr>
                  <a:spLocks noChangeShapeType="1"/>
                </p:cNvSpPr>
                <p:nvPr/>
              </p:nvSpPr>
              <p:spPr bwMode="auto">
                <a:xfrm>
                  <a:off x="6639" y="513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83" name="Line 1428">
                  <a:extLst>
                    <a:ext uri="{FF2B5EF4-FFF2-40B4-BE49-F238E27FC236}">
                      <a16:creationId xmlns:a16="http://schemas.microsoft.com/office/drawing/2014/main" id="{D6844038-A83B-BA0C-016B-9002CA5B39F0}"/>
                    </a:ext>
                  </a:extLst>
                </p:cNvPr>
                <p:cNvSpPr>
                  <a:spLocks noChangeShapeType="1"/>
                </p:cNvSpPr>
                <p:nvPr/>
              </p:nvSpPr>
              <p:spPr bwMode="auto">
                <a:xfrm>
                  <a:off x="6735" y="523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84" name="Line 1429">
                  <a:extLst>
                    <a:ext uri="{FF2B5EF4-FFF2-40B4-BE49-F238E27FC236}">
                      <a16:creationId xmlns:a16="http://schemas.microsoft.com/office/drawing/2014/main" id="{40ED3412-51CE-5FE9-EE57-63A0B75D2DE8}"/>
                    </a:ext>
                  </a:extLst>
                </p:cNvPr>
                <p:cNvSpPr>
                  <a:spLocks noChangeShapeType="1"/>
                </p:cNvSpPr>
                <p:nvPr/>
              </p:nvSpPr>
              <p:spPr bwMode="auto">
                <a:xfrm>
                  <a:off x="6831" y="532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85" name="Line 1430">
                  <a:extLst>
                    <a:ext uri="{FF2B5EF4-FFF2-40B4-BE49-F238E27FC236}">
                      <a16:creationId xmlns:a16="http://schemas.microsoft.com/office/drawing/2014/main" id="{F99246F7-E6AF-26C6-273B-0B45A48E3383}"/>
                    </a:ext>
                  </a:extLst>
                </p:cNvPr>
                <p:cNvSpPr>
                  <a:spLocks noChangeShapeType="1"/>
                </p:cNvSpPr>
                <p:nvPr/>
              </p:nvSpPr>
              <p:spPr bwMode="auto">
                <a:xfrm rot="5400000">
                  <a:off x="6591" y="508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86" name="Line 1431">
                  <a:extLst>
                    <a:ext uri="{FF2B5EF4-FFF2-40B4-BE49-F238E27FC236}">
                      <a16:creationId xmlns:a16="http://schemas.microsoft.com/office/drawing/2014/main" id="{D0700B6C-1936-4A2E-F499-D7B0B7026703}"/>
                    </a:ext>
                  </a:extLst>
                </p:cNvPr>
                <p:cNvSpPr>
                  <a:spLocks noChangeShapeType="1"/>
                </p:cNvSpPr>
                <p:nvPr/>
              </p:nvSpPr>
              <p:spPr bwMode="auto">
                <a:xfrm rot="5400000">
                  <a:off x="6687" y="518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87" name="Line 1432">
                  <a:extLst>
                    <a:ext uri="{FF2B5EF4-FFF2-40B4-BE49-F238E27FC236}">
                      <a16:creationId xmlns:a16="http://schemas.microsoft.com/office/drawing/2014/main" id="{BA28A549-5325-609A-D010-4721311FD813}"/>
                    </a:ext>
                  </a:extLst>
                </p:cNvPr>
                <p:cNvSpPr>
                  <a:spLocks noChangeShapeType="1"/>
                </p:cNvSpPr>
                <p:nvPr/>
              </p:nvSpPr>
              <p:spPr bwMode="auto">
                <a:xfrm rot="5400000">
                  <a:off x="6783" y="528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292195" name="Line 1433">
                <a:extLst>
                  <a:ext uri="{FF2B5EF4-FFF2-40B4-BE49-F238E27FC236}">
                    <a16:creationId xmlns:a16="http://schemas.microsoft.com/office/drawing/2014/main" id="{F968C84E-DDA0-90AF-55E8-B633EDB4B4AC}"/>
                  </a:ext>
                </a:extLst>
              </p:cNvPr>
              <p:cNvSpPr>
                <a:spLocks noChangeShapeType="1"/>
              </p:cNvSpPr>
              <p:nvPr/>
            </p:nvSpPr>
            <p:spPr bwMode="auto">
              <a:xfrm rot="5400000">
                <a:off x="6879" y="537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96" name="Line 1434">
                <a:extLst>
                  <a:ext uri="{FF2B5EF4-FFF2-40B4-BE49-F238E27FC236}">
                    <a16:creationId xmlns:a16="http://schemas.microsoft.com/office/drawing/2014/main" id="{0B7B865D-02F2-9134-4008-944B7F737062}"/>
                  </a:ext>
                </a:extLst>
              </p:cNvPr>
              <p:cNvSpPr>
                <a:spLocks noChangeShapeType="1"/>
              </p:cNvSpPr>
              <p:nvPr/>
            </p:nvSpPr>
            <p:spPr bwMode="auto">
              <a:xfrm rot="5400000">
                <a:off x="6975" y="547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97" name="Line 1435">
                <a:extLst>
                  <a:ext uri="{FF2B5EF4-FFF2-40B4-BE49-F238E27FC236}">
                    <a16:creationId xmlns:a16="http://schemas.microsoft.com/office/drawing/2014/main" id="{F547FF6D-1EBC-A742-8E2A-BD81DB9EF28E}"/>
                  </a:ext>
                </a:extLst>
              </p:cNvPr>
              <p:cNvSpPr>
                <a:spLocks noChangeShapeType="1"/>
              </p:cNvSpPr>
              <p:nvPr/>
            </p:nvSpPr>
            <p:spPr bwMode="auto">
              <a:xfrm rot="5400000">
                <a:off x="7071" y="556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98" name="Line 1436">
                <a:extLst>
                  <a:ext uri="{FF2B5EF4-FFF2-40B4-BE49-F238E27FC236}">
                    <a16:creationId xmlns:a16="http://schemas.microsoft.com/office/drawing/2014/main" id="{E4C12302-11B4-F43A-7B92-4BA6D50B3417}"/>
                  </a:ext>
                </a:extLst>
              </p:cNvPr>
              <p:cNvSpPr>
                <a:spLocks noChangeShapeType="1"/>
              </p:cNvSpPr>
              <p:nvPr/>
            </p:nvSpPr>
            <p:spPr bwMode="auto">
              <a:xfrm rot="5400000">
                <a:off x="7167" y="566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99" name="Line 1437">
                <a:extLst>
                  <a:ext uri="{FF2B5EF4-FFF2-40B4-BE49-F238E27FC236}">
                    <a16:creationId xmlns:a16="http://schemas.microsoft.com/office/drawing/2014/main" id="{F55D3D29-48F7-1096-4106-C3089553696B}"/>
                  </a:ext>
                </a:extLst>
              </p:cNvPr>
              <p:cNvSpPr>
                <a:spLocks noChangeShapeType="1"/>
              </p:cNvSpPr>
              <p:nvPr/>
            </p:nvSpPr>
            <p:spPr bwMode="auto">
              <a:xfrm rot="5400000">
                <a:off x="7263" y="576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00" name="Line 1438">
                <a:extLst>
                  <a:ext uri="{FF2B5EF4-FFF2-40B4-BE49-F238E27FC236}">
                    <a16:creationId xmlns:a16="http://schemas.microsoft.com/office/drawing/2014/main" id="{AC66A732-8819-4998-0868-0B206F34BABA}"/>
                  </a:ext>
                </a:extLst>
              </p:cNvPr>
              <p:cNvSpPr>
                <a:spLocks noChangeShapeType="1"/>
              </p:cNvSpPr>
              <p:nvPr/>
            </p:nvSpPr>
            <p:spPr bwMode="auto">
              <a:xfrm rot="5400000">
                <a:off x="7359" y="585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01" name="Line 1439">
                <a:extLst>
                  <a:ext uri="{FF2B5EF4-FFF2-40B4-BE49-F238E27FC236}">
                    <a16:creationId xmlns:a16="http://schemas.microsoft.com/office/drawing/2014/main" id="{8AF2BDFC-9F5A-A5E6-236A-43DBAB6365AB}"/>
                  </a:ext>
                </a:extLst>
              </p:cNvPr>
              <p:cNvSpPr>
                <a:spLocks noChangeShapeType="1"/>
              </p:cNvSpPr>
              <p:nvPr/>
            </p:nvSpPr>
            <p:spPr bwMode="auto">
              <a:xfrm rot="5400000">
                <a:off x="7455" y="595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02" name="Line 1440">
                <a:extLst>
                  <a:ext uri="{FF2B5EF4-FFF2-40B4-BE49-F238E27FC236}">
                    <a16:creationId xmlns:a16="http://schemas.microsoft.com/office/drawing/2014/main" id="{0A3C9A91-9DE6-8CC4-9DAF-39ECB0EBF2B5}"/>
                  </a:ext>
                </a:extLst>
              </p:cNvPr>
              <p:cNvSpPr>
                <a:spLocks noChangeShapeType="1"/>
              </p:cNvSpPr>
              <p:nvPr/>
            </p:nvSpPr>
            <p:spPr bwMode="auto">
              <a:xfrm>
                <a:off x="6927" y="542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03" name="Line 1441">
                <a:extLst>
                  <a:ext uri="{FF2B5EF4-FFF2-40B4-BE49-F238E27FC236}">
                    <a16:creationId xmlns:a16="http://schemas.microsoft.com/office/drawing/2014/main" id="{D669DA23-4ADA-4D9C-390C-89B6EFCFC9EB}"/>
                  </a:ext>
                </a:extLst>
              </p:cNvPr>
              <p:cNvSpPr>
                <a:spLocks noChangeShapeType="1"/>
              </p:cNvSpPr>
              <p:nvPr/>
            </p:nvSpPr>
            <p:spPr bwMode="auto">
              <a:xfrm>
                <a:off x="7023" y="552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04" name="Line 1442">
                <a:extLst>
                  <a:ext uri="{FF2B5EF4-FFF2-40B4-BE49-F238E27FC236}">
                    <a16:creationId xmlns:a16="http://schemas.microsoft.com/office/drawing/2014/main" id="{90E83F2E-95E6-4CDB-9D58-EE926EFF34EF}"/>
                  </a:ext>
                </a:extLst>
              </p:cNvPr>
              <p:cNvSpPr>
                <a:spLocks noChangeShapeType="1"/>
              </p:cNvSpPr>
              <p:nvPr/>
            </p:nvSpPr>
            <p:spPr bwMode="auto">
              <a:xfrm>
                <a:off x="7119" y="5616"/>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05" name="Line 1443">
                <a:extLst>
                  <a:ext uri="{FF2B5EF4-FFF2-40B4-BE49-F238E27FC236}">
                    <a16:creationId xmlns:a16="http://schemas.microsoft.com/office/drawing/2014/main" id="{26570DBA-F5D9-A654-3315-99DBC23F6D03}"/>
                  </a:ext>
                </a:extLst>
              </p:cNvPr>
              <p:cNvSpPr>
                <a:spLocks noChangeShapeType="1"/>
              </p:cNvSpPr>
              <p:nvPr/>
            </p:nvSpPr>
            <p:spPr bwMode="auto">
              <a:xfrm>
                <a:off x="7215" y="5712"/>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06" name="Line 1444">
                <a:extLst>
                  <a:ext uri="{FF2B5EF4-FFF2-40B4-BE49-F238E27FC236}">
                    <a16:creationId xmlns:a16="http://schemas.microsoft.com/office/drawing/2014/main" id="{2B8ECED1-4852-9BEB-B642-8FBD6DBC449A}"/>
                  </a:ext>
                </a:extLst>
              </p:cNvPr>
              <p:cNvSpPr>
                <a:spLocks noChangeShapeType="1"/>
              </p:cNvSpPr>
              <p:nvPr/>
            </p:nvSpPr>
            <p:spPr bwMode="auto">
              <a:xfrm>
                <a:off x="7311" y="580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07" name="Line 1445">
                <a:extLst>
                  <a:ext uri="{FF2B5EF4-FFF2-40B4-BE49-F238E27FC236}">
                    <a16:creationId xmlns:a16="http://schemas.microsoft.com/office/drawing/2014/main" id="{EE551E50-3F89-5F78-66C5-09D202471CE9}"/>
                  </a:ext>
                </a:extLst>
              </p:cNvPr>
              <p:cNvSpPr>
                <a:spLocks noChangeShapeType="1"/>
              </p:cNvSpPr>
              <p:nvPr/>
            </p:nvSpPr>
            <p:spPr bwMode="auto">
              <a:xfrm>
                <a:off x="7407" y="5904"/>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08" name="Line 1446">
                <a:extLst>
                  <a:ext uri="{FF2B5EF4-FFF2-40B4-BE49-F238E27FC236}">
                    <a16:creationId xmlns:a16="http://schemas.microsoft.com/office/drawing/2014/main" id="{74ED6E37-16D7-1A18-47C2-281C813EB4F8}"/>
                  </a:ext>
                </a:extLst>
              </p:cNvPr>
              <p:cNvSpPr>
                <a:spLocks noChangeShapeType="1"/>
              </p:cNvSpPr>
              <p:nvPr/>
            </p:nvSpPr>
            <p:spPr bwMode="auto">
              <a:xfrm>
                <a:off x="7503" y="6000"/>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09" name="Line 1447">
                <a:extLst>
                  <a:ext uri="{FF2B5EF4-FFF2-40B4-BE49-F238E27FC236}">
                    <a16:creationId xmlns:a16="http://schemas.microsoft.com/office/drawing/2014/main" id="{F1455D26-8173-8C51-CEA2-5557793A9AC0}"/>
                  </a:ext>
                </a:extLst>
              </p:cNvPr>
              <p:cNvSpPr>
                <a:spLocks noChangeShapeType="1"/>
              </p:cNvSpPr>
              <p:nvPr/>
            </p:nvSpPr>
            <p:spPr bwMode="auto">
              <a:xfrm rot="5400000">
                <a:off x="7551" y="6048"/>
                <a:ext cx="96"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210" name="Line 1448">
                <a:extLst>
                  <a:ext uri="{FF2B5EF4-FFF2-40B4-BE49-F238E27FC236}">
                    <a16:creationId xmlns:a16="http://schemas.microsoft.com/office/drawing/2014/main" id="{AE31EE00-83FE-AF8F-7227-1186D25B9A35}"/>
                  </a:ext>
                </a:extLst>
              </p:cNvPr>
              <p:cNvSpPr>
                <a:spLocks noChangeShapeType="1"/>
              </p:cNvSpPr>
              <p:nvPr/>
            </p:nvSpPr>
            <p:spPr bwMode="auto">
              <a:xfrm>
                <a:off x="7599" y="6096"/>
                <a:ext cx="15"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292168" name="Text Box 1449">
              <a:extLst>
                <a:ext uri="{FF2B5EF4-FFF2-40B4-BE49-F238E27FC236}">
                  <a16:creationId xmlns:a16="http://schemas.microsoft.com/office/drawing/2014/main" id="{CDA1256F-6F94-546B-DC23-A7441AC2E8B5}"/>
                </a:ext>
              </a:extLst>
            </p:cNvPr>
            <p:cNvSpPr txBox="1">
              <a:spLocks noChangeArrowheads="1"/>
            </p:cNvSpPr>
            <p:nvPr/>
          </p:nvSpPr>
          <p:spPr bwMode="auto">
            <a:xfrm>
              <a:off x="731" y="1786"/>
              <a:ext cx="633"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600" b="1"/>
                <a:t>BREAK OUT LEAD TONG</a:t>
              </a:r>
            </a:p>
          </p:txBody>
        </p:sp>
        <p:sp>
          <p:nvSpPr>
            <p:cNvPr id="292169" name="Text Box 1450">
              <a:extLst>
                <a:ext uri="{FF2B5EF4-FFF2-40B4-BE49-F238E27FC236}">
                  <a16:creationId xmlns:a16="http://schemas.microsoft.com/office/drawing/2014/main" id="{482F72A2-F819-AE23-C334-DB2CF22F0607}"/>
                </a:ext>
              </a:extLst>
            </p:cNvPr>
            <p:cNvSpPr txBox="1">
              <a:spLocks noChangeArrowheads="1"/>
            </p:cNvSpPr>
            <p:nvPr/>
          </p:nvSpPr>
          <p:spPr bwMode="auto">
            <a:xfrm>
              <a:off x="2240" y="1786"/>
              <a:ext cx="738"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600" b="1"/>
                <a:t>MAKEUP BACKUP TONG</a:t>
              </a:r>
            </a:p>
          </p:txBody>
        </p:sp>
        <p:sp>
          <p:nvSpPr>
            <p:cNvPr id="292170" name="Text Box 1451">
              <a:extLst>
                <a:ext uri="{FF2B5EF4-FFF2-40B4-BE49-F238E27FC236}">
                  <a16:creationId xmlns:a16="http://schemas.microsoft.com/office/drawing/2014/main" id="{1B92DA27-A5E8-F868-CA8A-48C293EABF7F}"/>
                </a:ext>
              </a:extLst>
            </p:cNvPr>
            <p:cNvSpPr txBox="1">
              <a:spLocks noChangeArrowheads="1"/>
            </p:cNvSpPr>
            <p:nvPr/>
          </p:nvSpPr>
          <p:spPr bwMode="auto">
            <a:xfrm>
              <a:off x="863" y="2131"/>
              <a:ext cx="71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600" b="1"/>
                <a:t>Breakout Cable</a:t>
              </a:r>
            </a:p>
          </p:txBody>
        </p:sp>
        <p:sp>
          <p:nvSpPr>
            <p:cNvPr id="292171" name="Text Box 1452">
              <a:extLst>
                <a:ext uri="{FF2B5EF4-FFF2-40B4-BE49-F238E27FC236}">
                  <a16:creationId xmlns:a16="http://schemas.microsoft.com/office/drawing/2014/main" id="{ECE813FC-D97A-508E-6DB9-8257CB6B0106}"/>
                </a:ext>
              </a:extLst>
            </p:cNvPr>
            <p:cNvSpPr txBox="1">
              <a:spLocks noChangeArrowheads="1"/>
            </p:cNvSpPr>
            <p:nvPr/>
          </p:nvSpPr>
          <p:spPr bwMode="auto">
            <a:xfrm>
              <a:off x="863" y="2348"/>
              <a:ext cx="537" cy="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600" b="1"/>
                <a:t>Snub Line</a:t>
              </a:r>
            </a:p>
          </p:txBody>
        </p:sp>
        <p:sp>
          <p:nvSpPr>
            <p:cNvPr id="292172" name="Text Box 1453">
              <a:extLst>
                <a:ext uri="{FF2B5EF4-FFF2-40B4-BE49-F238E27FC236}">
                  <a16:creationId xmlns:a16="http://schemas.microsoft.com/office/drawing/2014/main" id="{1676DCBA-C9E0-803D-CE58-D9815750899F}"/>
                </a:ext>
              </a:extLst>
            </p:cNvPr>
            <p:cNvSpPr txBox="1">
              <a:spLocks noChangeArrowheads="1"/>
            </p:cNvSpPr>
            <p:nvPr/>
          </p:nvSpPr>
          <p:spPr bwMode="auto">
            <a:xfrm>
              <a:off x="863" y="2586"/>
              <a:ext cx="698" cy="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600" b="1"/>
                <a:t>Snub Post</a:t>
              </a:r>
            </a:p>
          </p:txBody>
        </p:sp>
        <p:sp>
          <p:nvSpPr>
            <p:cNvPr id="292173" name="Text Box 1454">
              <a:extLst>
                <a:ext uri="{FF2B5EF4-FFF2-40B4-BE49-F238E27FC236}">
                  <a16:creationId xmlns:a16="http://schemas.microsoft.com/office/drawing/2014/main" id="{432411E1-1D41-F1DF-123B-63061586198E}"/>
                </a:ext>
              </a:extLst>
            </p:cNvPr>
            <p:cNvSpPr txBox="1">
              <a:spLocks noChangeArrowheads="1"/>
            </p:cNvSpPr>
            <p:nvPr/>
          </p:nvSpPr>
          <p:spPr bwMode="auto">
            <a:xfrm>
              <a:off x="2158" y="2138"/>
              <a:ext cx="831"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600" b="1"/>
                <a:t>Breakout </a:t>
              </a:r>
              <a:r>
                <a:rPr lang="en-US" altLang="en-US" sz="700" b="1"/>
                <a:t>Cable</a:t>
              </a:r>
            </a:p>
          </p:txBody>
        </p:sp>
        <p:sp>
          <p:nvSpPr>
            <p:cNvPr id="292174" name="Text Box 1455">
              <a:extLst>
                <a:ext uri="{FF2B5EF4-FFF2-40B4-BE49-F238E27FC236}">
                  <a16:creationId xmlns:a16="http://schemas.microsoft.com/office/drawing/2014/main" id="{217D0C0D-A960-0819-8EE8-29CF16339055}"/>
                </a:ext>
              </a:extLst>
            </p:cNvPr>
            <p:cNvSpPr txBox="1">
              <a:spLocks noChangeArrowheads="1"/>
            </p:cNvSpPr>
            <p:nvPr/>
          </p:nvSpPr>
          <p:spPr bwMode="auto">
            <a:xfrm>
              <a:off x="438" y="132"/>
              <a:ext cx="71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600" b="1"/>
                <a:t>Danger Zone</a:t>
              </a:r>
            </a:p>
          </p:txBody>
        </p:sp>
        <p:sp>
          <p:nvSpPr>
            <p:cNvPr id="292175" name="Text Box 1456">
              <a:extLst>
                <a:ext uri="{FF2B5EF4-FFF2-40B4-BE49-F238E27FC236}">
                  <a16:creationId xmlns:a16="http://schemas.microsoft.com/office/drawing/2014/main" id="{F15578E5-A3F0-0114-964D-BF1BB25A7C8A}"/>
                </a:ext>
              </a:extLst>
            </p:cNvPr>
            <p:cNvSpPr txBox="1">
              <a:spLocks noChangeArrowheads="1"/>
            </p:cNvSpPr>
            <p:nvPr/>
          </p:nvSpPr>
          <p:spPr bwMode="auto">
            <a:xfrm>
              <a:off x="2659" y="24"/>
              <a:ext cx="710" cy="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600" b="1"/>
                <a:t>Snub Line</a:t>
              </a:r>
            </a:p>
          </p:txBody>
        </p:sp>
        <p:sp>
          <p:nvSpPr>
            <p:cNvPr id="292176" name="Text Box 1457">
              <a:extLst>
                <a:ext uri="{FF2B5EF4-FFF2-40B4-BE49-F238E27FC236}">
                  <a16:creationId xmlns:a16="http://schemas.microsoft.com/office/drawing/2014/main" id="{E0B9AA54-5A7D-3563-E7A3-A321D139F8D3}"/>
                </a:ext>
              </a:extLst>
            </p:cNvPr>
            <p:cNvSpPr txBox="1">
              <a:spLocks noChangeArrowheads="1"/>
            </p:cNvSpPr>
            <p:nvPr/>
          </p:nvSpPr>
          <p:spPr bwMode="auto">
            <a:xfrm>
              <a:off x="2801" y="408"/>
              <a:ext cx="70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600" b="1"/>
                <a:t>Snub Post</a:t>
              </a:r>
            </a:p>
          </p:txBody>
        </p:sp>
        <p:sp>
          <p:nvSpPr>
            <p:cNvPr id="292177" name="Text Box 1458">
              <a:extLst>
                <a:ext uri="{FF2B5EF4-FFF2-40B4-BE49-F238E27FC236}">
                  <a16:creationId xmlns:a16="http://schemas.microsoft.com/office/drawing/2014/main" id="{7371429A-CBB4-F8E7-2FD6-06B3781EDCB9}"/>
                </a:ext>
              </a:extLst>
            </p:cNvPr>
            <p:cNvSpPr txBox="1">
              <a:spLocks noChangeArrowheads="1"/>
            </p:cNvSpPr>
            <p:nvPr/>
          </p:nvSpPr>
          <p:spPr bwMode="auto">
            <a:xfrm>
              <a:off x="3492" y="1006"/>
              <a:ext cx="588" cy="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600" b="1"/>
                <a:t>Snub Line</a:t>
              </a:r>
            </a:p>
          </p:txBody>
        </p:sp>
        <p:sp>
          <p:nvSpPr>
            <p:cNvPr id="292178" name="Line 1459">
              <a:extLst>
                <a:ext uri="{FF2B5EF4-FFF2-40B4-BE49-F238E27FC236}">
                  <a16:creationId xmlns:a16="http://schemas.microsoft.com/office/drawing/2014/main" id="{06BD93DE-B80B-CA00-4FFD-7FA3B74A7830}"/>
                </a:ext>
              </a:extLst>
            </p:cNvPr>
            <p:cNvSpPr>
              <a:spLocks noChangeShapeType="1"/>
            </p:cNvSpPr>
            <p:nvPr/>
          </p:nvSpPr>
          <p:spPr bwMode="auto">
            <a:xfrm flipH="1">
              <a:off x="3524" y="1124"/>
              <a:ext cx="49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79" name="Line 1460">
              <a:extLst>
                <a:ext uri="{FF2B5EF4-FFF2-40B4-BE49-F238E27FC236}">
                  <a16:creationId xmlns:a16="http://schemas.microsoft.com/office/drawing/2014/main" id="{C13714F4-529E-EEE2-7744-AF059F61C4B0}"/>
                </a:ext>
              </a:extLst>
            </p:cNvPr>
            <p:cNvSpPr>
              <a:spLocks noChangeShapeType="1"/>
            </p:cNvSpPr>
            <p:nvPr/>
          </p:nvSpPr>
          <p:spPr bwMode="auto">
            <a:xfrm flipH="1">
              <a:off x="3366" y="1124"/>
              <a:ext cx="158" cy="106"/>
            </a:xfrm>
            <a:prstGeom prst="line">
              <a:avLst/>
            </a:prstGeom>
            <a:noFill/>
            <a:ln w="952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80" name="Line 1461">
              <a:extLst>
                <a:ext uri="{FF2B5EF4-FFF2-40B4-BE49-F238E27FC236}">
                  <a16:creationId xmlns:a16="http://schemas.microsoft.com/office/drawing/2014/main" id="{4F54C6BE-7ACA-728C-7C30-AE38F644387B}"/>
                </a:ext>
              </a:extLst>
            </p:cNvPr>
            <p:cNvSpPr>
              <a:spLocks noChangeShapeType="1"/>
            </p:cNvSpPr>
            <p:nvPr/>
          </p:nvSpPr>
          <p:spPr bwMode="auto">
            <a:xfrm flipH="1">
              <a:off x="2908" y="534"/>
              <a:ext cx="49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81" name="Freeform 1462">
              <a:extLst>
                <a:ext uri="{FF2B5EF4-FFF2-40B4-BE49-F238E27FC236}">
                  <a16:creationId xmlns:a16="http://schemas.microsoft.com/office/drawing/2014/main" id="{440A7074-B093-416E-8164-9C78060D481D}"/>
                </a:ext>
              </a:extLst>
            </p:cNvPr>
            <p:cNvSpPr>
              <a:spLocks/>
            </p:cNvSpPr>
            <p:nvPr/>
          </p:nvSpPr>
          <p:spPr bwMode="auto">
            <a:xfrm>
              <a:off x="3408" y="381"/>
              <a:ext cx="199" cy="153"/>
            </a:xfrm>
            <a:custGeom>
              <a:avLst/>
              <a:gdLst>
                <a:gd name="T0" fmla="*/ 0 w 603"/>
                <a:gd name="T1" fmla="*/ 17 h 462"/>
                <a:gd name="T2" fmla="*/ 22 w 603"/>
                <a:gd name="T3" fmla="*/ 0 h 462"/>
                <a:gd name="T4" fmla="*/ 0 60000 65536"/>
                <a:gd name="T5" fmla="*/ 0 60000 65536"/>
              </a:gdLst>
              <a:ahLst/>
              <a:cxnLst>
                <a:cxn ang="T4">
                  <a:pos x="T0" y="T1"/>
                </a:cxn>
                <a:cxn ang="T5">
                  <a:pos x="T2" y="T3"/>
                </a:cxn>
              </a:cxnLst>
              <a:rect l="0" t="0" r="r" b="b"/>
              <a:pathLst>
                <a:path w="603" h="462">
                  <a:moveTo>
                    <a:pt x="0" y="462"/>
                  </a:moveTo>
                  <a:lnTo>
                    <a:pt x="603" y="0"/>
                  </a:lnTo>
                </a:path>
              </a:pathLst>
            </a:custGeom>
            <a:noFill/>
            <a:ln w="9525" cap="flat" cmpd="sng">
              <a:solidFill>
                <a:schemeClr val="tx1"/>
              </a:solidFill>
              <a:prstDash val="solid"/>
              <a:round/>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82" name="Line 1463">
              <a:extLst>
                <a:ext uri="{FF2B5EF4-FFF2-40B4-BE49-F238E27FC236}">
                  <a16:creationId xmlns:a16="http://schemas.microsoft.com/office/drawing/2014/main" id="{3DE8F018-7FCF-E663-85CA-99C9779259B6}"/>
                </a:ext>
              </a:extLst>
            </p:cNvPr>
            <p:cNvSpPr>
              <a:spLocks noChangeShapeType="1"/>
            </p:cNvSpPr>
            <p:nvPr/>
          </p:nvSpPr>
          <p:spPr bwMode="auto">
            <a:xfrm flipH="1">
              <a:off x="2764" y="152"/>
              <a:ext cx="49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83" name="Freeform 1464">
              <a:extLst>
                <a:ext uri="{FF2B5EF4-FFF2-40B4-BE49-F238E27FC236}">
                  <a16:creationId xmlns:a16="http://schemas.microsoft.com/office/drawing/2014/main" id="{AAB1A762-7A6B-E3E5-B533-559CD08F3337}"/>
                </a:ext>
              </a:extLst>
            </p:cNvPr>
            <p:cNvSpPr>
              <a:spLocks/>
            </p:cNvSpPr>
            <p:nvPr/>
          </p:nvSpPr>
          <p:spPr bwMode="auto">
            <a:xfrm>
              <a:off x="2553" y="152"/>
              <a:ext cx="209" cy="176"/>
            </a:xfrm>
            <a:custGeom>
              <a:avLst/>
              <a:gdLst>
                <a:gd name="T0" fmla="*/ 19 w 697"/>
                <a:gd name="T1" fmla="*/ 0 h 583"/>
                <a:gd name="T2" fmla="*/ 0 w 697"/>
                <a:gd name="T3" fmla="*/ 16 h 583"/>
                <a:gd name="T4" fmla="*/ 0 60000 65536"/>
                <a:gd name="T5" fmla="*/ 0 60000 65536"/>
              </a:gdLst>
              <a:ahLst/>
              <a:cxnLst>
                <a:cxn ang="T4">
                  <a:pos x="T0" y="T1"/>
                </a:cxn>
                <a:cxn ang="T5">
                  <a:pos x="T2" y="T3"/>
                </a:cxn>
              </a:cxnLst>
              <a:rect l="0" t="0" r="r" b="b"/>
              <a:pathLst>
                <a:path w="697" h="583">
                  <a:moveTo>
                    <a:pt x="697" y="0"/>
                  </a:moveTo>
                  <a:lnTo>
                    <a:pt x="0" y="583"/>
                  </a:lnTo>
                </a:path>
              </a:pathLst>
            </a:custGeom>
            <a:noFill/>
            <a:ln w="9525" cap="flat" cmpd="sng">
              <a:solidFill>
                <a:schemeClr val="tx1"/>
              </a:solidFill>
              <a:prstDash val="solid"/>
              <a:round/>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84" name="Line 1465">
              <a:extLst>
                <a:ext uri="{FF2B5EF4-FFF2-40B4-BE49-F238E27FC236}">
                  <a16:creationId xmlns:a16="http://schemas.microsoft.com/office/drawing/2014/main" id="{C5CDE8FE-C353-E81A-3486-C7717CF47183}"/>
                </a:ext>
              </a:extLst>
            </p:cNvPr>
            <p:cNvSpPr>
              <a:spLocks noChangeShapeType="1"/>
            </p:cNvSpPr>
            <p:nvPr/>
          </p:nvSpPr>
          <p:spPr bwMode="auto">
            <a:xfrm flipH="1">
              <a:off x="461" y="259"/>
              <a:ext cx="56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85" name="Line 1466">
              <a:extLst>
                <a:ext uri="{FF2B5EF4-FFF2-40B4-BE49-F238E27FC236}">
                  <a16:creationId xmlns:a16="http://schemas.microsoft.com/office/drawing/2014/main" id="{A8E31A67-873E-51C1-10F4-10FF045B3501}"/>
                </a:ext>
              </a:extLst>
            </p:cNvPr>
            <p:cNvSpPr>
              <a:spLocks noChangeShapeType="1"/>
            </p:cNvSpPr>
            <p:nvPr/>
          </p:nvSpPr>
          <p:spPr bwMode="auto">
            <a:xfrm>
              <a:off x="1030" y="262"/>
              <a:ext cx="77" cy="123"/>
            </a:xfrm>
            <a:prstGeom prst="line">
              <a:avLst/>
            </a:prstGeom>
            <a:noFill/>
            <a:ln w="952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86" name="Line 1467">
              <a:extLst>
                <a:ext uri="{FF2B5EF4-FFF2-40B4-BE49-F238E27FC236}">
                  <a16:creationId xmlns:a16="http://schemas.microsoft.com/office/drawing/2014/main" id="{D9C8837E-4487-6CC8-FA9A-594A85DCFC5C}"/>
                </a:ext>
              </a:extLst>
            </p:cNvPr>
            <p:cNvSpPr>
              <a:spLocks noChangeShapeType="1"/>
            </p:cNvSpPr>
            <p:nvPr/>
          </p:nvSpPr>
          <p:spPr bwMode="auto">
            <a:xfrm flipH="1">
              <a:off x="861" y="2255"/>
              <a:ext cx="68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87" name="Freeform 1468">
              <a:extLst>
                <a:ext uri="{FF2B5EF4-FFF2-40B4-BE49-F238E27FC236}">
                  <a16:creationId xmlns:a16="http://schemas.microsoft.com/office/drawing/2014/main" id="{95C61AB0-9BEB-ECD1-AF52-FC3D5685E4B3}"/>
                </a:ext>
              </a:extLst>
            </p:cNvPr>
            <p:cNvSpPr>
              <a:spLocks/>
            </p:cNvSpPr>
            <p:nvPr/>
          </p:nvSpPr>
          <p:spPr bwMode="auto">
            <a:xfrm>
              <a:off x="523" y="2079"/>
              <a:ext cx="334" cy="176"/>
            </a:xfrm>
            <a:custGeom>
              <a:avLst/>
              <a:gdLst>
                <a:gd name="T0" fmla="*/ 34 w 1042"/>
                <a:gd name="T1" fmla="*/ 10 h 741"/>
                <a:gd name="T2" fmla="*/ 0 w 1042"/>
                <a:gd name="T3" fmla="*/ 0 h 741"/>
                <a:gd name="T4" fmla="*/ 0 60000 65536"/>
                <a:gd name="T5" fmla="*/ 0 60000 65536"/>
              </a:gdLst>
              <a:ahLst/>
              <a:cxnLst>
                <a:cxn ang="T4">
                  <a:pos x="T0" y="T1"/>
                </a:cxn>
                <a:cxn ang="T5">
                  <a:pos x="T2" y="T3"/>
                </a:cxn>
              </a:cxnLst>
              <a:rect l="0" t="0" r="r" b="b"/>
              <a:pathLst>
                <a:path w="1042" h="741">
                  <a:moveTo>
                    <a:pt x="1042" y="741"/>
                  </a:moveTo>
                  <a:lnTo>
                    <a:pt x="0" y="0"/>
                  </a:lnTo>
                </a:path>
              </a:pathLst>
            </a:custGeom>
            <a:noFill/>
            <a:ln w="9525" cap="flat" cmpd="sng">
              <a:solidFill>
                <a:schemeClr val="tx1"/>
              </a:solidFill>
              <a:prstDash val="solid"/>
              <a:round/>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88" name="Line 1469">
              <a:extLst>
                <a:ext uri="{FF2B5EF4-FFF2-40B4-BE49-F238E27FC236}">
                  <a16:creationId xmlns:a16="http://schemas.microsoft.com/office/drawing/2014/main" id="{DF9D1471-E412-8A4E-CAC3-165CAAA1649B}"/>
                </a:ext>
              </a:extLst>
            </p:cNvPr>
            <p:cNvSpPr>
              <a:spLocks noChangeShapeType="1"/>
            </p:cNvSpPr>
            <p:nvPr/>
          </p:nvSpPr>
          <p:spPr bwMode="auto">
            <a:xfrm flipH="1">
              <a:off x="861" y="2473"/>
              <a:ext cx="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89" name="Line 1470">
              <a:extLst>
                <a:ext uri="{FF2B5EF4-FFF2-40B4-BE49-F238E27FC236}">
                  <a16:creationId xmlns:a16="http://schemas.microsoft.com/office/drawing/2014/main" id="{0C16C98D-AD78-0E96-99BF-F081881CF31C}"/>
                </a:ext>
              </a:extLst>
            </p:cNvPr>
            <p:cNvSpPr>
              <a:spLocks noChangeShapeType="1"/>
            </p:cNvSpPr>
            <p:nvPr/>
          </p:nvSpPr>
          <p:spPr bwMode="auto">
            <a:xfrm flipH="1">
              <a:off x="858" y="2710"/>
              <a:ext cx="4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90" name="Freeform 1471">
              <a:extLst>
                <a:ext uri="{FF2B5EF4-FFF2-40B4-BE49-F238E27FC236}">
                  <a16:creationId xmlns:a16="http://schemas.microsoft.com/office/drawing/2014/main" id="{194708FC-FD4E-541B-75DD-1F4C1F1DA1A1}"/>
                </a:ext>
              </a:extLst>
            </p:cNvPr>
            <p:cNvSpPr>
              <a:spLocks/>
            </p:cNvSpPr>
            <p:nvPr/>
          </p:nvSpPr>
          <p:spPr bwMode="auto">
            <a:xfrm>
              <a:off x="446" y="2294"/>
              <a:ext cx="411" cy="179"/>
            </a:xfrm>
            <a:custGeom>
              <a:avLst/>
              <a:gdLst>
                <a:gd name="T0" fmla="*/ 64 w 1042"/>
                <a:gd name="T1" fmla="*/ 10 h 741"/>
                <a:gd name="T2" fmla="*/ 0 w 1042"/>
                <a:gd name="T3" fmla="*/ 0 h 741"/>
                <a:gd name="T4" fmla="*/ 0 60000 65536"/>
                <a:gd name="T5" fmla="*/ 0 60000 65536"/>
              </a:gdLst>
              <a:ahLst/>
              <a:cxnLst>
                <a:cxn ang="T4">
                  <a:pos x="T0" y="T1"/>
                </a:cxn>
                <a:cxn ang="T5">
                  <a:pos x="T2" y="T3"/>
                </a:cxn>
              </a:cxnLst>
              <a:rect l="0" t="0" r="r" b="b"/>
              <a:pathLst>
                <a:path w="1042" h="741">
                  <a:moveTo>
                    <a:pt x="1042" y="741"/>
                  </a:moveTo>
                  <a:lnTo>
                    <a:pt x="0" y="0"/>
                  </a:lnTo>
                </a:path>
              </a:pathLst>
            </a:custGeom>
            <a:noFill/>
            <a:ln w="9525" cap="flat" cmpd="sng">
              <a:solidFill>
                <a:schemeClr val="tx1"/>
              </a:solidFill>
              <a:prstDash val="solid"/>
              <a:round/>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91" name="Freeform 1472">
              <a:extLst>
                <a:ext uri="{FF2B5EF4-FFF2-40B4-BE49-F238E27FC236}">
                  <a16:creationId xmlns:a16="http://schemas.microsoft.com/office/drawing/2014/main" id="{357473DB-4E20-DE6D-FC0F-FD87673DF238}"/>
                </a:ext>
              </a:extLst>
            </p:cNvPr>
            <p:cNvSpPr>
              <a:spLocks/>
            </p:cNvSpPr>
            <p:nvPr/>
          </p:nvSpPr>
          <p:spPr bwMode="auto">
            <a:xfrm>
              <a:off x="476" y="2541"/>
              <a:ext cx="381" cy="169"/>
            </a:xfrm>
            <a:custGeom>
              <a:avLst/>
              <a:gdLst>
                <a:gd name="T0" fmla="*/ 51 w 1042"/>
                <a:gd name="T1" fmla="*/ 9 h 741"/>
                <a:gd name="T2" fmla="*/ 0 w 1042"/>
                <a:gd name="T3" fmla="*/ 0 h 741"/>
                <a:gd name="T4" fmla="*/ 0 60000 65536"/>
                <a:gd name="T5" fmla="*/ 0 60000 65536"/>
              </a:gdLst>
              <a:ahLst/>
              <a:cxnLst>
                <a:cxn ang="T4">
                  <a:pos x="T0" y="T1"/>
                </a:cxn>
                <a:cxn ang="T5">
                  <a:pos x="T2" y="T3"/>
                </a:cxn>
              </a:cxnLst>
              <a:rect l="0" t="0" r="r" b="b"/>
              <a:pathLst>
                <a:path w="1042" h="741">
                  <a:moveTo>
                    <a:pt x="1042" y="741"/>
                  </a:moveTo>
                  <a:lnTo>
                    <a:pt x="0" y="0"/>
                  </a:lnTo>
                </a:path>
              </a:pathLst>
            </a:custGeom>
            <a:noFill/>
            <a:ln w="9525" cap="flat" cmpd="sng">
              <a:solidFill>
                <a:schemeClr val="tx1"/>
              </a:solidFill>
              <a:prstDash val="solid"/>
              <a:round/>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92" name="Line 1473">
              <a:extLst>
                <a:ext uri="{FF2B5EF4-FFF2-40B4-BE49-F238E27FC236}">
                  <a16:creationId xmlns:a16="http://schemas.microsoft.com/office/drawing/2014/main" id="{0A79E6D8-0FF7-FC0F-189D-8CC386A740D8}"/>
                </a:ext>
              </a:extLst>
            </p:cNvPr>
            <p:cNvSpPr>
              <a:spLocks noChangeShapeType="1"/>
            </p:cNvSpPr>
            <p:nvPr/>
          </p:nvSpPr>
          <p:spPr bwMode="auto">
            <a:xfrm flipH="1">
              <a:off x="2170" y="2261"/>
              <a:ext cx="68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2193" name="Line 1474">
              <a:extLst>
                <a:ext uri="{FF2B5EF4-FFF2-40B4-BE49-F238E27FC236}">
                  <a16:creationId xmlns:a16="http://schemas.microsoft.com/office/drawing/2014/main" id="{A64519BE-75BF-A550-3189-644823C7A98C}"/>
                </a:ext>
              </a:extLst>
            </p:cNvPr>
            <p:cNvSpPr>
              <a:spLocks noChangeShapeType="1"/>
            </p:cNvSpPr>
            <p:nvPr/>
          </p:nvSpPr>
          <p:spPr bwMode="auto">
            <a:xfrm flipV="1">
              <a:off x="2847" y="2075"/>
              <a:ext cx="267" cy="188"/>
            </a:xfrm>
            <a:prstGeom prst="line">
              <a:avLst/>
            </a:prstGeom>
            <a:noFill/>
            <a:ln w="952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291843" name="Text Box 1475">
            <a:extLst>
              <a:ext uri="{FF2B5EF4-FFF2-40B4-BE49-F238E27FC236}">
                <a16:creationId xmlns:a16="http://schemas.microsoft.com/office/drawing/2014/main" id="{EF43BECA-A259-81A1-A84A-644CD650C1EC}"/>
              </a:ext>
            </a:extLst>
          </p:cNvPr>
          <p:cNvSpPr txBox="1">
            <a:spLocks noChangeArrowheads="1"/>
          </p:cNvSpPr>
          <p:nvPr/>
        </p:nvSpPr>
        <p:spPr bwMode="auto">
          <a:xfrm>
            <a:off x="352425" y="4495800"/>
            <a:ext cx="4448175" cy="1803400"/>
          </a:xfrm>
          <a:prstGeom prst="rect">
            <a:avLst/>
          </a:prstGeom>
          <a:solidFill>
            <a:srgbClr val="FFCC00">
              <a:alpha val="47842"/>
            </a:srgbClr>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tabLst>
                <a:tab pos="228600" algn="l"/>
              </a:tabLst>
              <a:defRPr>
                <a:solidFill>
                  <a:schemeClr val="tx1"/>
                </a:solidFill>
                <a:latin typeface="Arial" panose="020B0604020202020204" pitchFamily="34" charset="0"/>
              </a:defRPr>
            </a:lvl1pPr>
            <a:lvl2pPr marL="742950" indent="-285750">
              <a:tabLst>
                <a:tab pos="228600" algn="l"/>
              </a:tabLst>
              <a:defRPr>
                <a:solidFill>
                  <a:schemeClr val="tx1"/>
                </a:solidFill>
                <a:latin typeface="Arial" panose="020B0604020202020204" pitchFamily="34" charset="0"/>
              </a:defRPr>
            </a:lvl2pPr>
            <a:lvl3pPr marL="1143000" indent="-228600">
              <a:tabLst>
                <a:tab pos="228600" algn="l"/>
              </a:tabLst>
              <a:defRPr>
                <a:solidFill>
                  <a:schemeClr val="tx1"/>
                </a:solidFill>
                <a:latin typeface="Arial" panose="020B0604020202020204" pitchFamily="34" charset="0"/>
              </a:defRPr>
            </a:lvl3pPr>
            <a:lvl4pPr marL="1600200" indent="-228600">
              <a:tabLst>
                <a:tab pos="228600" algn="l"/>
              </a:tabLst>
              <a:defRPr>
                <a:solidFill>
                  <a:schemeClr val="tx1"/>
                </a:solidFill>
                <a:latin typeface="Arial" panose="020B0604020202020204" pitchFamily="34" charset="0"/>
              </a:defRPr>
            </a:lvl4pPr>
            <a:lvl5pPr marL="2057400" indent="-22860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eaLnBrk="1" hangingPunct="1">
              <a:lnSpc>
                <a:spcPct val="90000"/>
              </a:lnSpc>
              <a:spcBef>
                <a:spcPct val="5000"/>
              </a:spcBef>
            </a:pPr>
            <a:r>
              <a:rPr lang="en-US" altLang="en-US" sz="1200" b="1"/>
              <a:t>1.	When working tongs, stand clear of the “Danger Zone” when pulling on make-up or break-out line.</a:t>
            </a:r>
          </a:p>
          <a:p>
            <a:pPr eaLnBrk="1" hangingPunct="1">
              <a:lnSpc>
                <a:spcPct val="90000"/>
              </a:lnSpc>
              <a:spcBef>
                <a:spcPct val="5000"/>
              </a:spcBef>
            </a:pPr>
            <a:r>
              <a:rPr lang="en-US" altLang="en-US" sz="1200" b="1"/>
              <a:t>2.	Always unlatch bottom tongs first to avoid pinching hand or hanging arm.</a:t>
            </a:r>
          </a:p>
          <a:p>
            <a:pPr eaLnBrk="1" hangingPunct="1">
              <a:lnSpc>
                <a:spcPct val="90000"/>
              </a:lnSpc>
              <a:spcBef>
                <a:spcPct val="5000"/>
              </a:spcBef>
            </a:pPr>
            <a:r>
              <a:rPr lang="en-US" altLang="en-US" sz="1200" b="1"/>
              <a:t>3.	Check all cables, shackles, pins, dies and heads on each tour.</a:t>
            </a:r>
          </a:p>
          <a:p>
            <a:pPr eaLnBrk="1" hangingPunct="1">
              <a:lnSpc>
                <a:spcPct val="90000"/>
              </a:lnSpc>
              <a:spcBef>
                <a:spcPct val="5000"/>
              </a:spcBef>
            </a:pPr>
            <a:r>
              <a:rPr lang="en-US" altLang="en-US" sz="1200" b="1"/>
              <a:t>4.	It is recommended not to use type “DB” or “H” tongs on 3 </a:t>
            </a:r>
            <a:r>
              <a:rPr lang="en-US" altLang="en-US" sz="1200" b="1">
                <a:cs typeface="Arial" panose="020B0604020202020204" pitchFamily="34" charset="0"/>
              </a:rPr>
              <a:t>½</a:t>
            </a:r>
            <a:r>
              <a:rPr lang="en-US" altLang="en-US" sz="1200" b="1"/>
              <a:t>” drillpipe.  Use type “C” or equivalent.</a:t>
            </a:r>
          </a:p>
          <a:p>
            <a:pPr eaLnBrk="1" hangingPunct="1">
              <a:lnSpc>
                <a:spcPct val="90000"/>
              </a:lnSpc>
              <a:spcBef>
                <a:spcPct val="5000"/>
              </a:spcBef>
            </a:pPr>
            <a:r>
              <a:rPr lang="en-US" altLang="en-US" sz="1200" b="1"/>
              <a:t>5.	Remove chains and use cable on make-up cathead.</a:t>
            </a:r>
          </a:p>
          <a:p>
            <a:pPr eaLnBrk="1" hangingPunct="1">
              <a:lnSpc>
                <a:spcPct val="90000"/>
              </a:lnSpc>
              <a:spcBef>
                <a:spcPct val="5000"/>
              </a:spcBef>
            </a:pPr>
            <a:r>
              <a:rPr lang="en-US" altLang="en-US" sz="1200" b="1"/>
              <a:t>6.	Use proper tong size for torque range.</a:t>
            </a:r>
          </a:p>
        </p:txBody>
      </p:sp>
      <p:sp>
        <p:nvSpPr>
          <p:cNvPr id="291844" name="Text Box 1476">
            <a:extLst>
              <a:ext uri="{FF2B5EF4-FFF2-40B4-BE49-F238E27FC236}">
                <a16:creationId xmlns:a16="http://schemas.microsoft.com/office/drawing/2014/main" id="{397E9FB7-F5F0-3704-AAED-D1D2A126FC71}"/>
              </a:ext>
            </a:extLst>
          </p:cNvPr>
          <p:cNvSpPr txBox="1">
            <a:spLocks noChangeArrowheads="1"/>
          </p:cNvSpPr>
          <p:nvPr/>
        </p:nvSpPr>
        <p:spPr bwMode="auto">
          <a:xfrm>
            <a:off x="4457700" y="762000"/>
            <a:ext cx="4495800" cy="568325"/>
          </a:xfrm>
          <a:prstGeom prst="rect">
            <a:avLst/>
          </a:prstGeom>
          <a:solidFill>
            <a:srgbClr val="FFCC0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Study the drawing to see where the Floorhand should stand when operating the tongs on the drill floor.  Notice where the danger zone is located.</a:t>
            </a:r>
          </a:p>
        </p:txBody>
      </p:sp>
      <p:pic>
        <p:nvPicPr>
          <p:cNvPr id="291845" name="Picture 1477">
            <a:extLst>
              <a:ext uri="{FF2B5EF4-FFF2-40B4-BE49-F238E27FC236}">
                <a16:creationId xmlns:a16="http://schemas.microsoft.com/office/drawing/2014/main" id="{5A839DC3-21B3-3D1C-3532-6470953684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6875" y="3578225"/>
            <a:ext cx="2730500" cy="2028825"/>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1846" name="Text Box 1478">
            <a:extLst>
              <a:ext uri="{FF2B5EF4-FFF2-40B4-BE49-F238E27FC236}">
                <a16:creationId xmlns:a16="http://schemas.microsoft.com/office/drawing/2014/main" id="{093071C1-B042-87A5-FAA6-8083F461AC13}"/>
              </a:ext>
            </a:extLst>
          </p:cNvPr>
          <p:cNvSpPr txBox="1">
            <a:spLocks noChangeArrowheads="1"/>
          </p:cNvSpPr>
          <p:nvPr/>
        </p:nvSpPr>
        <p:spPr bwMode="auto">
          <a:xfrm>
            <a:off x="5118100" y="5680075"/>
            <a:ext cx="3771900" cy="720725"/>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When the tongs are breaking a tight connection, the Floorhands stand out of the way until the connection is broken.  The Driller will direct the Floorhands on where to stand and when to go to a safe place.</a:t>
            </a:r>
          </a:p>
        </p:txBody>
      </p:sp>
      <p:pic>
        <p:nvPicPr>
          <p:cNvPr id="291847" name="Picture 1479">
            <a:extLst>
              <a:ext uri="{FF2B5EF4-FFF2-40B4-BE49-F238E27FC236}">
                <a16:creationId xmlns:a16="http://schemas.microsoft.com/office/drawing/2014/main" id="{F16DE0E0-A463-A20E-150C-0F9E95661B7D}"/>
              </a:ext>
            </a:extLst>
          </p:cNvPr>
          <p:cNvPicPr>
            <a:picLocks noChangeAspect="1" noChangeArrowheads="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a:off x="5405438" y="1371600"/>
            <a:ext cx="2841625" cy="213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1848" name="Text Box 1480">
            <a:extLst>
              <a:ext uri="{FF2B5EF4-FFF2-40B4-BE49-F238E27FC236}">
                <a16:creationId xmlns:a16="http://schemas.microsoft.com/office/drawing/2014/main" id="{20519F29-F6CB-614B-4802-032B2299B444}"/>
              </a:ext>
            </a:extLst>
          </p:cNvPr>
          <p:cNvSpPr txBox="1">
            <a:spLocks noChangeArrowheads="1"/>
          </p:cNvSpPr>
          <p:nvPr/>
        </p:nvSpPr>
        <p:spPr bwMode="auto">
          <a:xfrm>
            <a:off x="0" y="114300"/>
            <a:ext cx="9144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RELIEVING ON THE DRILL FLOOR</a:t>
            </a:r>
          </a:p>
          <a:p>
            <a:pPr algn="ctr" eaLnBrk="1" hangingPunct="1"/>
            <a:r>
              <a:rPr lang="en-US" altLang="en-US" b="1"/>
              <a:t>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891724-C709-300B-99EB-ACB8541D4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94914" name="Text Box 2">
            <a:extLst>
              <a:ext uri="{FF2B5EF4-FFF2-40B4-BE49-F238E27FC236}">
                <a16:creationId xmlns:a16="http://schemas.microsoft.com/office/drawing/2014/main" id="{B26621A7-D2F4-F21B-CD64-C2AE751A58FE}"/>
              </a:ext>
            </a:extLst>
          </p:cNvPr>
          <p:cNvSpPr txBox="1">
            <a:spLocks noChangeArrowheads="1"/>
          </p:cNvSpPr>
          <p:nvPr/>
        </p:nvSpPr>
        <p:spPr bwMode="auto">
          <a:xfrm>
            <a:off x="304800" y="5233988"/>
            <a:ext cx="8534400" cy="101441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After drilling ahead and reaching a casing point, the drilling crew will run casing in the well.  The casing is run to case off the open hole that has been drilled.  The floorhands will help with the running of the casing and be involved in getting the casing up to the floor from the catwalk and getting the casing latched and picked up by the driller.  The floorhands will assist in filling the casing with fluid during the trip into the hole with the casing.  When the casing is run to bottom, it is then cemented into place.</a:t>
            </a:r>
          </a:p>
        </p:txBody>
      </p:sp>
      <p:sp>
        <p:nvSpPr>
          <p:cNvPr id="294915" name="Text Box 3">
            <a:extLst>
              <a:ext uri="{FF2B5EF4-FFF2-40B4-BE49-F238E27FC236}">
                <a16:creationId xmlns:a16="http://schemas.microsoft.com/office/drawing/2014/main" id="{9E9B7CAB-950C-D705-EF94-CD92EE4D6669}"/>
              </a:ext>
            </a:extLst>
          </p:cNvPr>
          <p:cNvSpPr txBox="1">
            <a:spLocks noChangeArrowheads="1"/>
          </p:cNvSpPr>
          <p:nvPr/>
        </p:nvSpPr>
        <p:spPr bwMode="auto">
          <a:xfrm>
            <a:off x="0" y="114300"/>
            <a:ext cx="9144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RELIEVING ON THE DRILL FLOOR</a:t>
            </a:r>
          </a:p>
          <a:p>
            <a:pPr algn="ctr" eaLnBrk="1" hangingPunct="1"/>
            <a:r>
              <a:rPr lang="en-US" altLang="en-US" b="1"/>
              <a:t> </a:t>
            </a:r>
          </a:p>
        </p:txBody>
      </p:sp>
      <p:pic>
        <p:nvPicPr>
          <p:cNvPr id="294916" name="Picture 4">
            <a:extLst>
              <a:ext uri="{FF2B5EF4-FFF2-40B4-BE49-F238E27FC236}">
                <a16:creationId xmlns:a16="http://schemas.microsoft.com/office/drawing/2014/main" id="{49107C97-14B7-7914-312E-36BCAC155D0F}"/>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6967538" y="762000"/>
            <a:ext cx="1879600"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4917" name="Picture 5">
            <a:extLst>
              <a:ext uri="{FF2B5EF4-FFF2-40B4-BE49-F238E27FC236}">
                <a16:creationId xmlns:a16="http://schemas.microsoft.com/office/drawing/2014/main" id="{325B9606-58D4-5CC6-5F9C-762A13C435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6138" y="762000"/>
            <a:ext cx="3190875" cy="434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4918" name="Picture 6">
            <a:extLst>
              <a:ext uri="{FF2B5EF4-FFF2-40B4-BE49-F238E27FC236}">
                <a16:creationId xmlns:a16="http://schemas.microsoft.com/office/drawing/2014/main" id="{CDFFE63D-8091-C1A0-7ACF-4461C06C51DB}"/>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280988" y="762000"/>
            <a:ext cx="2636837" cy="434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4919" name="Text Box 7">
            <a:extLst>
              <a:ext uri="{FF2B5EF4-FFF2-40B4-BE49-F238E27FC236}">
                <a16:creationId xmlns:a16="http://schemas.microsoft.com/office/drawing/2014/main" id="{556F4F86-9B27-396E-AA04-8D7F0E73B107}"/>
              </a:ext>
            </a:extLst>
          </p:cNvPr>
          <p:cNvSpPr txBox="1">
            <a:spLocks noChangeArrowheads="1"/>
          </p:cNvSpPr>
          <p:nvPr/>
        </p:nvSpPr>
        <p:spPr bwMode="auto">
          <a:xfrm>
            <a:off x="3690938" y="4648200"/>
            <a:ext cx="2057400"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RUNNING CASING</a:t>
            </a:r>
          </a:p>
        </p:txBody>
      </p:sp>
      <p:sp>
        <p:nvSpPr>
          <p:cNvPr id="294920" name="Text Box 8">
            <a:extLst>
              <a:ext uri="{FF2B5EF4-FFF2-40B4-BE49-F238E27FC236}">
                <a16:creationId xmlns:a16="http://schemas.microsoft.com/office/drawing/2014/main" id="{7BC68A7C-C8F7-2A02-1131-0009E37C1D39}"/>
              </a:ext>
            </a:extLst>
          </p:cNvPr>
          <p:cNvSpPr txBox="1">
            <a:spLocks noChangeArrowheads="1"/>
          </p:cNvSpPr>
          <p:nvPr/>
        </p:nvSpPr>
        <p:spPr bwMode="auto">
          <a:xfrm>
            <a:off x="6891338" y="4821238"/>
            <a:ext cx="20574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CHECKING FLUID LEVEL</a:t>
            </a:r>
          </a:p>
        </p:txBody>
      </p:sp>
      <p:sp>
        <p:nvSpPr>
          <p:cNvPr id="294921" name="Text Box 9">
            <a:extLst>
              <a:ext uri="{FF2B5EF4-FFF2-40B4-BE49-F238E27FC236}">
                <a16:creationId xmlns:a16="http://schemas.microsoft.com/office/drawing/2014/main" id="{FDB58953-70E0-9717-6FA1-A10D68706BA8}"/>
              </a:ext>
            </a:extLst>
          </p:cNvPr>
          <p:cNvSpPr txBox="1">
            <a:spLocks noChangeArrowheads="1"/>
          </p:cNvSpPr>
          <p:nvPr/>
        </p:nvSpPr>
        <p:spPr bwMode="auto">
          <a:xfrm>
            <a:off x="566738" y="4592638"/>
            <a:ext cx="20574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CASING READY TO RUN</a:t>
            </a:r>
          </a:p>
        </p:txBody>
      </p:sp>
    </p:spTree>
  </p:cSld>
  <p:clrMapOvr>
    <a:masterClrMapping/>
  </p:clrMapOvr>
  <p:transition spd="med" advClick="0"/>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Text Box 2">
            <a:extLst>
              <a:ext uri="{FF2B5EF4-FFF2-40B4-BE49-F238E27FC236}">
                <a16:creationId xmlns:a16="http://schemas.microsoft.com/office/drawing/2014/main" id="{2A21DFA7-AF13-5E88-D71C-9813A83A853D}"/>
              </a:ext>
            </a:extLst>
          </p:cNvPr>
          <p:cNvSpPr txBox="1">
            <a:spLocks noChangeArrowheads="1"/>
          </p:cNvSpPr>
          <p:nvPr/>
        </p:nvSpPr>
        <p:spPr bwMode="auto">
          <a:xfrm>
            <a:off x="457200" y="4876800"/>
            <a:ext cx="3276600" cy="466725"/>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WELL CONTROL DRILLS – STABBING AND MAKING UP SAFETY VALVE</a:t>
            </a:r>
          </a:p>
        </p:txBody>
      </p:sp>
      <p:sp>
        <p:nvSpPr>
          <p:cNvPr id="295939" name="Text Box 3">
            <a:extLst>
              <a:ext uri="{FF2B5EF4-FFF2-40B4-BE49-F238E27FC236}">
                <a16:creationId xmlns:a16="http://schemas.microsoft.com/office/drawing/2014/main" id="{3E32B80D-EBB3-146E-F8B8-6036365269F2}"/>
              </a:ext>
            </a:extLst>
          </p:cNvPr>
          <p:cNvSpPr txBox="1">
            <a:spLocks noChangeArrowheads="1"/>
          </p:cNvSpPr>
          <p:nvPr/>
        </p:nvSpPr>
        <p:spPr bwMode="auto">
          <a:xfrm>
            <a:off x="5181600" y="4876800"/>
            <a:ext cx="2362200"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CLOSING SAFETY VALVE</a:t>
            </a:r>
          </a:p>
        </p:txBody>
      </p:sp>
      <p:sp>
        <p:nvSpPr>
          <p:cNvPr id="295940" name="Text Box 4">
            <a:extLst>
              <a:ext uri="{FF2B5EF4-FFF2-40B4-BE49-F238E27FC236}">
                <a16:creationId xmlns:a16="http://schemas.microsoft.com/office/drawing/2014/main" id="{ADFB989C-9AB9-FCFE-0921-662690106F14}"/>
              </a:ext>
            </a:extLst>
          </p:cNvPr>
          <p:cNvSpPr txBox="1">
            <a:spLocks noChangeArrowheads="1"/>
          </p:cNvSpPr>
          <p:nvPr/>
        </p:nvSpPr>
        <p:spPr bwMode="auto">
          <a:xfrm>
            <a:off x="228600" y="5381625"/>
            <a:ext cx="8763000" cy="9334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100" b="1"/>
              <a:t>As part of the floorhand duties on the rig floor, the Roustabout coming to the floor must also learn how to flow check a well and about blowout prevention drills.  Flow checking a well means to look down the well for the driller and let him know if the fluid in the hole is moving up, moving down, or can not be seen.  The driller will conduct well control drills  to check proper responses by he floor crew.  The floorhand will pick up a safety valve and stab the valve, tighten the valve with the iron roughneck or tongs, then close the valve and wait for orders. </a:t>
            </a:r>
          </a:p>
        </p:txBody>
      </p:sp>
      <p:sp>
        <p:nvSpPr>
          <p:cNvPr id="295941" name="Text Box 5">
            <a:extLst>
              <a:ext uri="{FF2B5EF4-FFF2-40B4-BE49-F238E27FC236}">
                <a16:creationId xmlns:a16="http://schemas.microsoft.com/office/drawing/2014/main" id="{0F65A1B3-AC7D-9D41-A96C-04D84F2EDD33}"/>
              </a:ext>
            </a:extLst>
          </p:cNvPr>
          <p:cNvSpPr txBox="1">
            <a:spLocks noChangeArrowheads="1"/>
          </p:cNvSpPr>
          <p:nvPr/>
        </p:nvSpPr>
        <p:spPr bwMode="auto">
          <a:xfrm>
            <a:off x="0" y="114300"/>
            <a:ext cx="9144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RELIEVING ON THE DRILL FLOOR</a:t>
            </a:r>
          </a:p>
          <a:p>
            <a:pPr algn="ctr" eaLnBrk="1" hangingPunct="1"/>
            <a:r>
              <a:rPr lang="en-US" altLang="en-US" b="1"/>
              <a:t> </a:t>
            </a:r>
          </a:p>
        </p:txBody>
      </p:sp>
      <p:pic>
        <p:nvPicPr>
          <p:cNvPr id="295942" name="Picture 6">
            <a:extLst>
              <a:ext uri="{FF2B5EF4-FFF2-40B4-BE49-F238E27FC236}">
                <a16:creationId xmlns:a16="http://schemas.microsoft.com/office/drawing/2014/main" id="{5C147743-B394-82FB-63BB-FD2590CCF67E}"/>
              </a:ext>
            </a:extLst>
          </p:cNvPr>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76200" y="762000"/>
            <a:ext cx="3948113" cy="403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5943" name="Picture 7">
            <a:extLst>
              <a:ext uri="{FF2B5EF4-FFF2-40B4-BE49-F238E27FC236}">
                <a16:creationId xmlns:a16="http://schemas.microsoft.com/office/drawing/2014/main" id="{065EEFEE-305A-911F-EA23-04B083398103}"/>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4114800" y="762000"/>
            <a:ext cx="4953000" cy="405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281C2D7-580A-FF38-6BB5-14B988A30F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spd="med"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F757FA8-59F4-67FB-B25D-94B9D19ABD83}"/>
              </a:ext>
            </a:extLst>
          </p:cNvPr>
          <p:cNvSpPr>
            <a:spLocks noChangeArrowheads="1"/>
          </p:cNvSpPr>
          <p:nvPr/>
        </p:nvSpPr>
        <p:spPr bwMode="auto">
          <a:xfrm>
            <a:off x="0" y="34925"/>
            <a:ext cx="9144000" cy="641350"/>
          </a:xfrm>
          <a:prstGeom prst="rect">
            <a:avLst/>
          </a:prstGeom>
          <a:noFill/>
          <a:ln>
            <a:noFill/>
          </a:ln>
          <a:effectLst/>
        </p:spPr>
        <p:txBody>
          <a:bodyPr>
            <a:spAutoFit/>
          </a:bodyPr>
          <a:lstStyle/>
          <a:p>
            <a:pPr algn="ctr" eaLnBrk="1" hangingPunct="1">
              <a:defRPr/>
            </a:pPr>
            <a:r>
              <a:rPr lang="en-US" altLang="en-US" sz="3600" i="1">
                <a:effectLst>
                  <a:outerShdw blurRad="38100" dist="38100" dir="2700000" algn="tl">
                    <a:srgbClr val="C0C0C0"/>
                  </a:outerShdw>
                </a:effectLst>
                <a:latin typeface="Impact" panose="020B0806030902050204" pitchFamily="34" charset="0"/>
                <a:cs typeface="Arial" panose="020B0604020202020204" pitchFamily="34" charset="0"/>
              </a:rPr>
              <a:t>RigLearning OJT Program</a:t>
            </a:r>
          </a:p>
        </p:txBody>
      </p:sp>
      <p:sp>
        <p:nvSpPr>
          <p:cNvPr id="5123" name="Text Box 3">
            <a:extLst>
              <a:ext uri="{FF2B5EF4-FFF2-40B4-BE49-F238E27FC236}">
                <a16:creationId xmlns:a16="http://schemas.microsoft.com/office/drawing/2014/main" id="{04C2D182-7AB9-3179-9F55-1BA5D83BFDF5}"/>
              </a:ext>
            </a:extLst>
          </p:cNvPr>
          <p:cNvSpPr txBox="1">
            <a:spLocks noChangeArrowheads="1"/>
          </p:cNvSpPr>
          <p:nvPr/>
        </p:nvSpPr>
        <p:spPr bwMode="auto">
          <a:xfrm>
            <a:off x="787400" y="1993900"/>
            <a:ext cx="3276600" cy="3308350"/>
          </a:xfrm>
          <a:prstGeom prst="rect">
            <a:avLst/>
          </a:prstGeom>
          <a:noFill/>
          <a:ln w="38100">
            <a:solidFill>
              <a:srgbClr val="333399"/>
            </a:solidFill>
            <a:miter lim="800000"/>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AutoNum type="arabicPeriod"/>
            </a:pPr>
            <a:r>
              <a:rPr lang="en-US" altLang="en-US" sz="1600" b="1"/>
              <a:t>Basic Drilling</a:t>
            </a:r>
          </a:p>
          <a:p>
            <a:pPr eaLnBrk="1" hangingPunct="1">
              <a:spcBef>
                <a:spcPct val="50000"/>
              </a:spcBef>
              <a:buFontTx/>
              <a:buAutoNum type="arabicPeriod"/>
            </a:pPr>
            <a:r>
              <a:rPr lang="en-US" altLang="en-US" sz="1600" b="1"/>
              <a:t>Emergency Situations</a:t>
            </a:r>
          </a:p>
          <a:p>
            <a:pPr eaLnBrk="1" hangingPunct="1">
              <a:spcBef>
                <a:spcPct val="50000"/>
              </a:spcBef>
              <a:buFontTx/>
              <a:buAutoNum type="arabicPeriod"/>
            </a:pPr>
            <a:r>
              <a:rPr lang="en-US" altLang="en-US" sz="1600" b="1"/>
              <a:t>Safety Management System</a:t>
            </a:r>
          </a:p>
          <a:p>
            <a:pPr eaLnBrk="1" hangingPunct="1">
              <a:spcBef>
                <a:spcPct val="50000"/>
              </a:spcBef>
              <a:buFontTx/>
              <a:buAutoNum type="arabicPeriod"/>
            </a:pPr>
            <a:r>
              <a:rPr lang="en-US" altLang="en-US" sz="1600" b="1"/>
              <a:t>Health, Safety, Environment</a:t>
            </a:r>
          </a:p>
          <a:p>
            <a:pPr eaLnBrk="1" hangingPunct="1">
              <a:spcBef>
                <a:spcPct val="50000"/>
              </a:spcBef>
              <a:buFontTx/>
              <a:buAutoNum type="arabicPeriod"/>
            </a:pPr>
            <a:r>
              <a:rPr lang="en-US" altLang="en-US" sz="1600" b="1"/>
              <a:t>Surface Preparation and Painting</a:t>
            </a:r>
          </a:p>
          <a:p>
            <a:pPr eaLnBrk="1" hangingPunct="1">
              <a:spcBef>
                <a:spcPct val="50000"/>
              </a:spcBef>
              <a:buFontTx/>
              <a:buAutoNum type="arabicPeriod"/>
            </a:pPr>
            <a:r>
              <a:rPr lang="en-US" altLang="en-US" sz="1600" b="1"/>
              <a:t>Cranes</a:t>
            </a:r>
          </a:p>
          <a:p>
            <a:pPr eaLnBrk="1" hangingPunct="1">
              <a:spcBef>
                <a:spcPct val="50000"/>
              </a:spcBef>
              <a:buFontTx/>
              <a:buAutoNum type="arabicPeriod"/>
            </a:pPr>
            <a:r>
              <a:rPr lang="en-US" altLang="en-US" sz="1600" b="1"/>
              <a:t>Slings</a:t>
            </a:r>
          </a:p>
        </p:txBody>
      </p:sp>
      <p:sp>
        <p:nvSpPr>
          <p:cNvPr id="5124" name="Rectangle 4">
            <a:extLst>
              <a:ext uri="{FF2B5EF4-FFF2-40B4-BE49-F238E27FC236}">
                <a16:creationId xmlns:a16="http://schemas.microsoft.com/office/drawing/2014/main" id="{F70EEA91-0C1D-49C3-B674-E59B5DF035A0}"/>
              </a:ext>
            </a:extLst>
          </p:cNvPr>
          <p:cNvSpPr>
            <a:spLocks noChangeArrowheads="1"/>
          </p:cNvSpPr>
          <p:nvPr/>
        </p:nvSpPr>
        <p:spPr bwMode="auto">
          <a:xfrm>
            <a:off x="2133600" y="5668963"/>
            <a:ext cx="4876800" cy="376237"/>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b="1"/>
              <a:t>Remember:  Every Injury is Preventable!</a:t>
            </a:r>
          </a:p>
        </p:txBody>
      </p:sp>
      <p:sp>
        <p:nvSpPr>
          <p:cNvPr id="5125" name="Text Box 5">
            <a:extLst>
              <a:ext uri="{FF2B5EF4-FFF2-40B4-BE49-F238E27FC236}">
                <a16:creationId xmlns:a16="http://schemas.microsoft.com/office/drawing/2014/main" id="{3188DE4A-A5E7-3052-10BE-8C97295A6DAD}"/>
              </a:ext>
            </a:extLst>
          </p:cNvPr>
          <p:cNvSpPr txBox="1">
            <a:spLocks noChangeArrowheads="1"/>
          </p:cNvSpPr>
          <p:nvPr/>
        </p:nvSpPr>
        <p:spPr bwMode="auto">
          <a:xfrm>
            <a:off x="5041900" y="2074863"/>
            <a:ext cx="3276600" cy="2941637"/>
          </a:xfrm>
          <a:prstGeom prst="rect">
            <a:avLst/>
          </a:prstGeom>
          <a:noFill/>
          <a:ln w="38100">
            <a:solidFill>
              <a:srgbClr val="333399"/>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AutoNum type="arabicPeriod" startAt="8"/>
            </a:pPr>
            <a:r>
              <a:rPr lang="en-US" altLang="en-US" sz="1600" b="1"/>
              <a:t>Supply Boats</a:t>
            </a:r>
          </a:p>
          <a:p>
            <a:pPr eaLnBrk="1" hangingPunct="1">
              <a:spcBef>
                <a:spcPct val="50000"/>
              </a:spcBef>
              <a:buFontTx/>
              <a:buAutoNum type="arabicPeriod" startAt="8"/>
            </a:pPr>
            <a:r>
              <a:rPr lang="en-US" altLang="en-US" sz="1600" b="1"/>
              <a:t>Tools</a:t>
            </a:r>
          </a:p>
          <a:p>
            <a:pPr eaLnBrk="1" hangingPunct="1">
              <a:spcBef>
                <a:spcPct val="50000"/>
              </a:spcBef>
              <a:buFontTx/>
              <a:buAutoNum type="arabicPeriod" startAt="8"/>
            </a:pPr>
            <a:r>
              <a:rPr lang="en-US" altLang="en-US" sz="1600" b="1"/>
              <a:t>Tuggers</a:t>
            </a:r>
          </a:p>
          <a:p>
            <a:pPr eaLnBrk="1" hangingPunct="1">
              <a:spcBef>
                <a:spcPct val="50000"/>
              </a:spcBef>
              <a:buFontTx/>
              <a:buAutoNum type="arabicPeriod" startAt="8"/>
            </a:pPr>
            <a:r>
              <a:rPr lang="en-US" altLang="en-US" sz="1600" b="1"/>
              <a:t>Tubulars</a:t>
            </a:r>
          </a:p>
          <a:p>
            <a:pPr eaLnBrk="1" hangingPunct="1">
              <a:spcBef>
                <a:spcPct val="50000"/>
              </a:spcBef>
              <a:buFontTx/>
              <a:buAutoNum type="arabicPeriod" startAt="8"/>
            </a:pPr>
            <a:r>
              <a:rPr lang="en-US" altLang="en-US" sz="1600" b="1"/>
              <a:t>Catwalks</a:t>
            </a:r>
          </a:p>
          <a:p>
            <a:pPr eaLnBrk="1" hangingPunct="1">
              <a:spcBef>
                <a:spcPct val="50000"/>
              </a:spcBef>
              <a:buFontTx/>
              <a:buAutoNum type="arabicPeriod" startAt="8"/>
            </a:pPr>
            <a:r>
              <a:rPr lang="en-US" altLang="en-US" sz="1600" b="1"/>
              <a:t>Confined Space</a:t>
            </a:r>
          </a:p>
          <a:p>
            <a:pPr eaLnBrk="1" hangingPunct="1">
              <a:spcBef>
                <a:spcPct val="50000"/>
              </a:spcBef>
              <a:buFontTx/>
              <a:buAutoNum type="arabicPeriod" startAt="8"/>
            </a:pPr>
            <a:r>
              <a:rPr lang="en-US" altLang="en-US" sz="1600" b="1"/>
              <a:t>Mud System</a:t>
            </a:r>
          </a:p>
          <a:p>
            <a:pPr eaLnBrk="1" hangingPunct="1">
              <a:spcBef>
                <a:spcPct val="50000"/>
              </a:spcBef>
              <a:buFontTx/>
              <a:buAutoNum type="arabicPeriod" startAt="8"/>
            </a:pPr>
            <a:r>
              <a:rPr lang="en-US" altLang="en-US" sz="1600" b="1"/>
              <a:t>Relieving on the Floor</a:t>
            </a:r>
          </a:p>
        </p:txBody>
      </p:sp>
      <p:sp>
        <p:nvSpPr>
          <p:cNvPr id="5126" name="Rectangle 6">
            <a:extLst>
              <a:ext uri="{FF2B5EF4-FFF2-40B4-BE49-F238E27FC236}">
                <a16:creationId xmlns:a16="http://schemas.microsoft.com/office/drawing/2014/main" id="{3A5DDE87-4B68-1A40-C711-9EC4591DE43D}"/>
              </a:ext>
            </a:extLst>
          </p:cNvPr>
          <p:cNvSpPr>
            <a:spLocks noChangeArrowheads="1"/>
          </p:cNvSpPr>
          <p:nvPr/>
        </p:nvSpPr>
        <p:spPr bwMode="auto">
          <a:xfrm>
            <a:off x="2362200" y="1066800"/>
            <a:ext cx="4343400" cy="669925"/>
          </a:xfrm>
          <a:prstGeom prst="rect">
            <a:avLst/>
          </a:prstGeom>
          <a:solidFill>
            <a:srgbClr val="FFCC00"/>
          </a:solidFill>
          <a:ln w="2857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b="1">
                <a:solidFill>
                  <a:srgbClr val="333399"/>
                </a:solidFill>
              </a:rPr>
              <a:t>TRAINING ELEMENTS FOR THE ROUSTABOUT</a:t>
            </a:r>
          </a:p>
        </p:txBody>
      </p:sp>
      <p:pic>
        <p:nvPicPr>
          <p:cNvPr id="2" name="Picture 1">
            <a:extLst>
              <a:ext uri="{FF2B5EF4-FFF2-40B4-BE49-F238E27FC236}">
                <a16:creationId xmlns:a16="http://schemas.microsoft.com/office/drawing/2014/main" id="{11615C70-8ED3-BCDF-13BC-5EC86F469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spd="med"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EE790-B867-B45E-5AC3-DCCC936E6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28674" name="Picture 29">
            <a:extLst>
              <a:ext uri="{FF2B5EF4-FFF2-40B4-BE49-F238E27FC236}">
                <a16:creationId xmlns:a16="http://schemas.microsoft.com/office/drawing/2014/main" id="{B1609167-18E0-3B0C-BC18-213AD11D94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7620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6">
            <a:extLst>
              <a:ext uri="{FF2B5EF4-FFF2-40B4-BE49-F238E27FC236}">
                <a16:creationId xmlns:a16="http://schemas.microsoft.com/office/drawing/2014/main" id="{72CEAEE2-88AB-AB35-27E7-873A8A1352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200400"/>
            <a:ext cx="2133600" cy="1738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6" name="Rectangle 3">
            <a:extLst>
              <a:ext uri="{FF2B5EF4-FFF2-40B4-BE49-F238E27FC236}">
                <a16:creationId xmlns:a16="http://schemas.microsoft.com/office/drawing/2014/main" id="{5A334E00-EF64-D212-F84A-E003E1D4EADA}"/>
              </a:ext>
            </a:extLst>
          </p:cNvPr>
          <p:cNvSpPr>
            <a:spLocks noGrp="1" noChangeArrowheads="1"/>
          </p:cNvSpPr>
          <p:nvPr>
            <p:ph type="body" sz="half" idx="1"/>
          </p:nvPr>
        </p:nvSpPr>
        <p:spPr bwMode="auto">
          <a:xfrm>
            <a:off x="304800" y="762000"/>
            <a:ext cx="4025900" cy="2211388"/>
          </a:xfrm>
          <a:noFill/>
          <a:ln w="19050" algn="ctr">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200" b="1"/>
              <a:t>Everyone on the rig will be assigned to a lifeboat station in case of an extreme emergency.  Lifeboats are a highly effective means of evacuating personnel from the rigs.  </a:t>
            </a:r>
          </a:p>
          <a:p>
            <a:pPr marL="0" indent="0" eaLnBrk="1" hangingPunct="1">
              <a:spcBef>
                <a:spcPct val="50000"/>
              </a:spcBef>
              <a:buFontTx/>
              <a:buNone/>
            </a:pPr>
            <a:r>
              <a:rPr lang="en-US" altLang="en-US" sz="1200" b="1"/>
              <a:t>These boats are made for safe evacuation because they are designed to be enclosed, provide life support, are fire resistant, are unsinkable, are highly detectable and can carry large groups of people.  These boats contain the necessary life-saving equipment, flares, water, first-aid kit, and other supplies to help the crew survive an evacuation.</a:t>
            </a:r>
          </a:p>
        </p:txBody>
      </p:sp>
      <p:pic>
        <p:nvPicPr>
          <p:cNvPr id="28677" name="Picture 5">
            <a:extLst>
              <a:ext uri="{FF2B5EF4-FFF2-40B4-BE49-F238E27FC236}">
                <a16:creationId xmlns:a16="http://schemas.microsoft.com/office/drawing/2014/main" id="{4BA45158-BABA-15AD-F5A4-082AA036A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4456113"/>
            <a:ext cx="1828800" cy="1168400"/>
          </a:xfrm>
          <a:prstGeom prst="rect">
            <a:avLst/>
          </a:prstGeom>
          <a:solidFill>
            <a:srgbClr val="FFCC00"/>
          </a:solidFill>
          <a:ln w="9525">
            <a:solidFill>
              <a:schemeClr val="tx1"/>
            </a:solidFill>
            <a:miter lim="800000"/>
            <a:headEnd/>
            <a:tailEnd/>
          </a:ln>
        </p:spPr>
      </p:pic>
      <p:sp>
        <p:nvSpPr>
          <p:cNvPr id="28678" name="Text Box 6">
            <a:extLst>
              <a:ext uri="{FF2B5EF4-FFF2-40B4-BE49-F238E27FC236}">
                <a16:creationId xmlns:a16="http://schemas.microsoft.com/office/drawing/2014/main" id="{708E2FD8-FA20-16C4-0C70-FE04BDB57E79}"/>
              </a:ext>
            </a:extLst>
          </p:cNvPr>
          <p:cNvSpPr txBox="1">
            <a:spLocks noChangeArrowheads="1"/>
          </p:cNvSpPr>
          <p:nvPr/>
        </p:nvSpPr>
        <p:spPr bwMode="auto">
          <a:xfrm>
            <a:off x="6642100" y="5624513"/>
            <a:ext cx="2349500" cy="46831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BLOWOUTS, FIRES, MAN OVERBOARD, HYDROGEN SULFIDE GAS, AND ABANDON RIG ARE EMERGENCY SITUATIONS.</a:t>
            </a:r>
          </a:p>
        </p:txBody>
      </p:sp>
      <p:sp>
        <p:nvSpPr>
          <p:cNvPr id="28679" name="Text Box 7">
            <a:extLst>
              <a:ext uri="{FF2B5EF4-FFF2-40B4-BE49-F238E27FC236}">
                <a16:creationId xmlns:a16="http://schemas.microsoft.com/office/drawing/2014/main" id="{A7064096-5B0D-266D-AD84-74341CFCB677}"/>
              </a:ext>
            </a:extLst>
          </p:cNvPr>
          <p:cNvSpPr txBox="1">
            <a:spLocks noChangeArrowheads="1"/>
          </p:cNvSpPr>
          <p:nvPr/>
        </p:nvSpPr>
        <p:spPr bwMode="auto">
          <a:xfrm>
            <a:off x="6430963" y="2841625"/>
            <a:ext cx="10414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t> LIFEBOAT </a:t>
            </a:r>
          </a:p>
        </p:txBody>
      </p:sp>
      <p:sp>
        <p:nvSpPr>
          <p:cNvPr id="28680" name="Line 9">
            <a:extLst>
              <a:ext uri="{FF2B5EF4-FFF2-40B4-BE49-F238E27FC236}">
                <a16:creationId xmlns:a16="http://schemas.microsoft.com/office/drawing/2014/main" id="{DDA70B4B-0EEE-2FFF-8C4F-D31C0BE4596B}"/>
              </a:ext>
            </a:extLst>
          </p:cNvPr>
          <p:cNvSpPr>
            <a:spLocks noChangeShapeType="1"/>
          </p:cNvSpPr>
          <p:nvPr/>
        </p:nvSpPr>
        <p:spPr bwMode="auto">
          <a:xfrm flipH="1">
            <a:off x="5791200" y="3055938"/>
            <a:ext cx="1206500" cy="754062"/>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8681" name="Picture 10">
            <a:extLst>
              <a:ext uri="{FF2B5EF4-FFF2-40B4-BE49-F238E27FC236}">
                <a16:creationId xmlns:a16="http://schemas.microsoft.com/office/drawing/2014/main" id="{FE072D1D-998B-E2C1-8891-D4BA0E4711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762000"/>
            <a:ext cx="1371600" cy="1981200"/>
          </a:xfrm>
          <a:prstGeom prst="rect">
            <a:avLst/>
          </a:prstGeom>
          <a:solidFill>
            <a:srgbClr val="FFCC00"/>
          </a:solidFill>
          <a:ln w="9525">
            <a:solidFill>
              <a:schemeClr val="tx1"/>
            </a:solidFill>
            <a:miter lim="800000"/>
            <a:headEnd/>
            <a:tailEnd/>
          </a:ln>
        </p:spPr>
      </p:pic>
      <p:pic>
        <p:nvPicPr>
          <p:cNvPr id="28682" name="Picture 13">
            <a:extLst>
              <a:ext uri="{FF2B5EF4-FFF2-40B4-BE49-F238E27FC236}">
                <a16:creationId xmlns:a16="http://schemas.microsoft.com/office/drawing/2014/main" id="{119FEFB4-051A-16DE-8DE6-0C0D6F76F4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000" t="6667" r="10001"/>
          <a:stretch>
            <a:fillRect/>
          </a:stretch>
        </p:blipFill>
        <p:spPr bwMode="auto">
          <a:xfrm>
            <a:off x="2819400" y="3124200"/>
            <a:ext cx="1600200" cy="1317625"/>
          </a:xfrm>
          <a:prstGeom prst="rect">
            <a:avLst/>
          </a:prstGeom>
          <a:solidFill>
            <a:srgbClr val="FFCC00"/>
          </a:solidFill>
          <a:ln w="9525">
            <a:solidFill>
              <a:schemeClr val="tx1"/>
            </a:solidFill>
            <a:miter lim="800000"/>
            <a:headEnd/>
            <a:tailEnd/>
          </a:ln>
        </p:spPr>
      </p:pic>
      <p:sp>
        <p:nvSpPr>
          <p:cNvPr id="28683" name="Line 14">
            <a:extLst>
              <a:ext uri="{FF2B5EF4-FFF2-40B4-BE49-F238E27FC236}">
                <a16:creationId xmlns:a16="http://schemas.microsoft.com/office/drawing/2014/main" id="{CE54C6D8-1486-0AD5-EA76-77747CBF0DBB}"/>
              </a:ext>
            </a:extLst>
          </p:cNvPr>
          <p:cNvSpPr>
            <a:spLocks noChangeShapeType="1"/>
          </p:cNvSpPr>
          <p:nvPr/>
        </p:nvSpPr>
        <p:spPr bwMode="auto">
          <a:xfrm flipV="1">
            <a:off x="6997700" y="2286000"/>
            <a:ext cx="317500" cy="5334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684" name="Line 15">
            <a:extLst>
              <a:ext uri="{FF2B5EF4-FFF2-40B4-BE49-F238E27FC236}">
                <a16:creationId xmlns:a16="http://schemas.microsoft.com/office/drawing/2014/main" id="{6DA3DA05-4F74-FD98-5001-5570EA79B086}"/>
              </a:ext>
            </a:extLst>
          </p:cNvPr>
          <p:cNvSpPr>
            <a:spLocks noChangeShapeType="1"/>
          </p:cNvSpPr>
          <p:nvPr/>
        </p:nvSpPr>
        <p:spPr bwMode="auto">
          <a:xfrm flipH="1" flipV="1">
            <a:off x="5943600" y="1828800"/>
            <a:ext cx="1054100" cy="9906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685" name="Text Box 19">
            <a:extLst>
              <a:ext uri="{FF2B5EF4-FFF2-40B4-BE49-F238E27FC236}">
                <a16:creationId xmlns:a16="http://schemas.microsoft.com/office/drawing/2014/main" id="{CD4566E9-BED2-3309-2662-1D728255F8CC}"/>
              </a:ext>
            </a:extLst>
          </p:cNvPr>
          <p:cNvSpPr txBox="1">
            <a:spLocks noChangeArrowheads="1"/>
          </p:cNvSpPr>
          <p:nvPr/>
        </p:nvSpPr>
        <p:spPr bwMode="auto">
          <a:xfrm>
            <a:off x="76200" y="5791200"/>
            <a:ext cx="28956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LIFE BOAT MUSTER STATION NO. 4</a:t>
            </a:r>
          </a:p>
        </p:txBody>
      </p:sp>
      <p:sp>
        <p:nvSpPr>
          <p:cNvPr id="28686" name="Text Box 20">
            <a:extLst>
              <a:ext uri="{FF2B5EF4-FFF2-40B4-BE49-F238E27FC236}">
                <a16:creationId xmlns:a16="http://schemas.microsoft.com/office/drawing/2014/main" id="{99DB947C-99BD-B46B-54C4-98E51DE5C6A8}"/>
              </a:ext>
            </a:extLst>
          </p:cNvPr>
          <p:cNvSpPr txBox="1">
            <a:spLocks noChangeArrowheads="1"/>
          </p:cNvSpPr>
          <p:nvPr/>
        </p:nvSpPr>
        <p:spPr bwMode="auto">
          <a:xfrm>
            <a:off x="3048000" y="5029200"/>
            <a:ext cx="3505200" cy="1389063"/>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0"/>
              </a:spcBef>
            </a:pPr>
            <a:r>
              <a:rPr lang="en-US" altLang="en-US" sz="1200" b="1"/>
              <a:t>If a person falls overboard, immediate action is needed.  Verbal communication . . . “Man Overboard” is passed on to everyone on the rig.  A life ring can be thrown to the person or a man overboard gun can be used to help in the rescue.  The standby vessel can be alerted and a rescue boat can be launched.</a:t>
            </a:r>
          </a:p>
        </p:txBody>
      </p:sp>
      <p:pic>
        <p:nvPicPr>
          <p:cNvPr id="28687" name="Picture 21">
            <a:extLst>
              <a:ext uri="{FF2B5EF4-FFF2-40B4-BE49-F238E27FC236}">
                <a16:creationId xmlns:a16="http://schemas.microsoft.com/office/drawing/2014/main" id="{4E1E4526-AC13-8CC8-ED35-9D7DF3FACD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9675" y="2667000"/>
            <a:ext cx="1023938" cy="1066800"/>
          </a:xfrm>
          <a:prstGeom prst="rect">
            <a:avLst/>
          </a:prstGeom>
          <a:solidFill>
            <a:srgbClr val="FFCC00"/>
          </a:solidFill>
          <a:ln w="9525">
            <a:solidFill>
              <a:schemeClr val="tx1"/>
            </a:solidFill>
            <a:miter lim="800000"/>
            <a:headEnd/>
            <a:tailEnd/>
          </a:ln>
        </p:spPr>
      </p:pic>
      <p:sp>
        <p:nvSpPr>
          <p:cNvPr id="28688" name="Text Box 22">
            <a:extLst>
              <a:ext uri="{FF2B5EF4-FFF2-40B4-BE49-F238E27FC236}">
                <a16:creationId xmlns:a16="http://schemas.microsoft.com/office/drawing/2014/main" id="{F7EA610E-FB10-B53C-CDD1-82093E9F894B}"/>
              </a:ext>
            </a:extLst>
          </p:cNvPr>
          <p:cNvSpPr txBox="1">
            <a:spLocks noChangeArrowheads="1"/>
          </p:cNvSpPr>
          <p:nvPr/>
        </p:nvSpPr>
        <p:spPr bwMode="auto">
          <a:xfrm>
            <a:off x="7416800" y="3798888"/>
            <a:ext cx="1308100" cy="46831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FLARES ARE IN THE LIFEBOAT FOR EMERGENCY USE.</a:t>
            </a:r>
          </a:p>
        </p:txBody>
      </p:sp>
      <p:sp>
        <p:nvSpPr>
          <p:cNvPr id="28689" name="Text Box 23">
            <a:extLst>
              <a:ext uri="{FF2B5EF4-FFF2-40B4-BE49-F238E27FC236}">
                <a16:creationId xmlns:a16="http://schemas.microsoft.com/office/drawing/2014/main" id="{C1295BDC-C914-9808-8B6A-D4750A212B90}"/>
              </a:ext>
            </a:extLst>
          </p:cNvPr>
          <p:cNvSpPr txBox="1">
            <a:spLocks noChangeArrowheads="1"/>
          </p:cNvSpPr>
          <p:nvPr/>
        </p:nvSpPr>
        <p:spPr bwMode="auto">
          <a:xfrm>
            <a:off x="4800600" y="2819400"/>
            <a:ext cx="13716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LIFE PRESERVER</a:t>
            </a:r>
          </a:p>
        </p:txBody>
      </p:sp>
      <p:sp>
        <p:nvSpPr>
          <p:cNvPr id="28690" name="Line 24">
            <a:extLst>
              <a:ext uri="{FF2B5EF4-FFF2-40B4-BE49-F238E27FC236}">
                <a16:creationId xmlns:a16="http://schemas.microsoft.com/office/drawing/2014/main" id="{3F642D08-E13C-89F3-BCE2-36F76180ED09}"/>
              </a:ext>
            </a:extLst>
          </p:cNvPr>
          <p:cNvSpPr>
            <a:spLocks noChangeShapeType="1"/>
          </p:cNvSpPr>
          <p:nvPr/>
        </p:nvSpPr>
        <p:spPr bwMode="auto">
          <a:xfrm flipV="1">
            <a:off x="5346700" y="2209800"/>
            <a:ext cx="63500" cy="6985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691" name="Text Box 25">
            <a:extLst>
              <a:ext uri="{FF2B5EF4-FFF2-40B4-BE49-F238E27FC236}">
                <a16:creationId xmlns:a16="http://schemas.microsoft.com/office/drawing/2014/main" id="{8EA5B226-BC7D-2A89-5BF3-FDF6AB53113C}"/>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EMERGENCY SITUATIONS</a:t>
            </a:r>
          </a:p>
        </p:txBody>
      </p:sp>
      <p:pic>
        <p:nvPicPr>
          <p:cNvPr id="28692" name="Picture 27">
            <a:extLst>
              <a:ext uri="{FF2B5EF4-FFF2-40B4-BE49-F238E27FC236}">
                <a16:creationId xmlns:a16="http://schemas.microsoft.com/office/drawing/2014/main" id="{4E66F639-FAA8-AAD9-86B3-2786E397C1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3124200"/>
            <a:ext cx="25463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3" name="Text Box 28">
            <a:extLst>
              <a:ext uri="{FF2B5EF4-FFF2-40B4-BE49-F238E27FC236}">
                <a16:creationId xmlns:a16="http://schemas.microsoft.com/office/drawing/2014/main" id="{FDFE0838-3434-D533-BC13-BB525E262D78}"/>
              </a:ext>
            </a:extLst>
          </p:cNvPr>
          <p:cNvSpPr txBox="1">
            <a:spLocks noChangeArrowheads="1"/>
          </p:cNvSpPr>
          <p:nvPr/>
        </p:nvSpPr>
        <p:spPr bwMode="auto">
          <a:xfrm>
            <a:off x="2971800" y="4572000"/>
            <a:ext cx="10668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LIFE RING</a:t>
            </a: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ext Box 2">
            <a:extLst>
              <a:ext uri="{FF2B5EF4-FFF2-40B4-BE49-F238E27FC236}">
                <a16:creationId xmlns:a16="http://schemas.microsoft.com/office/drawing/2014/main" id="{0926692A-B9E6-6E8A-ECDA-C9147589D521}"/>
              </a:ext>
            </a:extLst>
          </p:cNvPr>
          <p:cNvSpPr txBox="1">
            <a:spLocks noChangeArrowheads="1"/>
          </p:cNvSpPr>
          <p:nvPr/>
        </p:nvSpPr>
        <p:spPr bwMode="auto">
          <a:xfrm>
            <a:off x="381000" y="787400"/>
            <a:ext cx="8382000" cy="1377950"/>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CC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t>As a roustabout, you will be working around air tuggers and doing routine maintenance to the rig floor equipment.  Air tuggers are used to pick up equipment that can not be handled by hand.  In these pictures the floorman is going to operate the air tugger and the roustabout relieving on the floor is going up to grease the blocks.  When this type of maintenance is going on, the driller will be making sure the hoist equipment is secured.  The air tugger operator and roustabout must keep good communication between them at all times.</a:t>
            </a:r>
          </a:p>
        </p:txBody>
      </p:sp>
      <p:sp>
        <p:nvSpPr>
          <p:cNvPr id="296963" name="Text Box 3">
            <a:extLst>
              <a:ext uri="{FF2B5EF4-FFF2-40B4-BE49-F238E27FC236}">
                <a16:creationId xmlns:a16="http://schemas.microsoft.com/office/drawing/2014/main" id="{B3E6C0CF-605E-BE5C-0FBB-FFD645F6438E}"/>
              </a:ext>
            </a:extLst>
          </p:cNvPr>
          <p:cNvSpPr txBox="1">
            <a:spLocks noChangeArrowheads="1"/>
          </p:cNvSpPr>
          <p:nvPr/>
        </p:nvSpPr>
        <p:spPr bwMode="auto">
          <a:xfrm>
            <a:off x="2033588" y="5964238"/>
            <a:ext cx="46482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USE AIR TUGGERS TO LIFT THE PERSON ON A MAN-RIDER</a:t>
            </a:r>
          </a:p>
        </p:txBody>
      </p:sp>
      <p:sp>
        <p:nvSpPr>
          <p:cNvPr id="296964" name="Text Box 4">
            <a:extLst>
              <a:ext uri="{FF2B5EF4-FFF2-40B4-BE49-F238E27FC236}">
                <a16:creationId xmlns:a16="http://schemas.microsoft.com/office/drawing/2014/main" id="{C66C7E95-7575-E980-0804-9BAADC74CE9D}"/>
              </a:ext>
            </a:extLst>
          </p:cNvPr>
          <p:cNvSpPr txBox="1">
            <a:spLocks noChangeArrowheads="1"/>
          </p:cNvSpPr>
          <p:nvPr/>
        </p:nvSpPr>
        <p:spPr bwMode="auto">
          <a:xfrm>
            <a:off x="0" y="114300"/>
            <a:ext cx="9144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RELIEVING ON THE DRILL FLOOR</a:t>
            </a:r>
          </a:p>
          <a:p>
            <a:pPr algn="ctr" eaLnBrk="1" hangingPunct="1"/>
            <a:r>
              <a:rPr lang="en-US" altLang="en-US" b="1"/>
              <a:t> </a:t>
            </a:r>
          </a:p>
        </p:txBody>
      </p:sp>
      <p:pic>
        <p:nvPicPr>
          <p:cNvPr id="296965" name="Picture 5">
            <a:extLst>
              <a:ext uri="{FF2B5EF4-FFF2-40B4-BE49-F238E27FC236}">
                <a16:creationId xmlns:a16="http://schemas.microsoft.com/office/drawing/2014/main" id="{C050391E-84C1-B16A-A2E3-37430A02A7FE}"/>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6400800" y="2286000"/>
            <a:ext cx="2667000" cy="200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6966" name="Picture 6">
            <a:extLst>
              <a:ext uri="{FF2B5EF4-FFF2-40B4-BE49-F238E27FC236}">
                <a16:creationId xmlns:a16="http://schemas.microsoft.com/office/drawing/2014/main" id="{2C1517FB-1FB9-618B-363E-DA890493D4AD}"/>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6200" y="2362200"/>
            <a:ext cx="2362200" cy="2325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6967" name="Picture 7">
            <a:extLst>
              <a:ext uri="{FF2B5EF4-FFF2-40B4-BE49-F238E27FC236}">
                <a16:creationId xmlns:a16="http://schemas.microsoft.com/office/drawing/2014/main" id="{A65DC606-7D16-EE0B-6BB4-8D7867949ECF}"/>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2581275" y="2895600"/>
            <a:ext cx="3733800"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6968" name="Line 8">
            <a:extLst>
              <a:ext uri="{FF2B5EF4-FFF2-40B4-BE49-F238E27FC236}">
                <a16:creationId xmlns:a16="http://schemas.microsoft.com/office/drawing/2014/main" id="{C57449CF-5A59-F0CB-5FE3-40D845340BAB}"/>
              </a:ext>
            </a:extLst>
          </p:cNvPr>
          <p:cNvSpPr>
            <a:spLocks noChangeShapeType="1"/>
          </p:cNvSpPr>
          <p:nvPr/>
        </p:nvSpPr>
        <p:spPr bwMode="auto">
          <a:xfrm flipH="1">
            <a:off x="4419600" y="1905000"/>
            <a:ext cx="1524000" cy="1981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 name="Picture 1">
            <a:extLst>
              <a:ext uri="{FF2B5EF4-FFF2-40B4-BE49-F238E27FC236}">
                <a16:creationId xmlns:a16="http://schemas.microsoft.com/office/drawing/2014/main" id="{2FF858D5-00C2-0CC7-1775-DE0A0EF842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spd="med" advClick="0"/>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8EE89B-A16E-A67B-91E6-DC5461BF0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297986" name="Picture 2">
            <a:extLst>
              <a:ext uri="{FF2B5EF4-FFF2-40B4-BE49-F238E27FC236}">
                <a16:creationId xmlns:a16="http://schemas.microsoft.com/office/drawing/2014/main" id="{FD769DFF-0A46-6A38-139E-9BEF2E447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838200"/>
            <a:ext cx="28956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7987" name="Text Box 3">
            <a:extLst>
              <a:ext uri="{FF2B5EF4-FFF2-40B4-BE49-F238E27FC236}">
                <a16:creationId xmlns:a16="http://schemas.microsoft.com/office/drawing/2014/main" id="{21DD51ED-82F4-D218-3BF8-0DF55022502F}"/>
              </a:ext>
            </a:extLst>
          </p:cNvPr>
          <p:cNvSpPr txBox="1">
            <a:spLocks noChangeArrowheads="1"/>
          </p:cNvSpPr>
          <p:nvPr/>
        </p:nvSpPr>
        <p:spPr bwMode="auto">
          <a:xfrm>
            <a:off x="6429375" y="914400"/>
            <a:ext cx="2514600" cy="1379538"/>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THERE ARE SEVERAL WAYS A ROUSTABOUT CAN HELP THE DRILL CREW .  SOMETIMES, THE WORK IS UNDER THE RIG FLOOR OR NEAR THE RIG FLOOR OR NEAR THE MUD PITS AND MUD PUMPS.</a:t>
            </a:r>
          </a:p>
        </p:txBody>
      </p:sp>
      <p:sp>
        <p:nvSpPr>
          <p:cNvPr id="297988" name="Text Box 4">
            <a:extLst>
              <a:ext uri="{FF2B5EF4-FFF2-40B4-BE49-F238E27FC236}">
                <a16:creationId xmlns:a16="http://schemas.microsoft.com/office/drawing/2014/main" id="{0D427F6A-1837-56B1-1F7B-07EA94771689}"/>
              </a:ext>
            </a:extLst>
          </p:cNvPr>
          <p:cNvSpPr txBox="1">
            <a:spLocks noChangeArrowheads="1"/>
          </p:cNvSpPr>
          <p:nvPr/>
        </p:nvSpPr>
        <p:spPr bwMode="auto">
          <a:xfrm>
            <a:off x="6548438" y="5715000"/>
            <a:ext cx="2328862" cy="558800"/>
          </a:xfrm>
          <a:prstGeom prst="rect">
            <a:avLst/>
          </a:prstGeom>
          <a:solidFill>
            <a:srgbClr val="FFCC00">
              <a:alpha val="50195"/>
            </a:srgbClr>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SOMETIMES, THE FLOORHANDS NEED HELP MIXING CHEMICALS INTO THE MUD AT THE HOPPER</a:t>
            </a:r>
          </a:p>
        </p:txBody>
      </p:sp>
      <p:sp>
        <p:nvSpPr>
          <p:cNvPr id="297989" name="Text Box 5">
            <a:extLst>
              <a:ext uri="{FF2B5EF4-FFF2-40B4-BE49-F238E27FC236}">
                <a16:creationId xmlns:a16="http://schemas.microsoft.com/office/drawing/2014/main" id="{EB2B6999-901B-320A-D396-80E239B60B68}"/>
              </a:ext>
            </a:extLst>
          </p:cNvPr>
          <p:cNvSpPr txBox="1">
            <a:spLocks noChangeArrowheads="1"/>
          </p:cNvSpPr>
          <p:nvPr/>
        </p:nvSpPr>
        <p:spPr bwMode="auto">
          <a:xfrm>
            <a:off x="104775" y="5105400"/>
            <a:ext cx="3200400" cy="1168400"/>
          </a:xfrm>
          <a:prstGeom prst="rect">
            <a:avLst/>
          </a:prstGeom>
          <a:solidFill>
            <a:srgbClr val="FFCC00">
              <a:alpha val="50195"/>
            </a:srgbClr>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WORKING ON BOPES OR BLOWOUT PREVENTER EQUIPMENT – IS A CRITICAL JOB THAT HAS TO BE DONE.  THE BOPES ARE USED TO CLOSE IN ON A WELL IF THE OIL AND GAS GETS OUT OF CONTROL.  THE BOPES HAVE TO BE MAINTAINED AND TESTED ON A REGULAR BASIS.</a:t>
            </a:r>
          </a:p>
        </p:txBody>
      </p:sp>
      <p:pic>
        <p:nvPicPr>
          <p:cNvPr id="297990" name="Picture 6">
            <a:extLst>
              <a:ext uri="{FF2B5EF4-FFF2-40B4-BE49-F238E27FC236}">
                <a16:creationId xmlns:a16="http://schemas.microsoft.com/office/drawing/2014/main" id="{3CB54D00-686A-59D7-3E64-698B79B595BA}"/>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6496050" y="2438400"/>
            <a:ext cx="2400300"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7991" name="Text Box 7">
            <a:extLst>
              <a:ext uri="{FF2B5EF4-FFF2-40B4-BE49-F238E27FC236}">
                <a16:creationId xmlns:a16="http://schemas.microsoft.com/office/drawing/2014/main" id="{1B213677-730C-7330-D043-9CD2902B97CA}"/>
              </a:ext>
            </a:extLst>
          </p:cNvPr>
          <p:cNvSpPr txBox="1">
            <a:spLocks noChangeArrowheads="1"/>
          </p:cNvSpPr>
          <p:nvPr/>
        </p:nvSpPr>
        <p:spPr bwMode="auto">
          <a:xfrm>
            <a:off x="3381375" y="3429000"/>
            <a:ext cx="2895600" cy="863600"/>
          </a:xfrm>
          <a:prstGeom prst="rect">
            <a:avLst/>
          </a:prstGeom>
          <a:solidFill>
            <a:srgbClr val="FFCC00">
              <a:alpha val="47058"/>
            </a:srgbClr>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WHILE THE FLOORHANDS ARE TRIPPING PIPE, THE ROUSTABOUT MIGHT HAVE TO HELP WORK ON THE MUD PUMPS – CHANGING OUT PARTS AND REPAIRING MUD EQUIPMENT.</a:t>
            </a:r>
          </a:p>
        </p:txBody>
      </p:sp>
      <p:sp>
        <p:nvSpPr>
          <p:cNvPr id="297992" name="Text Box 8">
            <a:extLst>
              <a:ext uri="{FF2B5EF4-FFF2-40B4-BE49-F238E27FC236}">
                <a16:creationId xmlns:a16="http://schemas.microsoft.com/office/drawing/2014/main" id="{93D48B94-29E5-F4BE-E223-89B4F79B1909}"/>
              </a:ext>
            </a:extLst>
          </p:cNvPr>
          <p:cNvSpPr txBox="1">
            <a:spLocks noChangeArrowheads="1"/>
          </p:cNvSpPr>
          <p:nvPr/>
        </p:nvSpPr>
        <p:spPr bwMode="auto">
          <a:xfrm>
            <a:off x="0" y="114300"/>
            <a:ext cx="9144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RELIEVING ON THE DRILL FLOOR</a:t>
            </a:r>
          </a:p>
          <a:p>
            <a:pPr algn="ctr" eaLnBrk="1" hangingPunct="1"/>
            <a:r>
              <a:rPr lang="en-US" altLang="en-US" b="1"/>
              <a:t> </a:t>
            </a:r>
          </a:p>
        </p:txBody>
      </p:sp>
      <p:pic>
        <p:nvPicPr>
          <p:cNvPr id="297993" name="Picture 9">
            <a:extLst>
              <a:ext uri="{FF2B5EF4-FFF2-40B4-BE49-F238E27FC236}">
                <a16:creationId xmlns:a16="http://schemas.microsoft.com/office/drawing/2014/main" id="{5B011FE1-350A-7D63-7802-76C6A8D96B86}"/>
              </a:ext>
            </a:extLst>
          </p:cNvPr>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3457575" y="4343400"/>
            <a:ext cx="2743200"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994" name="Picture 10">
            <a:extLst>
              <a:ext uri="{FF2B5EF4-FFF2-40B4-BE49-F238E27FC236}">
                <a16:creationId xmlns:a16="http://schemas.microsoft.com/office/drawing/2014/main" id="{C4D0F4DD-A5C2-3D80-39C2-B5FBA7E0EACD}"/>
              </a:ext>
            </a:extLst>
          </p:cNvPr>
          <p:cNvPicPr>
            <a:picLocks noChangeAspect="1" noChangeArrowheads="1"/>
          </p:cNvPicPr>
          <p:nvPr/>
        </p:nvPicPr>
        <p:blipFill>
          <a:blip r:embed="rId6">
            <a:lum bright="12000"/>
            <a:extLst>
              <a:ext uri="{28A0092B-C50C-407E-A947-70E740481C1C}">
                <a14:useLocalDpi xmlns:a14="http://schemas.microsoft.com/office/drawing/2010/main" val="0"/>
              </a:ext>
            </a:extLst>
          </a:blip>
          <a:srcRect/>
          <a:stretch>
            <a:fillRect/>
          </a:stretch>
        </p:blipFill>
        <p:spPr bwMode="auto">
          <a:xfrm>
            <a:off x="142875" y="838200"/>
            <a:ext cx="3143250" cy="419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advClick="0"/>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9C80AB-E889-E3E0-9058-46B32748C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299010" name="Rectangle 2">
            <a:extLst>
              <a:ext uri="{FF2B5EF4-FFF2-40B4-BE49-F238E27FC236}">
                <a16:creationId xmlns:a16="http://schemas.microsoft.com/office/drawing/2014/main" id="{9FFA2BFE-801C-B021-92F0-FC940EDE6751}"/>
              </a:ext>
            </a:extLst>
          </p:cNvPr>
          <p:cNvSpPr>
            <a:spLocks noGrp="1" noChangeArrowheads="1"/>
          </p:cNvSpPr>
          <p:nvPr>
            <p:ph type="body" sz="half" idx="1"/>
          </p:nvPr>
        </p:nvSpPr>
        <p:spPr bwMode="auto">
          <a:xfrm>
            <a:off x="452438" y="4762500"/>
            <a:ext cx="8277225" cy="1655763"/>
          </a:xfrm>
          <a:noFill/>
          <a:ln algn="ctr">
            <a:solidFill>
              <a:schemeClr val="bg2"/>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200" b="1"/>
              <a:t>As a Roustabout relieving on the drill floor, the duties may include going down to the shakers to keep them running smoothly.</a:t>
            </a:r>
          </a:p>
          <a:p>
            <a:pPr marL="0" indent="0" eaLnBrk="1" hangingPunct="1">
              <a:spcBef>
                <a:spcPct val="50000"/>
              </a:spcBef>
              <a:buFontTx/>
              <a:buNone/>
            </a:pPr>
            <a:r>
              <a:rPr lang="en-US" altLang="en-US" sz="1200" b="1"/>
              <a:t>The middle photo shows the Mud Engineer checking the mud as it comes over the shakers.</a:t>
            </a:r>
          </a:p>
          <a:p>
            <a:pPr marL="0" indent="0" eaLnBrk="1" hangingPunct="1">
              <a:spcBef>
                <a:spcPct val="50000"/>
              </a:spcBef>
              <a:buFontTx/>
              <a:buNone/>
            </a:pPr>
            <a:r>
              <a:rPr lang="en-US" altLang="en-US" sz="1200" b="1"/>
              <a:t>The shakers take the mud that is circulated from the well across the shaker screens.  These screens separate the drilled cuttings from the drilling mud.</a:t>
            </a:r>
          </a:p>
          <a:p>
            <a:pPr marL="0" indent="0" eaLnBrk="1" hangingPunct="1">
              <a:spcBef>
                <a:spcPct val="50000"/>
              </a:spcBef>
              <a:buFontTx/>
              <a:buNone/>
            </a:pPr>
            <a:r>
              <a:rPr lang="en-US" altLang="en-US" sz="1200" b="1"/>
              <a:t>The picture on the right shows the Derrickman cleaning the mud pits. A Roustabout may be called to assist the Derrickman when he has several jobs to do.</a:t>
            </a:r>
          </a:p>
        </p:txBody>
      </p:sp>
      <p:pic>
        <p:nvPicPr>
          <p:cNvPr id="299011" name="Picture 3">
            <a:extLst>
              <a:ext uri="{FF2B5EF4-FFF2-40B4-BE49-F238E27FC236}">
                <a16:creationId xmlns:a16="http://schemas.microsoft.com/office/drawing/2014/main" id="{23D396A4-5D66-B848-1186-1D756615B2EE}"/>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368300" y="1597025"/>
            <a:ext cx="2984500" cy="26416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9012" name="Text Box 4">
            <a:extLst>
              <a:ext uri="{FF2B5EF4-FFF2-40B4-BE49-F238E27FC236}">
                <a16:creationId xmlns:a16="http://schemas.microsoft.com/office/drawing/2014/main" id="{B5B79AC2-DFAA-D51E-9A4A-14166A3F2A80}"/>
              </a:ext>
            </a:extLst>
          </p:cNvPr>
          <p:cNvSpPr txBox="1">
            <a:spLocks noChangeArrowheads="1"/>
          </p:cNvSpPr>
          <p:nvPr/>
        </p:nvSpPr>
        <p:spPr bwMode="auto">
          <a:xfrm>
            <a:off x="317500" y="838200"/>
            <a:ext cx="8636000" cy="639763"/>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There are times that the Roustabout will have to help with the mud systems and flow lines as they get blocked and have to be cleaned out.  The photo on the left shows the Roustabout doing his best to clean the flow line with the water hose!</a:t>
            </a:r>
          </a:p>
        </p:txBody>
      </p:sp>
      <p:sp>
        <p:nvSpPr>
          <p:cNvPr id="299013" name="Text Box 5">
            <a:extLst>
              <a:ext uri="{FF2B5EF4-FFF2-40B4-BE49-F238E27FC236}">
                <a16:creationId xmlns:a16="http://schemas.microsoft.com/office/drawing/2014/main" id="{B7C7CE26-2C1F-0C6D-4820-ECF4C5722804}"/>
              </a:ext>
            </a:extLst>
          </p:cNvPr>
          <p:cNvSpPr txBox="1">
            <a:spLocks noChangeArrowheads="1"/>
          </p:cNvSpPr>
          <p:nvPr/>
        </p:nvSpPr>
        <p:spPr bwMode="auto">
          <a:xfrm>
            <a:off x="2590800" y="4241800"/>
            <a:ext cx="762000" cy="460375"/>
          </a:xfrm>
          <a:prstGeom prst="rect">
            <a:avLst/>
          </a:prstGeom>
          <a:solidFill>
            <a:srgbClr val="FFCC00"/>
          </a:solidFill>
          <a:ln w="31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FLOW LINE</a:t>
            </a:r>
          </a:p>
        </p:txBody>
      </p:sp>
      <p:sp>
        <p:nvSpPr>
          <p:cNvPr id="299014" name="Line 6">
            <a:extLst>
              <a:ext uri="{FF2B5EF4-FFF2-40B4-BE49-F238E27FC236}">
                <a16:creationId xmlns:a16="http://schemas.microsoft.com/office/drawing/2014/main" id="{658A5C6E-1413-89FE-1556-F20D812974EE}"/>
              </a:ext>
            </a:extLst>
          </p:cNvPr>
          <p:cNvSpPr>
            <a:spLocks noChangeShapeType="1"/>
          </p:cNvSpPr>
          <p:nvPr/>
        </p:nvSpPr>
        <p:spPr bwMode="auto">
          <a:xfrm flipV="1">
            <a:off x="2628900" y="3517900"/>
            <a:ext cx="0" cy="838200"/>
          </a:xfrm>
          <a:prstGeom prst="line">
            <a:avLst/>
          </a:prstGeom>
          <a:noFill/>
          <a:ln w="222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99015" name="Picture 7">
            <a:extLst>
              <a:ext uri="{FF2B5EF4-FFF2-40B4-BE49-F238E27FC236}">
                <a16:creationId xmlns:a16="http://schemas.microsoft.com/office/drawing/2014/main" id="{FDB07D80-6F61-BCC3-1AEE-32A2C924D1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9900" y="1741488"/>
            <a:ext cx="2133600" cy="1808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9016" name="Text Box 8">
            <a:extLst>
              <a:ext uri="{FF2B5EF4-FFF2-40B4-BE49-F238E27FC236}">
                <a16:creationId xmlns:a16="http://schemas.microsoft.com/office/drawing/2014/main" id="{86506A6D-C32B-A0AE-8F65-D31D4D2C66D0}"/>
              </a:ext>
            </a:extLst>
          </p:cNvPr>
          <p:cNvSpPr txBox="1">
            <a:spLocks noChangeArrowheads="1"/>
          </p:cNvSpPr>
          <p:nvPr/>
        </p:nvSpPr>
        <p:spPr bwMode="auto">
          <a:xfrm>
            <a:off x="6858000" y="3602038"/>
            <a:ext cx="1992313"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CLEANING MUD PITS</a:t>
            </a:r>
          </a:p>
        </p:txBody>
      </p:sp>
      <p:sp>
        <p:nvSpPr>
          <p:cNvPr id="299017" name="Text Box 9">
            <a:extLst>
              <a:ext uri="{FF2B5EF4-FFF2-40B4-BE49-F238E27FC236}">
                <a16:creationId xmlns:a16="http://schemas.microsoft.com/office/drawing/2014/main" id="{44D27EB0-4262-6571-2D3B-9F384EC89E67}"/>
              </a:ext>
            </a:extLst>
          </p:cNvPr>
          <p:cNvSpPr txBox="1">
            <a:spLocks noChangeArrowheads="1"/>
          </p:cNvSpPr>
          <p:nvPr/>
        </p:nvSpPr>
        <p:spPr bwMode="auto">
          <a:xfrm>
            <a:off x="0" y="114300"/>
            <a:ext cx="9144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RELIEVING ON THE DRILL FLOOR</a:t>
            </a:r>
          </a:p>
          <a:p>
            <a:pPr algn="ctr" eaLnBrk="1" hangingPunct="1"/>
            <a:r>
              <a:rPr lang="en-US" altLang="en-US" b="1"/>
              <a:t> </a:t>
            </a:r>
          </a:p>
        </p:txBody>
      </p:sp>
      <p:pic>
        <p:nvPicPr>
          <p:cNvPr id="299018" name="Picture 10">
            <a:extLst>
              <a:ext uri="{FF2B5EF4-FFF2-40B4-BE49-F238E27FC236}">
                <a16:creationId xmlns:a16="http://schemas.microsoft.com/office/drawing/2014/main" id="{AE11E39E-3092-D4B7-69EA-9E07625BCC79}"/>
              </a:ext>
            </a:extLst>
          </p:cNvPr>
          <p:cNvPicPr>
            <a:picLocks noGrp="1" noChangeAspect="1" noChangeArrowheads="1"/>
          </p:cNvPicPr>
          <p:nvPr>
            <p:ph type="clipArt" sz="half" idx="2"/>
          </p:nvPr>
        </p:nvPicPr>
        <p:blipFill>
          <a:blip r:embed="rId6">
            <a:clrChange>
              <a:clrFrom>
                <a:srgbClr val="BFC6CD"/>
              </a:clrFrom>
              <a:clrTo>
                <a:srgbClr val="BFC6CD">
                  <a:alpha val="0"/>
                </a:srgbClr>
              </a:clrTo>
            </a:clrChange>
            <a:lum bright="-4000"/>
            <a:extLst>
              <a:ext uri="{28A0092B-C50C-407E-A947-70E740481C1C}">
                <a14:useLocalDpi xmlns:a14="http://schemas.microsoft.com/office/drawing/2010/main" val="0"/>
              </a:ext>
            </a:extLst>
          </a:blip>
          <a:srcRect l="5225" t="6984"/>
          <a:stretch>
            <a:fillRect/>
          </a:stretch>
        </p:blipFill>
        <p:spPr bwMode="auto">
          <a:xfrm>
            <a:off x="3505200" y="1676400"/>
            <a:ext cx="3124200" cy="2452688"/>
          </a:xfrm>
          <a:solidFill>
            <a:schemeClr val="folHlink"/>
          </a:solidFill>
          <a:ln>
            <a:solidFill>
              <a:schemeClr val="tx1"/>
            </a:solidFill>
            <a:miter lim="800000"/>
            <a:headEnd/>
            <a:tailEnd/>
          </a:ln>
        </p:spPr>
      </p:pic>
      <p:sp>
        <p:nvSpPr>
          <p:cNvPr id="299019" name="Text Box 11">
            <a:extLst>
              <a:ext uri="{FF2B5EF4-FFF2-40B4-BE49-F238E27FC236}">
                <a16:creationId xmlns:a16="http://schemas.microsoft.com/office/drawing/2014/main" id="{FCE0757E-143C-A8E2-B5DE-19B4B73F632C}"/>
              </a:ext>
            </a:extLst>
          </p:cNvPr>
          <p:cNvSpPr txBox="1">
            <a:spLocks noChangeArrowheads="1"/>
          </p:cNvSpPr>
          <p:nvPr/>
        </p:nvSpPr>
        <p:spPr bwMode="auto">
          <a:xfrm>
            <a:off x="3505200" y="4175125"/>
            <a:ext cx="838200"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SHAKER</a:t>
            </a:r>
          </a:p>
        </p:txBody>
      </p:sp>
      <p:sp>
        <p:nvSpPr>
          <p:cNvPr id="299020" name="Text Box 12">
            <a:extLst>
              <a:ext uri="{FF2B5EF4-FFF2-40B4-BE49-F238E27FC236}">
                <a16:creationId xmlns:a16="http://schemas.microsoft.com/office/drawing/2014/main" id="{86610544-6F7D-F7A4-784E-795703D1F586}"/>
              </a:ext>
            </a:extLst>
          </p:cNvPr>
          <p:cNvSpPr txBox="1">
            <a:spLocks noChangeArrowheads="1"/>
          </p:cNvSpPr>
          <p:nvPr/>
        </p:nvSpPr>
        <p:spPr bwMode="auto">
          <a:xfrm>
            <a:off x="6248400" y="4175125"/>
            <a:ext cx="609600"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MUD</a:t>
            </a:r>
          </a:p>
        </p:txBody>
      </p:sp>
      <p:sp>
        <p:nvSpPr>
          <p:cNvPr id="299021" name="Line 13">
            <a:extLst>
              <a:ext uri="{FF2B5EF4-FFF2-40B4-BE49-F238E27FC236}">
                <a16:creationId xmlns:a16="http://schemas.microsoft.com/office/drawing/2014/main" id="{AE6EE17E-582D-B663-AF9D-8B061EA26613}"/>
              </a:ext>
            </a:extLst>
          </p:cNvPr>
          <p:cNvSpPr>
            <a:spLocks noChangeShapeType="1"/>
          </p:cNvSpPr>
          <p:nvPr/>
        </p:nvSpPr>
        <p:spPr bwMode="auto">
          <a:xfrm flipH="1" flipV="1">
            <a:off x="5791200" y="3565525"/>
            <a:ext cx="457200" cy="609600"/>
          </a:xfrm>
          <a:prstGeom prst="line">
            <a:avLst/>
          </a:prstGeom>
          <a:noFill/>
          <a:ln w="222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99022" name="Line 14">
            <a:extLst>
              <a:ext uri="{FF2B5EF4-FFF2-40B4-BE49-F238E27FC236}">
                <a16:creationId xmlns:a16="http://schemas.microsoft.com/office/drawing/2014/main" id="{2A2C663A-6A08-4ADD-46D0-6A8F230136AF}"/>
              </a:ext>
            </a:extLst>
          </p:cNvPr>
          <p:cNvSpPr>
            <a:spLocks noChangeShapeType="1"/>
          </p:cNvSpPr>
          <p:nvPr/>
        </p:nvSpPr>
        <p:spPr bwMode="auto">
          <a:xfrm flipV="1">
            <a:off x="3581400" y="3336925"/>
            <a:ext cx="304800" cy="838200"/>
          </a:xfrm>
          <a:prstGeom prst="line">
            <a:avLst/>
          </a:prstGeom>
          <a:noFill/>
          <a:ln w="222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91CB4B7C-0782-732E-3CBB-1C2EC83B72A5}"/>
              </a:ext>
            </a:extLst>
          </p:cNvPr>
          <p:cNvSpPr>
            <a:spLocks noGrp="1" noChangeArrowheads="1"/>
          </p:cNvSpPr>
          <p:nvPr>
            <p:ph type="body" sz="half" idx="1"/>
          </p:nvPr>
        </p:nvSpPr>
        <p:spPr bwMode="auto">
          <a:xfrm>
            <a:off x="1447800" y="5562600"/>
            <a:ext cx="5943600" cy="711200"/>
          </a:xfrm>
          <a:solidFill>
            <a:srgbClr val="FFCC00"/>
          </a:solidFill>
          <a:ln algn="ctr">
            <a:solidFill>
              <a:schemeClr val="bg2"/>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2000" b="1"/>
              <a:t>Showing the Roustabout being congratulated and promoted to Floorhand by the Driller!!!!</a:t>
            </a:r>
          </a:p>
        </p:txBody>
      </p:sp>
      <p:sp>
        <p:nvSpPr>
          <p:cNvPr id="301059" name="Text Box 3">
            <a:extLst>
              <a:ext uri="{FF2B5EF4-FFF2-40B4-BE49-F238E27FC236}">
                <a16:creationId xmlns:a16="http://schemas.microsoft.com/office/drawing/2014/main" id="{DF4A9945-C340-5D05-3F18-6A121489B6F7}"/>
              </a:ext>
            </a:extLst>
          </p:cNvPr>
          <p:cNvSpPr txBox="1">
            <a:spLocks noChangeArrowheads="1"/>
          </p:cNvSpPr>
          <p:nvPr/>
        </p:nvSpPr>
        <p:spPr bwMode="auto">
          <a:xfrm>
            <a:off x="317500" y="838200"/>
            <a:ext cx="8636000" cy="1474788"/>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To move from the Roustabout position to the Floorhand position can be quite an accomplishment.  It will take learning a lot about working as a team, learning new tasks, working safely and efficiently, and working hard.  Remember to always have a work plan and ask questions if you do not understand the steps and task at hand.</a:t>
            </a:r>
          </a:p>
        </p:txBody>
      </p:sp>
      <p:sp>
        <p:nvSpPr>
          <p:cNvPr id="301060" name="Text Box 4">
            <a:extLst>
              <a:ext uri="{FF2B5EF4-FFF2-40B4-BE49-F238E27FC236}">
                <a16:creationId xmlns:a16="http://schemas.microsoft.com/office/drawing/2014/main" id="{452A06AE-9F35-B2A6-9A1C-799022BFD9C1}"/>
              </a:ext>
            </a:extLst>
          </p:cNvPr>
          <p:cNvSpPr txBox="1">
            <a:spLocks noChangeArrowheads="1"/>
          </p:cNvSpPr>
          <p:nvPr/>
        </p:nvSpPr>
        <p:spPr bwMode="auto">
          <a:xfrm>
            <a:off x="0" y="114300"/>
            <a:ext cx="9144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RELIEVING ON THE DRILL FLOOR</a:t>
            </a:r>
          </a:p>
          <a:p>
            <a:pPr algn="ctr" eaLnBrk="1" hangingPunct="1"/>
            <a:r>
              <a:rPr lang="en-US" altLang="en-US" b="1"/>
              <a:t> </a:t>
            </a:r>
          </a:p>
        </p:txBody>
      </p:sp>
      <p:pic>
        <p:nvPicPr>
          <p:cNvPr id="301061" name="Picture 5">
            <a:extLst>
              <a:ext uri="{FF2B5EF4-FFF2-40B4-BE49-F238E27FC236}">
                <a16:creationId xmlns:a16="http://schemas.microsoft.com/office/drawing/2014/main" id="{153B69AB-D4BA-CB82-2B73-EE0F58005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371725"/>
            <a:ext cx="5299075" cy="3036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2143163-78AE-42B4-1E6A-6C2C1D74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B23A-01D3-4ECA-46E8-D7CCF2029800}"/>
              </a:ext>
            </a:extLst>
          </p:cNvPr>
          <p:cNvSpPr>
            <a:spLocks noGrp="1"/>
          </p:cNvSpPr>
          <p:nvPr>
            <p:ph type="title"/>
          </p:nvPr>
        </p:nvSpPr>
        <p:spPr/>
        <p:txBody>
          <a:bodyPr/>
          <a:lstStyle/>
          <a:p>
            <a:r>
              <a:rPr lang="en-IN" dirty="0">
                <a:latin typeface="Times New Roman" panose="02020603050405020304" pitchFamily="18" charset="0"/>
                <a:cs typeface="Times New Roman" panose="02020603050405020304" pitchFamily="18" charset="0"/>
              </a:rPr>
              <a:t>ZENVORA WISHES YOU BEST FOR YOUR CAREER</a:t>
            </a:r>
          </a:p>
        </p:txBody>
      </p:sp>
      <p:pic>
        <p:nvPicPr>
          <p:cNvPr id="3" name="Picture 2">
            <a:extLst>
              <a:ext uri="{FF2B5EF4-FFF2-40B4-BE49-F238E27FC236}">
                <a16:creationId xmlns:a16="http://schemas.microsoft.com/office/drawing/2014/main" id="{5C5CD84B-5631-F59F-29A8-DFFDEBA0D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extLst>
      <p:ext uri="{BB962C8B-B14F-4D97-AF65-F5344CB8AC3E}">
        <p14:creationId xmlns:p14="http://schemas.microsoft.com/office/powerpoint/2010/main" val="4128191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758254D7-228D-1A9F-1184-F2C8237FDF7D}"/>
              </a:ext>
            </a:extLst>
          </p:cNvPr>
          <p:cNvSpPr>
            <a:spLocks noChangeArrowheads="1"/>
          </p:cNvSpPr>
          <p:nvPr/>
        </p:nvSpPr>
        <p:spPr bwMode="auto">
          <a:xfrm>
            <a:off x="0" y="1143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  EMERGENCY SITUATIONS</a:t>
            </a:r>
          </a:p>
        </p:txBody>
      </p:sp>
      <p:pic>
        <p:nvPicPr>
          <p:cNvPr id="30723" name="Picture 3">
            <a:extLst>
              <a:ext uri="{FF2B5EF4-FFF2-40B4-BE49-F238E27FC236}">
                <a16:creationId xmlns:a16="http://schemas.microsoft.com/office/drawing/2014/main" id="{D15162CD-09FB-A466-7361-64EDBC676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2350" y="1200150"/>
            <a:ext cx="3892550" cy="36576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Text Box 4">
            <a:extLst>
              <a:ext uri="{FF2B5EF4-FFF2-40B4-BE49-F238E27FC236}">
                <a16:creationId xmlns:a16="http://schemas.microsoft.com/office/drawing/2014/main" id="{D0A12415-A015-CD8B-D5D3-11CFC5D8A2EE}"/>
              </a:ext>
            </a:extLst>
          </p:cNvPr>
          <p:cNvSpPr txBox="1">
            <a:spLocks noChangeArrowheads="1"/>
          </p:cNvSpPr>
          <p:nvPr/>
        </p:nvSpPr>
        <p:spPr bwMode="auto">
          <a:xfrm>
            <a:off x="4895850" y="5105400"/>
            <a:ext cx="3733800" cy="712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a:t>PROPERLY STORED GALLEY </a:t>
            </a:r>
          </a:p>
          <a:p>
            <a:pPr algn="ctr" eaLnBrk="1" hangingPunct="1">
              <a:spcBef>
                <a:spcPct val="50000"/>
              </a:spcBef>
            </a:pPr>
            <a:r>
              <a:rPr lang="en-US" altLang="en-US" sz="1600" b="1"/>
              <a:t>INDIVIDUAL LIFE PRESERVERS</a:t>
            </a:r>
          </a:p>
        </p:txBody>
      </p:sp>
      <p:sp>
        <p:nvSpPr>
          <p:cNvPr id="30725" name="Text Box 5">
            <a:extLst>
              <a:ext uri="{FF2B5EF4-FFF2-40B4-BE49-F238E27FC236}">
                <a16:creationId xmlns:a16="http://schemas.microsoft.com/office/drawing/2014/main" id="{5BAFC4D9-BF01-C2CF-A001-8D298E15359E}"/>
              </a:ext>
            </a:extLst>
          </p:cNvPr>
          <p:cNvSpPr txBox="1">
            <a:spLocks noChangeArrowheads="1"/>
          </p:cNvSpPr>
          <p:nvPr/>
        </p:nvSpPr>
        <p:spPr bwMode="auto">
          <a:xfrm>
            <a:off x="457200" y="1219200"/>
            <a:ext cx="4019550" cy="460126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dirty="0"/>
              <a:t>LIFE PRESERVERS</a:t>
            </a:r>
          </a:p>
          <a:p>
            <a:pPr eaLnBrk="1" hangingPunct="1">
              <a:spcBef>
                <a:spcPct val="50000"/>
              </a:spcBef>
            </a:pPr>
            <a:r>
              <a:rPr lang="en-US" altLang="en-US" sz="1400" b="1" dirty="0"/>
              <a:t>Life preservers, sometimes referred to as personal floatation devices (PFD), are located in each bedroom and in life preserver storage containers at designated locations as indicated on the Fire Control or General Emergency Equipment Plan.</a:t>
            </a:r>
          </a:p>
          <a:p>
            <a:pPr eaLnBrk="1" hangingPunct="1">
              <a:spcBef>
                <a:spcPct val="50000"/>
              </a:spcBef>
            </a:pPr>
            <a:r>
              <a:rPr lang="en-US" altLang="en-US" sz="1400" b="1" dirty="0"/>
              <a:t>Life preservers are to be properly donned for any emergency drills and during actual emergencies.</a:t>
            </a:r>
          </a:p>
          <a:p>
            <a:pPr eaLnBrk="1" hangingPunct="1">
              <a:spcBef>
                <a:spcPct val="50000"/>
              </a:spcBef>
            </a:pPr>
            <a:r>
              <a:rPr lang="en-US" altLang="en-US" sz="1400" b="1" dirty="0"/>
              <a:t>Personnel life preservers are located in various access points on the rig and shall be easily accessible at all times.</a:t>
            </a:r>
          </a:p>
          <a:p>
            <a:pPr eaLnBrk="1" hangingPunct="1">
              <a:spcBef>
                <a:spcPct val="50000"/>
              </a:spcBef>
            </a:pPr>
            <a:r>
              <a:rPr lang="en-US" altLang="en-US" sz="1400" b="1" dirty="0"/>
              <a:t>All life preservers shall be inspected for any defects and removed from service and replaced when defects are found.</a:t>
            </a:r>
          </a:p>
          <a:p>
            <a:pPr eaLnBrk="1" hangingPunct="1">
              <a:spcBef>
                <a:spcPct val="50000"/>
              </a:spcBef>
            </a:pPr>
            <a:r>
              <a:rPr lang="en-US" altLang="en-US" sz="1400" b="1" dirty="0"/>
              <a:t>ZENVORA provides only U.S. Coast Guard approved life preservers.</a:t>
            </a:r>
          </a:p>
        </p:txBody>
      </p:sp>
      <p:pic>
        <p:nvPicPr>
          <p:cNvPr id="2" name="Picture 1">
            <a:extLst>
              <a:ext uri="{FF2B5EF4-FFF2-40B4-BE49-F238E27FC236}">
                <a16:creationId xmlns:a16="http://schemas.microsoft.com/office/drawing/2014/main" id="{94AE6F83-CD8E-E870-F03B-D5C44BB41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821FF4-F7A9-996E-1396-B78457BFF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31746" name="Picture 14">
            <a:extLst>
              <a:ext uri="{FF2B5EF4-FFF2-40B4-BE49-F238E27FC236}">
                <a16:creationId xmlns:a16="http://schemas.microsoft.com/office/drawing/2014/main" id="{6748A639-C608-9819-2E35-C49A583E87ED}"/>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4267200" y="762000"/>
            <a:ext cx="4419600" cy="3314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747" name="Rectangle 2">
            <a:extLst>
              <a:ext uri="{FF2B5EF4-FFF2-40B4-BE49-F238E27FC236}">
                <a16:creationId xmlns:a16="http://schemas.microsoft.com/office/drawing/2014/main" id="{F183CD8E-33AF-8B86-0C16-B1851737A136}"/>
              </a:ext>
            </a:extLst>
          </p:cNvPr>
          <p:cNvSpPr>
            <a:spLocks noGrp="1" noChangeArrowheads="1"/>
          </p:cNvSpPr>
          <p:nvPr>
            <p:ph type="body" sz="half" idx="1"/>
          </p:nvPr>
        </p:nvSpPr>
        <p:spPr bwMode="auto">
          <a:xfrm>
            <a:off x="228600" y="1060450"/>
            <a:ext cx="3187700" cy="5035550"/>
          </a:xfrm>
          <a:noFill/>
          <a:ln w="19050" algn="ctr">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ctr" eaLnBrk="1" hangingPunct="1">
              <a:spcBef>
                <a:spcPct val="50000"/>
              </a:spcBef>
              <a:buFontTx/>
              <a:buNone/>
            </a:pPr>
            <a:r>
              <a:rPr lang="en-US" altLang="en-US" sz="1400" b="1"/>
              <a:t>EMERGENCY DRILLS</a:t>
            </a:r>
          </a:p>
          <a:p>
            <a:pPr eaLnBrk="1" hangingPunct="1">
              <a:spcBef>
                <a:spcPct val="50000"/>
              </a:spcBef>
            </a:pPr>
            <a:r>
              <a:rPr lang="en-US" altLang="en-US" sz="1100" b="1"/>
              <a:t>Everyone on the rig will be assigned to a lifeboat station in case of an extreme emergency.  Lifeboats are a highly effective means of evacuating personnel from the rigs.  </a:t>
            </a:r>
          </a:p>
          <a:p>
            <a:pPr eaLnBrk="1" hangingPunct="1">
              <a:spcBef>
                <a:spcPct val="50000"/>
              </a:spcBef>
            </a:pPr>
            <a:r>
              <a:rPr lang="en-US" altLang="en-US" sz="1100" b="1"/>
              <a:t>All personnel on board will participate in fire and abandon drills each week to ensure their safety and to understand their role in any emergency.</a:t>
            </a:r>
          </a:p>
          <a:p>
            <a:pPr eaLnBrk="1" hangingPunct="1">
              <a:spcBef>
                <a:spcPct val="50000"/>
              </a:spcBef>
            </a:pPr>
            <a:r>
              <a:rPr lang="en-US" altLang="en-US" sz="1100" b="1"/>
              <a:t>These boats are made for safe evacuation because they are designed to be enclosed, provide life support, are fire resistant, are unsinkable, are highly detectable, and can carry large groups of people.  These boats contain the necessary life-saving equipment, flares, water, first-aid kit, and other supplies to help the crew survive an evacuation.</a:t>
            </a:r>
          </a:p>
          <a:p>
            <a:pPr eaLnBrk="1" hangingPunct="1">
              <a:spcBef>
                <a:spcPct val="50000"/>
              </a:spcBef>
            </a:pPr>
            <a:r>
              <a:rPr lang="en-US" altLang="en-US" sz="1100" b="1"/>
              <a:t>Drills are held each week to train personnel, to check their response to an emergency, and to account for all personnel onboard the rig.  Alarms for fires, fire drills, abandon rig, man overboard, and a gas release will be explained to everyone working on the rig.</a:t>
            </a:r>
          </a:p>
        </p:txBody>
      </p:sp>
      <p:sp>
        <p:nvSpPr>
          <p:cNvPr id="31748" name="Text Box 5">
            <a:extLst>
              <a:ext uri="{FF2B5EF4-FFF2-40B4-BE49-F238E27FC236}">
                <a16:creationId xmlns:a16="http://schemas.microsoft.com/office/drawing/2014/main" id="{D931B497-DD2F-BD17-A93F-F6D7A76E5A0D}"/>
              </a:ext>
            </a:extLst>
          </p:cNvPr>
          <p:cNvSpPr txBox="1">
            <a:spLocks noChangeArrowheads="1"/>
          </p:cNvSpPr>
          <p:nvPr/>
        </p:nvSpPr>
        <p:spPr bwMode="auto">
          <a:xfrm>
            <a:off x="3657600" y="5994400"/>
            <a:ext cx="4876800" cy="4064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MAN OVERBOARD DRILLS ARE PERFORMED ON A REGULAR BASIS TO ENSURE THE CREWS ARE TRAINED IN MAN OVERBOARD PROCEDURES.</a:t>
            </a:r>
          </a:p>
        </p:txBody>
      </p:sp>
      <p:sp>
        <p:nvSpPr>
          <p:cNvPr id="31749" name="Text Box 11">
            <a:extLst>
              <a:ext uri="{FF2B5EF4-FFF2-40B4-BE49-F238E27FC236}">
                <a16:creationId xmlns:a16="http://schemas.microsoft.com/office/drawing/2014/main" id="{6B521230-F8DA-0927-F251-B10A1B023A8E}"/>
              </a:ext>
            </a:extLst>
          </p:cNvPr>
          <p:cNvSpPr txBox="1">
            <a:spLocks noChangeArrowheads="1"/>
          </p:cNvSpPr>
          <p:nvPr/>
        </p:nvSpPr>
        <p:spPr bwMode="auto">
          <a:xfrm>
            <a:off x="3505200" y="4876800"/>
            <a:ext cx="2362200" cy="34607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a:cs typeface="Arial" panose="020B0604020202020204" pitchFamily="34" charset="0"/>
              </a:rPr>
              <a:t>OVERBOARD DUMMY</a:t>
            </a:r>
          </a:p>
        </p:txBody>
      </p:sp>
      <p:sp>
        <p:nvSpPr>
          <p:cNvPr id="31750" name="Rectangle 12">
            <a:extLst>
              <a:ext uri="{FF2B5EF4-FFF2-40B4-BE49-F238E27FC236}">
                <a16:creationId xmlns:a16="http://schemas.microsoft.com/office/drawing/2014/main" id="{05748DD6-EC2D-DBFE-44DB-AAE9E9630AE4}"/>
              </a:ext>
            </a:extLst>
          </p:cNvPr>
          <p:cNvSpPr>
            <a:spLocks noChangeArrowheads="1"/>
          </p:cNvSpPr>
          <p:nvPr/>
        </p:nvSpPr>
        <p:spPr bwMode="auto">
          <a:xfrm>
            <a:off x="0" y="100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EMERGENCY SITUATIONS</a:t>
            </a:r>
          </a:p>
        </p:txBody>
      </p:sp>
      <p:pic>
        <p:nvPicPr>
          <p:cNvPr id="31751" name="Picture 15">
            <a:extLst>
              <a:ext uri="{FF2B5EF4-FFF2-40B4-BE49-F238E27FC236}">
                <a16:creationId xmlns:a16="http://schemas.microsoft.com/office/drawing/2014/main" id="{C1B80A56-A34B-A396-265F-CEBFA2E749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4191000"/>
            <a:ext cx="1752600" cy="175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a:extLst>
              <a:ext uri="{FF2B5EF4-FFF2-40B4-BE49-F238E27FC236}">
                <a16:creationId xmlns:a16="http://schemas.microsoft.com/office/drawing/2014/main" id="{DCB7DCCF-91D4-45F8-CB11-8AC1C24E4848}"/>
              </a:ext>
            </a:extLst>
          </p:cNvPr>
          <p:cNvSpPr>
            <a:spLocks noGrp="1" noChangeArrowheads="1"/>
          </p:cNvSpPr>
          <p:nvPr>
            <p:ph type="body" sz="half" idx="1"/>
          </p:nvPr>
        </p:nvSpPr>
        <p:spPr bwMode="auto">
          <a:xfrm>
            <a:off x="304800" y="1066800"/>
            <a:ext cx="4038600" cy="5137150"/>
          </a:xfrm>
          <a:noFill/>
          <a:ln w="19050" algn="ctr">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ctr" eaLnBrk="1" hangingPunct="1">
              <a:spcBef>
                <a:spcPct val="50000"/>
              </a:spcBef>
              <a:buFontTx/>
              <a:buNone/>
            </a:pPr>
            <a:r>
              <a:rPr lang="en-US" altLang="en-US" sz="1200" b="1"/>
              <a:t>MAN OVERBOARD</a:t>
            </a:r>
          </a:p>
          <a:p>
            <a:pPr eaLnBrk="1" hangingPunct="1">
              <a:spcBef>
                <a:spcPct val="50000"/>
              </a:spcBef>
              <a:buFontTx/>
              <a:buNone/>
            </a:pPr>
            <a:r>
              <a:rPr lang="en-US" altLang="en-US" sz="1200" b="1"/>
              <a:t>If a person falls overboard, immediate action is imperative to increase the chance of survival for the person overboard.</a:t>
            </a:r>
          </a:p>
          <a:p>
            <a:pPr eaLnBrk="1" hangingPunct="1">
              <a:spcBef>
                <a:spcPct val="50000"/>
              </a:spcBef>
              <a:buFontTx/>
              <a:buNone/>
            </a:pPr>
            <a:r>
              <a:rPr lang="en-US" altLang="en-US" sz="1200" b="1"/>
              <a:t>Verbally yell “Man Overboard” or when possible use the Rig’s intercom system to make the announcement “Man Overboard” to warn all other personnel aboard the Rig.</a:t>
            </a:r>
          </a:p>
          <a:p>
            <a:pPr eaLnBrk="1" hangingPunct="1">
              <a:spcBef>
                <a:spcPct val="50000"/>
              </a:spcBef>
              <a:buFontTx/>
              <a:buNone/>
            </a:pPr>
            <a:r>
              <a:rPr lang="en-US" altLang="en-US" sz="1200" b="1"/>
              <a:t>Various types of rescue are available as follows:</a:t>
            </a:r>
          </a:p>
          <a:p>
            <a:pPr eaLnBrk="1" hangingPunct="1">
              <a:spcBef>
                <a:spcPct val="50000"/>
              </a:spcBef>
              <a:buFontTx/>
              <a:buNone/>
            </a:pPr>
            <a:r>
              <a:rPr lang="en-US" altLang="en-US" sz="1200" b="1"/>
              <a:t>	1. </a:t>
            </a:r>
            <a:r>
              <a:rPr lang="en-US" altLang="en-US" sz="1200" b="1">
                <a:solidFill>
                  <a:srgbClr val="CC0000"/>
                </a:solidFill>
              </a:rPr>
              <a:t>Always</a:t>
            </a:r>
            <a:r>
              <a:rPr lang="en-US" altLang="en-US" sz="1200" b="1"/>
              <a:t> maintain visual contact with the person in the water and whenever possible throw a “</a:t>
            </a:r>
            <a:r>
              <a:rPr lang="en-US" altLang="en-US" sz="1200" b="1">
                <a:solidFill>
                  <a:srgbClr val="CC0000"/>
                </a:solidFill>
              </a:rPr>
              <a:t>Life Ring</a:t>
            </a:r>
            <a:r>
              <a:rPr lang="en-US" altLang="en-US" sz="1200" b="1"/>
              <a:t>” near the person in the water.</a:t>
            </a:r>
          </a:p>
          <a:p>
            <a:pPr eaLnBrk="1" hangingPunct="1">
              <a:spcBef>
                <a:spcPct val="50000"/>
              </a:spcBef>
              <a:buFontTx/>
              <a:buNone/>
            </a:pPr>
            <a:r>
              <a:rPr lang="en-US" altLang="en-US" sz="1200" b="1"/>
              <a:t>	2. If necessary use the emergency “</a:t>
            </a:r>
            <a:r>
              <a:rPr lang="en-US" altLang="en-US" sz="1200" b="1">
                <a:solidFill>
                  <a:srgbClr val="CC0000"/>
                </a:solidFill>
              </a:rPr>
              <a:t>Line Throwing Device</a:t>
            </a:r>
            <a:r>
              <a:rPr lang="en-US" altLang="en-US" sz="1200" b="1"/>
              <a:t>” also called “Man Overboard “ life line buoy  to get a line as close to the person as possible so they can hold onto the line.</a:t>
            </a:r>
          </a:p>
          <a:p>
            <a:pPr eaLnBrk="1" hangingPunct="1">
              <a:spcBef>
                <a:spcPct val="50000"/>
              </a:spcBef>
              <a:buFontTx/>
              <a:buNone/>
            </a:pPr>
            <a:r>
              <a:rPr lang="en-US" altLang="en-US" sz="1200" b="1"/>
              <a:t>	3. Notify the Rig’s </a:t>
            </a:r>
            <a:r>
              <a:rPr lang="en-US" altLang="en-US" sz="1200" b="1">
                <a:solidFill>
                  <a:srgbClr val="CC0000"/>
                </a:solidFill>
              </a:rPr>
              <a:t>standby boat</a:t>
            </a:r>
            <a:r>
              <a:rPr lang="en-US" altLang="en-US" sz="1200" b="1"/>
              <a:t> and get the Captain to immediately move to the area where the person overboard is or was last seen.</a:t>
            </a:r>
          </a:p>
          <a:p>
            <a:pPr eaLnBrk="1" hangingPunct="1">
              <a:spcBef>
                <a:spcPct val="50000"/>
              </a:spcBef>
              <a:buFontTx/>
              <a:buNone/>
            </a:pPr>
            <a:r>
              <a:rPr lang="en-US" altLang="en-US" sz="1200" b="1"/>
              <a:t>	4. If a standby boat is not available, take the necessary steps to launch one of the </a:t>
            </a:r>
            <a:r>
              <a:rPr lang="en-US" altLang="en-US" sz="1200" b="1">
                <a:solidFill>
                  <a:srgbClr val="CC0000"/>
                </a:solidFill>
              </a:rPr>
              <a:t>emergency escape craft</a:t>
            </a:r>
            <a:r>
              <a:rPr lang="en-US" altLang="en-US" sz="1200" b="1"/>
              <a:t> on the Rig.</a:t>
            </a:r>
          </a:p>
        </p:txBody>
      </p:sp>
      <p:pic>
        <p:nvPicPr>
          <p:cNvPr id="33795" name="Picture 6">
            <a:extLst>
              <a:ext uri="{FF2B5EF4-FFF2-40B4-BE49-F238E27FC236}">
                <a16:creationId xmlns:a16="http://schemas.microsoft.com/office/drawing/2014/main" id="{9FE009E4-7995-2ABD-B071-AA824CCC4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00" t="6667" r="10001"/>
          <a:stretch>
            <a:fillRect/>
          </a:stretch>
        </p:blipFill>
        <p:spPr bwMode="auto">
          <a:xfrm>
            <a:off x="5715000" y="1066800"/>
            <a:ext cx="1905000" cy="1444625"/>
          </a:xfrm>
          <a:prstGeom prst="rect">
            <a:avLst/>
          </a:prstGeom>
          <a:solidFill>
            <a:srgbClr val="FFCC00"/>
          </a:solidFill>
          <a:ln w="9525">
            <a:solidFill>
              <a:schemeClr val="tx1"/>
            </a:solidFill>
            <a:miter lim="800000"/>
            <a:headEnd/>
            <a:tailEnd/>
          </a:ln>
        </p:spPr>
      </p:pic>
      <p:sp>
        <p:nvSpPr>
          <p:cNvPr id="33796" name="Text Box 7">
            <a:extLst>
              <a:ext uri="{FF2B5EF4-FFF2-40B4-BE49-F238E27FC236}">
                <a16:creationId xmlns:a16="http://schemas.microsoft.com/office/drawing/2014/main" id="{A7380C1A-FBE5-12E2-33F0-C7465830E451}"/>
              </a:ext>
            </a:extLst>
          </p:cNvPr>
          <p:cNvSpPr txBox="1">
            <a:spLocks noChangeArrowheads="1"/>
          </p:cNvSpPr>
          <p:nvPr/>
        </p:nvSpPr>
        <p:spPr bwMode="auto">
          <a:xfrm>
            <a:off x="4724400" y="2717800"/>
            <a:ext cx="4114800" cy="3143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b="1">
                <a:cs typeface="Arial" panose="020B0604020202020204" pitchFamily="34" charset="0"/>
              </a:rPr>
              <a:t>STORED LINE THROWING DEVICE STORAGE</a:t>
            </a:r>
          </a:p>
        </p:txBody>
      </p:sp>
      <p:sp>
        <p:nvSpPr>
          <p:cNvPr id="33797" name="Rectangle 12">
            <a:extLst>
              <a:ext uri="{FF2B5EF4-FFF2-40B4-BE49-F238E27FC236}">
                <a16:creationId xmlns:a16="http://schemas.microsoft.com/office/drawing/2014/main" id="{0823A895-EAF5-9906-BBDA-B7893C9539FC}"/>
              </a:ext>
            </a:extLst>
          </p:cNvPr>
          <p:cNvSpPr>
            <a:spLocks noChangeArrowheads="1"/>
          </p:cNvSpPr>
          <p:nvPr/>
        </p:nvSpPr>
        <p:spPr bwMode="auto">
          <a:xfrm>
            <a:off x="0" y="100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EMERGENCY SITUATIONS</a:t>
            </a:r>
          </a:p>
        </p:txBody>
      </p:sp>
      <p:pic>
        <p:nvPicPr>
          <p:cNvPr id="33798" name="Picture 13">
            <a:extLst>
              <a:ext uri="{FF2B5EF4-FFF2-40B4-BE49-F238E27FC236}">
                <a16:creationId xmlns:a16="http://schemas.microsoft.com/office/drawing/2014/main" id="{E1E4B62F-1E5E-A6DE-43ED-399F810ECE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200400"/>
            <a:ext cx="3581400" cy="2686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9" name="Text Box 14">
            <a:extLst>
              <a:ext uri="{FF2B5EF4-FFF2-40B4-BE49-F238E27FC236}">
                <a16:creationId xmlns:a16="http://schemas.microsoft.com/office/drawing/2014/main" id="{184C6F12-D086-914F-95BE-63BB0AEF47B9}"/>
              </a:ext>
            </a:extLst>
          </p:cNvPr>
          <p:cNvSpPr txBox="1">
            <a:spLocks noChangeArrowheads="1"/>
          </p:cNvSpPr>
          <p:nvPr/>
        </p:nvSpPr>
        <p:spPr bwMode="auto">
          <a:xfrm>
            <a:off x="5715000" y="5943600"/>
            <a:ext cx="1981200" cy="28416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STAND-BY BOAT</a:t>
            </a:r>
          </a:p>
        </p:txBody>
      </p:sp>
      <p:pic>
        <p:nvPicPr>
          <p:cNvPr id="2" name="Picture 1">
            <a:extLst>
              <a:ext uri="{FF2B5EF4-FFF2-40B4-BE49-F238E27FC236}">
                <a16:creationId xmlns:a16="http://schemas.microsoft.com/office/drawing/2014/main" id="{FA315478-239B-F252-F2E4-AC9B2FAA00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B8E876E8-5031-6B4A-78BD-4ED35F44374A}"/>
              </a:ext>
            </a:extLst>
          </p:cNvPr>
          <p:cNvSpPr>
            <a:spLocks noGrp="1" noChangeArrowheads="1"/>
          </p:cNvSpPr>
          <p:nvPr>
            <p:ph type="body" sz="half" idx="1"/>
          </p:nvPr>
        </p:nvSpPr>
        <p:spPr bwMode="auto">
          <a:xfrm>
            <a:off x="76200" y="990600"/>
            <a:ext cx="3073400" cy="4495800"/>
          </a:xfrm>
          <a:noFill/>
          <a:ln>
            <a:solidFill>
              <a:schemeClr val="tx1"/>
            </a:solidFill>
            <a:miter lim="800000"/>
            <a:headEnd/>
            <a:tailEnd/>
          </a:ln>
          <a:extLst>
            <a:ext uri="{909E8E84-426E-40DD-AFC4-6F175D3DCCD1}">
              <a14:hiddenFill xmlns:a14="http://schemas.microsoft.com/office/drawing/2010/main">
                <a:solidFill>
                  <a:srgbClr val="FFCC00"/>
                </a:solidFill>
              </a14:hiddenFill>
            </a:ext>
          </a:extLst>
        </p:spPr>
        <p:txBody>
          <a:bodyPr vert="horz" wrap="square" lIns="91440" tIns="45720" rIns="91440" bIns="45720" numCol="1" anchor="t" anchorCtr="0" compatLnSpc="1">
            <a:prstTxWarp prst="textNoShape">
              <a:avLst/>
            </a:prstTxWarp>
          </a:bodyPr>
          <a:lstStyle/>
          <a:p>
            <a:pPr marL="228600" indent="-228600" eaLnBrk="1" hangingPunct="1">
              <a:lnSpc>
                <a:spcPct val="90000"/>
              </a:lnSpc>
              <a:spcBef>
                <a:spcPct val="100000"/>
              </a:spcBef>
              <a:tabLst>
                <a:tab pos="228600" algn="l"/>
              </a:tabLst>
            </a:pPr>
            <a:r>
              <a:rPr lang="en-US" altLang="en-US" sz="1300" b="1"/>
              <a:t>Everyone on the rig will be assigned to a life boat station for use in an extreme emergency.  Lifeboats are a highly effective means of evacuating personnel from the rigs.  </a:t>
            </a:r>
          </a:p>
          <a:p>
            <a:pPr marL="228600" indent="-228600" eaLnBrk="1" hangingPunct="1">
              <a:lnSpc>
                <a:spcPct val="90000"/>
              </a:lnSpc>
              <a:spcBef>
                <a:spcPct val="100000"/>
              </a:spcBef>
              <a:tabLst>
                <a:tab pos="228600" algn="l"/>
              </a:tabLst>
            </a:pPr>
            <a:r>
              <a:rPr lang="en-US" altLang="en-US" sz="1300" b="1"/>
              <a:t>All personnel on board will participate in fire and abandon drills each week to ensure their safety and to demonstrate their role in any emergency.</a:t>
            </a:r>
          </a:p>
          <a:p>
            <a:pPr marL="228600" indent="-228600" eaLnBrk="1" hangingPunct="1">
              <a:lnSpc>
                <a:spcPct val="90000"/>
              </a:lnSpc>
              <a:spcBef>
                <a:spcPct val="100000"/>
              </a:spcBef>
              <a:tabLst>
                <a:tab pos="228600" algn="l"/>
              </a:tabLst>
            </a:pPr>
            <a:r>
              <a:rPr lang="en-US" altLang="en-US" sz="1300" b="1"/>
              <a:t>These boats are made for safe evacuation because they are designed to provide life support, are fire resistant,  are unsinkable, are highly detectable, and can carry large groups of people.  These boats contain the necessary life-saving equipment, flares, water, first-aid kit, and other supplies to help the crew survive an evacuation.</a:t>
            </a:r>
          </a:p>
        </p:txBody>
      </p:sp>
      <p:sp>
        <p:nvSpPr>
          <p:cNvPr id="35843" name="Rectangle 15">
            <a:extLst>
              <a:ext uri="{FF2B5EF4-FFF2-40B4-BE49-F238E27FC236}">
                <a16:creationId xmlns:a16="http://schemas.microsoft.com/office/drawing/2014/main" id="{D977320A-B735-816B-26B0-5A948D0B7ECB}"/>
              </a:ext>
            </a:extLst>
          </p:cNvPr>
          <p:cNvSpPr>
            <a:spLocks noChangeArrowheads="1"/>
          </p:cNvSpPr>
          <p:nvPr/>
        </p:nvSpPr>
        <p:spPr bwMode="auto">
          <a:xfrm>
            <a:off x="0" y="100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EMERGENCY SITUATIONS</a:t>
            </a:r>
          </a:p>
        </p:txBody>
      </p:sp>
      <p:pic>
        <p:nvPicPr>
          <p:cNvPr id="35844" name="Picture 16">
            <a:extLst>
              <a:ext uri="{FF2B5EF4-FFF2-40B4-BE49-F238E27FC236}">
                <a16:creationId xmlns:a16="http://schemas.microsoft.com/office/drawing/2014/main" id="{C7008693-404E-0577-A4BC-05C9ED55D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066800"/>
            <a:ext cx="5562600" cy="388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5" name="Text Box 17">
            <a:extLst>
              <a:ext uri="{FF2B5EF4-FFF2-40B4-BE49-F238E27FC236}">
                <a16:creationId xmlns:a16="http://schemas.microsoft.com/office/drawing/2014/main" id="{3793FF24-9BC9-4B31-3146-97B67F90A29C}"/>
              </a:ext>
            </a:extLst>
          </p:cNvPr>
          <p:cNvSpPr txBox="1">
            <a:spLocks noChangeArrowheads="1"/>
          </p:cNvSpPr>
          <p:nvPr/>
        </p:nvSpPr>
        <p:spPr bwMode="auto">
          <a:xfrm>
            <a:off x="3200400" y="5029200"/>
            <a:ext cx="57150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RIG EMERGENCY INSTRUCTIONS ARE GIVEN TO EVERYONE ON THE RIG.</a:t>
            </a:r>
          </a:p>
        </p:txBody>
      </p:sp>
      <p:pic>
        <p:nvPicPr>
          <p:cNvPr id="2" name="Picture 1">
            <a:extLst>
              <a:ext uri="{FF2B5EF4-FFF2-40B4-BE49-F238E27FC236}">
                <a16:creationId xmlns:a16="http://schemas.microsoft.com/office/drawing/2014/main" id="{BF446936-8663-F70C-0422-D35E300064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C1018FE0-6D2D-8461-F15F-659B80369AD2}"/>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t="7408"/>
          <a:stretch>
            <a:fillRect/>
          </a:stretch>
        </p:blipFill>
        <p:spPr bwMode="auto">
          <a:xfrm>
            <a:off x="6308725" y="977900"/>
            <a:ext cx="2543175" cy="2971800"/>
          </a:xfrm>
          <a:prstGeom prst="rect">
            <a:avLst/>
          </a:prstGeom>
          <a:solidFill>
            <a:srgbClr val="FFCC00"/>
          </a:solidFill>
          <a:ln w="9525">
            <a:solidFill>
              <a:schemeClr val="tx1"/>
            </a:solidFill>
            <a:miter lim="800000"/>
            <a:headEnd/>
            <a:tailEnd/>
          </a:ln>
        </p:spPr>
      </p:pic>
      <p:pic>
        <p:nvPicPr>
          <p:cNvPr id="37891" name="Picture 3">
            <a:extLst>
              <a:ext uri="{FF2B5EF4-FFF2-40B4-BE49-F238E27FC236}">
                <a16:creationId xmlns:a16="http://schemas.microsoft.com/office/drawing/2014/main" id="{EBEA0A33-04A1-E55F-0AAE-50A412969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34" r="14815"/>
          <a:stretch>
            <a:fillRect/>
          </a:stretch>
        </p:blipFill>
        <p:spPr bwMode="auto">
          <a:xfrm>
            <a:off x="3136900" y="977900"/>
            <a:ext cx="3048000" cy="2946400"/>
          </a:xfrm>
          <a:prstGeom prst="rect">
            <a:avLst/>
          </a:prstGeom>
          <a:solidFill>
            <a:srgbClr val="FFCC00"/>
          </a:solidFill>
          <a:ln w="9525">
            <a:solidFill>
              <a:schemeClr val="tx1"/>
            </a:solidFill>
            <a:miter lim="800000"/>
            <a:headEnd/>
            <a:tailEnd/>
          </a:ln>
        </p:spPr>
      </p:pic>
      <p:sp>
        <p:nvSpPr>
          <p:cNvPr id="37892" name="Text Box 4">
            <a:extLst>
              <a:ext uri="{FF2B5EF4-FFF2-40B4-BE49-F238E27FC236}">
                <a16:creationId xmlns:a16="http://schemas.microsoft.com/office/drawing/2014/main" id="{77411BB8-5F87-A0DA-EF70-A1C492183BD1}"/>
              </a:ext>
            </a:extLst>
          </p:cNvPr>
          <p:cNvSpPr txBox="1">
            <a:spLocks noChangeArrowheads="1"/>
          </p:cNvSpPr>
          <p:nvPr/>
        </p:nvSpPr>
        <p:spPr bwMode="auto">
          <a:xfrm>
            <a:off x="254000" y="809625"/>
            <a:ext cx="2717800" cy="3322638"/>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100000"/>
              </a:spcBef>
            </a:pPr>
            <a:r>
              <a:rPr lang="en-US" altLang="en-US" sz="1200" b="1"/>
              <a:t>FIRE FIGHTING</a:t>
            </a:r>
          </a:p>
          <a:p>
            <a:pPr eaLnBrk="1" hangingPunct="1">
              <a:spcBef>
                <a:spcPct val="100000"/>
              </a:spcBef>
            </a:pPr>
            <a:r>
              <a:rPr lang="en-US" altLang="en-US" sz="1000" b="1"/>
              <a:t>Each rig will have a emergency firefighting and life saving equipment plan that shows the location of equipment and includes the roles and responsibilities for everyone on the rig.  Fire fighting equipment shown here includes fireman bunker gear, SCBA (Self Contained Breathing Apparatus), fire hoses and fire extinguishers that are used to fight the fires.  Fire drills will be held on the rig to familiarize everyone with the procedures and equipment for combating fires.  Remember to report any fire that is seen and sound the alarm and always know where the emergency equipment is located.  Also, any accidental discharge or the use of fire fighting equipment must be reported to the Supervisor.  </a:t>
            </a:r>
          </a:p>
        </p:txBody>
      </p:sp>
      <p:sp>
        <p:nvSpPr>
          <p:cNvPr id="37893" name="Text Box 5">
            <a:extLst>
              <a:ext uri="{FF2B5EF4-FFF2-40B4-BE49-F238E27FC236}">
                <a16:creationId xmlns:a16="http://schemas.microsoft.com/office/drawing/2014/main" id="{CFEDE165-A93B-2A30-571D-214F293DF088}"/>
              </a:ext>
            </a:extLst>
          </p:cNvPr>
          <p:cNvSpPr txBox="1">
            <a:spLocks noChangeArrowheads="1"/>
          </p:cNvSpPr>
          <p:nvPr/>
        </p:nvSpPr>
        <p:spPr bwMode="auto">
          <a:xfrm>
            <a:off x="4533900" y="4102100"/>
            <a:ext cx="4343400" cy="15906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b="1">
                <a:cs typeface="Arial" panose="020B0604020202020204" pitchFamily="34" charset="0"/>
              </a:rPr>
              <a:t>FIRE FIGHTING SUIT, BOOTS, FLASHLIGHT, GLOVES, HELMET, SHIELD, AND THE REQUIRED SELF-CONTAINED BREATHING APPARATUS (SCBA) LAYED OUT FOR INSTRUCTIONAL PURPOSES AND VISUAL INSPECTION AND THEN STORED IN ONE OF THE RIG’S WATERTIGHT CONTAINERS.</a:t>
            </a:r>
          </a:p>
        </p:txBody>
      </p:sp>
      <p:sp>
        <p:nvSpPr>
          <p:cNvPr id="37894" name="Text Box 6">
            <a:extLst>
              <a:ext uri="{FF2B5EF4-FFF2-40B4-BE49-F238E27FC236}">
                <a16:creationId xmlns:a16="http://schemas.microsoft.com/office/drawing/2014/main" id="{AE34EDF6-96E0-C9F3-5BC2-D81178D881F9}"/>
              </a:ext>
            </a:extLst>
          </p:cNvPr>
          <p:cNvSpPr txBox="1">
            <a:spLocks noChangeArrowheads="1"/>
          </p:cNvSpPr>
          <p:nvPr/>
        </p:nvSpPr>
        <p:spPr bwMode="auto">
          <a:xfrm>
            <a:off x="3213100" y="1054100"/>
            <a:ext cx="609600" cy="2540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solidFill>
                  <a:srgbClr val="FF0000"/>
                </a:solidFill>
                <a:cs typeface="Arial" panose="020B0604020202020204" pitchFamily="34" charset="0"/>
              </a:rPr>
              <a:t>SCBA</a:t>
            </a:r>
          </a:p>
        </p:txBody>
      </p:sp>
      <p:sp>
        <p:nvSpPr>
          <p:cNvPr id="37895" name="Line 7">
            <a:extLst>
              <a:ext uri="{FF2B5EF4-FFF2-40B4-BE49-F238E27FC236}">
                <a16:creationId xmlns:a16="http://schemas.microsoft.com/office/drawing/2014/main" id="{ABA2A116-5D12-B261-1299-96E6FAF1682D}"/>
              </a:ext>
            </a:extLst>
          </p:cNvPr>
          <p:cNvSpPr>
            <a:spLocks noChangeShapeType="1"/>
          </p:cNvSpPr>
          <p:nvPr/>
        </p:nvSpPr>
        <p:spPr bwMode="auto">
          <a:xfrm>
            <a:off x="3822700" y="1206500"/>
            <a:ext cx="990600" cy="228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7896" name="Text Box 8">
            <a:extLst>
              <a:ext uri="{FF2B5EF4-FFF2-40B4-BE49-F238E27FC236}">
                <a16:creationId xmlns:a16="http://schemas.microsoft.com/office/drawing/2014/main" id="{EBC624F4-9648-187A-B9E3-465C71519514}"/>
              </a:ext>
            </a:extLst>
          </p:cNvPr>
          <p:cNvSpPr txBox="1">
            <a:spLocks noChangeArrowheads="1"/>
          </p:cNvSpPr>
          <p:nvPr/>
        </p:nvSpPr>
        <p:spPr bwMode="auto">
          <a:xfrm>
            <a:off x="5194300" y="1054100"/>
            <a:ext cx="914400" cy="4064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cs typeface="Arial" panose="020B0604020202020204" pitchFamily="34" charset="0"/>
              </a:rPr>
              <a:t>HELMET &amp; SHIELD</a:t>
            </a:r>
          </a:p>
        </p:txBody>
      </p:sp>
      <p:sp>
        <p:nvSpPr>
          <p:cNvPr id="37897" name="Line 9">
            <a:extLst>
              <a:ext uri="{FF2B5EF4-FFF2-40B4-BE49-F238E27FC236}">
                <a16:creationId xmlns:a16="http://schemas.microsoft.com/office/drawing/2014/main" id="{6EE5BE3E-9EFB-2733-5A66-EBF5C2D10756}"/>
              </a:ext>
            </a:extLst>
          </p:cNvPr>
          <p:cNvSpPr>
            <a:spLocks noChangeShapeType="1"/>
          </p:cNvSpPr>
          <p:nvPr/>
        </p:nvSpPr>
        <p:spPr bwMode="auto">
          <a:xfrm flipH="1">
            <a:off x="5270500" y="1435100"/>
            <a:ext cx="457200" cy="45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7898" name="Text Box 10">
            <a:extLst>
              <a:ext uri="{FF2B5EF4-FFF2-40B4-BE49-F238E27FC236}">
                <a16:creationId xmlns:a16="http://schemas.microsoft.com/office/drawing/2014/main" id="{45354CB6-A9BF-601D-EC72-64997E8BD715}"/>
              </a:ext>
            </a:extLst>
          </p:cNvPr>
          <p:cNvSpPr txBox="1">
            <a:spLocks noChangeArrowheads="1"/>
          </p:cNvSpPr>
          <p:nvPr/>
        </p:nvSpPr>
        <p:spPr bwMode="auto">
          <a:xfrm>
            <a:off x="4889500" y="3568700"/>
            <a:ext cx="1219200" cy="2540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cs typeface="Arial" panose="020B0604020202020204" pitchFamily="34" charset="0"/>
              </a:rPr>
              <a:t>BUNKER SUIT</a:t>
            </a:r>
          </a:p>
        </p:txBody>
      </p:sp>
      <p:sp>
        <p:nvSpPr>
          <p:cNvPr id="37899" name="Line 11">
            <a:extLst>
              <a:ext uri="{FF2B5EF4-FFF2-40B4-BE49-F238E27FC236}">
                <a16:creationId xmlns:a16="http://schemas.microsoft.com/office/drawing/2014/main" id="{CD3C8A9E-3B9C-D9F8-2C49-399C542BEC13}"/>
              </a:ext>
            </a:extLst>
          </p:cNvPr>
          <p:cNvSpPr>
            <a:spLocks noChangeShapeType="1"/>
          </p:cNvSpPr>
          <p:nvPr/>
        </p:nvSpPr>
        <p:spPr bwMode="auto">
          <a:xfrm flipV="1">
            <a:off x="5499100" y="2578100"/>
            <a:ext cx="304800" cy="990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7900" name="Line 12">
            <a:extLst>
              <a:ext uri="{FF2B5EF4-FFF2-40B4-BE49-F238E27FC236}">
                <a16:creationId xmlns:a16="http://schemas.microsoft.com/office/drawing/2014/main" id="{A12B5F1C-CA83-C74E-4B90-D81179DC2844}"/>
              </a:ext>
            </a:extLst>
          </p:cNvPr>
          <p:cNvSpPr>
            <a:spLocks noChangeShapeType="1"/>
          </p:cNvSpPr>
          <p:nvPr/>
        </p:nvSpPr>
        <p:spPr bwMode="auto">
          <a:xfrm flipH="1" flipV="1">
            <a:off x="4203700" y="2654300"/>
            <a:ext cx="1295400" cy="914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7901" name="Text Box 13">
            <a:extLst>
              <a:ext uri="{FF2B5EF4-FFF2-40B4-BE49-F238E27FC236}">
                <a16:creationId xmlns:a16="http://schemas.microsoft.com/office/drawing/2014/main" id="{1C8F3594-93C2-4F97-4F73-9617045594A9}"/>
              </a:ext>
            </a:extLst>
          </p:cNvPr>
          <p:cNvSpPr txBox="1">
            <a:spLocks noChangeArrowheads="1"/>
          </p:cNvSpPr>
          <p:nvPr/>
        </p:nvSpPr>
        <p:spPr bwMode="auto">
          <a:xfrm>
            <a:off x="3213100" y="3568700"/>
            <a:ext cx="685800" cy="2540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cs typeface="Arial" panose="020B0604020202020204" pitchFamily="34" charset="0"/>
              </a:rPr>
              <a:t>BOOTS</a:t>
            </a:r>
          </a:p>
        </p:txBody>
      </p:sp>
      <p:sp>
        <p:nvSpPr>
          <p:cNvPr id="37902" name="Line 14">
            <a:extLst>
              <a:ext uri="{FF2B5EF4-FFF2-40B4-BE49-F238E27FC236}">
                <a16:creationId xmlns:a16="http://schemas.microsoft.com/office/drawing/2014/main" id="{2BFEE8F0-79E4-3B37-0AB4-88A345A2E1CD}"/>
              </a:ext>
            </a:extLst>
          </p:cNvPr>
          <p:cNvSpPr>
            <a:spLocks noChangeShapeType="1"/>
          </p:cNvSpPr>
          <p:nvPr/>
        </p:nvSpPr>
        <p:spPr bwMode="auto">
          <a:xfrm flipV="1">
            <a:off x="3898900" y="3263900"/>
            <a:ext cx="304800"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7903" name="Line 15">
            <a:extLst>
              <a:ext uri="{FF2B5EF4-FFF2-40B4-BE49-F238E27FC236}">
                <a16:creationId xmlns:a16="http://schemas.microsoft.com/office/drawing/2014/main" id="{91ABDEEC-083C-BB0D-B261-72FF9F7774A2}"/>
              </a:ext>
            </a:extLst>
          </p:cNvPr>
          <p:cNvSpPr>
            <a:spLocks noChangeShapeType="1"/>
          </p:cNvSpPr>
          <p:nvPr/>
        </p:nvSpPr>
        <p:spPr bwMode="auto">
          <a:xfrm flipH="1" flipV="1">
            <a:off x="3746500" y="3111500"/>
            <a:ext cx="152400" cy="45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7904" name="Text Box 16">
            <a:extLst>
              <a:ext uri="{FF2B5EF4-FFF2-40B4-BE49-F238E27FC236}">
                <a16:creationId xmlns:a16="http://schemas.microsoft.com/office/drawing/2014/main" id="{A6BE5F9E-5112-3C97-1800-FBB0CCBC952E}"/>
              </a:ext>
            </a:extLst>
          </p:cNvPr>
          <p:cNvSpPr txBox="1">
            <a:spLocks noChangeArrowheads="1"/>
          </p:cNvSpPr>
          <p:nvPr/>
        </p:nvSpPr>
        <p:spPr bwMode="auto">
          <a:xfrm>
            <a:off x="3213100" y="1435100"/>
            <a:ext cx="1066800" cy="4064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solidFill>
                  <a:srgbClr val="FF0000"/>
                </a:solidFill>
                <a:cs typeface="Arial" panose="020B0604020202020204" pitchFamily="34" charset="0"/>
              </a:rPr>
              <a:t>GLOVES AND FLASHLIGHT</a:t>
            </a:r>
          </a:p>
        </p:txBody>
      </p:sp>
      <p:sp>
        <p:nvSpPr>
          <p:cNvPr id="37905" name="Line 17">
            <a:extLst>
              <a:ext uri="{FF2B5EF4-FFF2-40B4-BE49-F238E27FC236}">
                <a16:creationId xmlns:a16="http://schemas.microsoft.com/office/drawing/2014/main" id="{41CEED7E-61A6-0A96-2278-21AA0E917876}"/>
              </a:ext>
            </a:extLst>
          </p:cNvPr>
          <p:cNvSpPr>
            <a:spLocks noChangeShapeType="1"/>
          </p:cNvSpPr>
          <p:nvPr/>
        </p:nvSpPr>
        <p:spPr bwMode="auto">
          <a:xfrm>
            <a:off x="4279900" y="1816100"/>
            <a:ext cx="609600" cy="990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7906" name="Line 18">
            <a:extLst>
              <a:ext uri="{FF2B5EF4-FFF2-40B4-BE49-F238E27FC236}">
                <a16:creationId xmlns:a16="http://schemas.microsoft.com/office/drawing/2014/main" id="{64327EB8-77A2-D304-C710-25DB6C79BC79}"/>
              </a:ext>
            </a:extLst>
          </p:cNvPr>
          <p:cNvSpPr>
            <a:spLocks noChangeShapeType="1"/>
          </p:cNvSpPr>
          <p:nvPr/>
        </p:nvSpPr>
        <p:spPr bwMode="auto">
          <a:xfrm>
            <a:off x="4279900" y="1816100"/>
            <a:ext cx="1066800" cy="1066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pic>
        <p:nvPicPr>
          <p:cNvPr id="37907" name="Picture 19">
            <a:extLst>
              <a:ext uri="{FF2B5EF4-FFF2-40B4-BE49-F238E27FC236}">
                <a16:creationId xmlns:a16="http://schemas.microsoft.com/office/drawing/2014/main" id="{3C789204-5DBC-E69E-A95B-A8E93D0FBD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824"/>
          <a:stretch>
            <a:fillRect/>
          </a:stretch>
        </p:blipFill>
        <p:spPr bwMode="auto">
          <a:xfrm>
            <a:off x="284163" y="4248150"/>
            <a:ext cx="1328737" cy="2057400"/>
          </a:xfrm>
          <a:prstGeom prst="rect">
            <a:avLst/>
          </a:prstGeom>
          <a:solidFill>
            <a:srgbClr val="FFCC00"/>
          </a:solidFill>
          <a:ln w="9525">
            <a:solidFill>
              <a:schemeClr val="tx1"/>
            </a:solidFill>
            <a:miter lim="800000"/>
            <a:headEnd/>
            <a:tailEnd/>
          </a:ln>
        </p:spPr>
      </p:pic>
      <p:pic>
        <p:nvPicPr>
          <p:cNvPr id="37908" name="Picture 20">
            <a:extLst>
              <a:ext uri="{FF2B5EF4-FFF2-40B4-BE49-F238E27FC236}">
                <a16:creationId xmlns:a16="http://schemas.microsoft.com/office/drawing/2014/main" id="{B471D9E8-E6AA-C563-7B29-0404AFFCF4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3513" r="4225"/>
          <a:stretch>
            <a:fillRect/>
          </a:stretch>
        </p:blipFill>
        <p:spPr bwMode="auto">
          <a:xfrm>
            <a:off x="1752600" y="4216400"/>
            <a:ext cx="2590800" cy="1574800"/>
          </a:xfrm>
          <a:prstGeom prst="rect">
            <a:avLst/>
          </a:prstGeom>
          <a:solidFill>
            <a:srgbClr val="FFCC00"/>
          </a:solidFill>
          <a:ln w="9525">
            <a:solidFill>
              <a:schemeClr val="tx1"/>
            </a:solidFill>
            <a:miter lim="800000"/>
            <a:headEnd/>
            <a:tailEnd/>
          </a:ln>
        </p:spPr>
      </p:pic>
      <p:sp>
        <p:nvSpPr>
          <p:cNvPr id="37909" name="Line 21">
            <a:extLst>
              <a:ext uri="{FF2B5EF4-FFF2-40B4-BE49-F238E27FC236}">
                <a16:creationId xmlns:a16="http://schemas.microsoft.com/office/drawing/2014/main" id="{9DB17673-23E2-AE4E-C202-C0753B8718E0}"/>
              </a:ext>
            </a:extLst>
          </p:cNvPr>
          <p:cNvSpPr>
            <a:spLocks noChangeShapeType="1"/>
          </p:cNvSpPr>
          <p:nvPr/>
        </p:nvSpPr>
        <p:spPr bwMode="auto">
          <a:xfrm flipV="1">
            <a:off x="7581900" y="3035300"/>
            <a:ext cx="0" cy="1066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7910" name="Text Box 22">
            <a:extLst>
              <a:ext uri="{FF2B5EF4-FFF2-40B4-BE49-F238E27FC236}">
                <a16:creationId xmlns:a16="http://schemas.microsoft.com/office/drawing/2014/main" id="{3F5F30FF-08F3-037B-75DF-E8DA73CCCCE4}"/>
              </a:ext>
            </a:extLst>
          </p:cNvPr>
          <p:cNvSpPr txBox="1">
            <a:spLocks noChangeArrowheads="1"/>
          </p:cNvSpPr>
          <p:nvPr/>
        </p:nvSpPr>
        <p:spPr bwMode="auto">
          <a:xfrm>
            <a:off x="1739900" y="5873750"/>
            <a:ext cx="6096000" cy="52705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b="1">
                <a:cs typeface="Arial" panose="020B0604020202020204" pitchFamily="34" charset="0"/>
              </a:rPr>
              <a:t>PROPERLY DONNED FIRE FIGHTING SUIT SHOWING PROPER LEAD NOZZLE POSITION WHILE TESTING THE NOZZLE PATTERN</a:t>
            </a:r>
          </a:p>
        </p:txBody>
      </p:sp>
      <p:sp>
        <p:nvSpPr>
          <p:cNvPr id="37911" name="Line 23">
            <a:extLst>
              <a:ext uri="{FF2B5EF4-FFF2-40B4-BE49-F238E27FC236}">
                <a16:creationId xmlns:a16="http://schemas.microsoft.com/office/drawing/2014/main" id="{71B7C5D0-6646-929E-337A-E571882B23A9}"/>
              </a:ext>
            </a:extLst>
          </p:cNvPr>
          <p:cNvSpPr>
            <a:spLocks noChangeShapeType="1"/>
          </p:cNvSpPr>
          <p:nvPr/>
        </p:nvSpPr>
        <p:spPr bwMode="auto">
          <a:xfrm flipH="1" flipV="1">
            <a:off x="914400" y="5410200"/>
            <a:ext cx="838200" cy="53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7912" name="Line 24">
            <a:extLst>
              <a:ext uri="{FF2B5EF4-FFF2-40B4-BE49-F238E27FC236}">
                <a16:creationId xmlns:a16="http://schemas.microsoft.com/office/drawing/2014/main" id="{A133088E-6DFB-80A1-470F-AF9CD0006F6C}"/>
              </a:ext>
            </a:extLst>
          </p:cNvPr>
          <p:cNvSpPr>
            <a:spLocks noChangeShapeType="1"/>
          </p:cNvSpPr>
          <p:nvPr/>
        </p:nvSpPr>
        <p:spPr bwMode="auto">
          <a:xfrm flipV="1">
            <a:off x="2895600" y="5105400"/>
            <a:ext cx="0" cy="838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7913" name="Rectangle 25">
            <a:extLst>
              <a:ext uri="{FF2B5EF4-FFF2-40B4-BE49-F238E27FC236}">
                <a16:creationId xmlns:a16="http://schemas.microsoft.com/office/drawing/2014/main" id="{43A14AFF-D79F-7630-48BA-E8896BA19871}"/>
              </a:ext>
            </a:extLst>
          </p:cNvPr>
          <p:cNvSpPr>
            <a:spLocks noChangeArrowheads="1"/>
          </p:cNvSpPr>
          <p:nvPr/>
        </p:nvSpPr>
        <p:spPr bwMode="auto">
          <a:xfrm>
            <a:off x="0" y="100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EMERGENCY SITUATIONS</a:t>
            </a:r>
          </a:p>
        </p:txBody>
      </p:sp>
      <p:sp>
        <p:nvSpPr>
          <p:cNvPr id="37914" name="Text Box 26">
            <a:extLst>
              <a:ext uri="{FF2B5EF4-FFF2-40B4-BE49-F238E27FC236}">
                <a16:creationId xmlns:a16="http://schemas.microsoft.com/office/drawing/2014/main" id="{BAA8C10F-DCAC-0C0E-FBD2-0CEBA2292F9A}"/>
              </a:ext>
            </a:extLst>
          </p:cNvPr>
          <p:cNvSpPr txBox="1">
            <a:spLocks noChangeArrowheads="1"/>
          </p:cNvSpPr>
          <p:nvPr/>
        </p:nvSpPr>
        <p:spPr bwMode="auto">
          <a:xfrm>
            <a:off x="3200400" y="1066800"/>
            <a:ext cx="609600" cy="2540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cs typeface="Arial" panose="020B0604020202020204" pitchFamily="34" charset="0"/>
              </a:rPr>
              <a:t>SCBA</a:t>
            </a:r>
          </a:p>
        </p:txBody>
      </p:sp>
      <p:sp>
        <p:nvSpPr>
          <p:cNvPr id="37915" name="Text Box 27">
            <a:extLst>
              <a:ext uri="{FF2B5EF4-FFF2-40B4-BE49-F238E27FC236}">
                <a16:creationId xmlns:a16="http://schemas.microsoft.com/office/drawing/2014/main" id="{975A015A-7A12-C12F-B4C6-9740006D650B}"/>
              </a:ext>
            </a:extLst>
          </p:cNvPr>
          <p:cNvSpPr txBox="1">
            <a:spLocks noChangeArrowheads="1"/>
          </p:cNvSpPr>
          <p:nvPr/>
        </p:nvSpPr>
        <p:spPr bwMode="auto">
          <a:xfrm>
            <a:off x="3200400" y="1447800"/>
            <a:ext cx="1066800" cy="4064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cs typeface="Arial" panose="020B0604020202020204" pitchFamily="34" charset="0"/>
              </a:rPr>
              <a:t>GLOVES AND FLASHLIGHT</a:t>
            </a:r>
          </a:p>
        </p:txBody>
      </p:sp>
      <p:pic>
        <p:nvPicPr>
          <p:cNvPr id="2" name="Picture 1">
            <a:extLst>
              <a:ext uri="{FF2B5EF4-FFF2-40B4-BE49-F238E27FC236}">
                <a16:creationId xmlns:a16="http://schemas.microsoft.com/office/drawing/2014/main" id="{B2F22487-E80A-3D1A-4604-28DBD3324E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ED807F16-BF84-ADF7-E9B2-21AD41E6D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529" r="32942"/>
          <a:stretch>
            <a:fillRect/>
          </a:stretch>
        </p:blipFill>
        <p:spPr bwMode="auto">
          <a:xfrm>
            <a:off x="8216900" y="2844800"/>
            <a:ext cx="698500" cy="1079500"/>
          </a:xfrm>
          <a:prstGeom prst="rect">
            <a:avLst/>
          </a:prstGeom>
          <a:solidFill>
            <a:srgbClr val="FFCC00"/>
          </a:solidFill>
          <a:ln w="9525">
            <a:solidFill>
              <a:schemeClr val="tx1"/>
            </a:solidFill>
            <a:miter lim="800000"/>
            <a:headEnd/>
            <a:tailEnd/>
          </a:ln>
        </p:spPr>
      </p:pic>
      <p:pic>
        <p:nvPicPr>
          <p:cNvPr id="38915" name="Picture 3">
            <a:extLst>
              <a:ext uri="{FF2B5EF4-FFF2-40B4-BE49-F238E27FC236}">
                <a16:creationId xmlns:a16="http://schemas.microsoft.com/office/drawing/2014/main" id="{B0F94225-B169-BDD6-31CC-788AA62EE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408"/>
          <a:stretch>
            <a:fillRect/>
          </a:stretch>
        </p:blipFill>
        <p:spPr bwMode="auto">
          <a:xfrm>
            <a:off x="2354263" y="4343400"/>
            <a:ext cx="1343025" cy="1639888"/>
          </a:xfrm>
          <a:prstGeom prst="rect">
            <a:avLst/>
          </a:prstGeom>
          <a:solidFill>
            <a:srgbClr val="FFCC00"/>
          </a:solidFill>
          <a:ln w="9525">
            <a:solidFill>
              <a:schemeClr val="tx1"/>
            </a:solidFill>
            <a:miter lim="800000"/>
            <a:headEnd/>
            <a:tailEnd/>
          </a:ln>
        </p:spPr>
      </p:pic>
      <p:pic>
        <p:nvPicPr>
          <p:cNvPr id="38916" name="Picture 4">
            <a:extLst>
              <a:ext uri="{FF2B5EF4-FFF2-40B4-BE49-F238E27FC236}">
                <a16:creationId xmlns:a16="http://schemas.microsoft.com/office/drawing/2014/main" id="{27635545-01FB-148F-E7D4-42C82F69F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513"/>
          <a:stretch>
            <a:fillRect/>
          </a:stretch>
        </p:blipFill>
        <p:spPr bwMode="auto">
          <a:xfrm>
            <a:off x="3905250" y="4440238"/>
            <a:ext cx="2324100" cy="1503362"/>
          </a:xfrm>
          <a:prstGeom prst="rect">
            <a:avLst/>
          </a:prstGeom>
          <a:solidFill>
            <a:srgbClr val="FFCC00"/>
          </a:solidFill>
          <a:ln w="9525">
            <a:solidFill>
              <a:schemeClr val="tx1"/>
            </a:solidFill>
            <a:miter lim="800000"/>
            <a:headEnd/>
            <a:tailEnd/>
          </a:ln>
        </p:spPr>
      </p:pic>
      <p:pic>
        <p:nvPicPr>
          <p:cNvPr id="38917" name="Picture 5">
            <a:extLst>
              <a:ext uri="{FF2B5EF4-FFF2-40B4-BE49-F238E27FC236}">
                <a16:creationId xmlns:a16="http://schemas.microsoft.com/office/drawing/2014/main" id="{170DAF17-4BAF-1766-1E1C-20706163A6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5003800"/>
            <a:ext cx="1143000" cy="1066800"/>
          </a:xfrm>
          <a:prstGeom prst="rect">
            <a:avLst/>
          </a:prstGeom>
          <a:solidFill>
            <a:srgbClr val="FFCC00"/>
          </a:solidFill>
          <a:ln w="9525">
            <a:solidFill>
              <a:schemeClr val="tx1"/>
            </a:solidFill>
            <a:miter lim="800000"/>
            <a:headEnd/>
            <a:tailEnd/>
          </a:ln>
        </p:spPr>
      </p:pic>
      <p:pic>
        <p:nvPicPr>
          <p:cNvPr id="38918" name="Picture 6">
            <a:extLst>
              <a:ext uri="{FF2B5EF4-FFF2-40B4-BE49-F238E27FC236}">
                <a16:creationId xmlns:a16="http://schemas.microsoft.com/office/drawing/2014/main" id="{D6479E76-1317-713D-3F8F-91D17BE71F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9350" y="4724400"/>
            <a:ext cx="1263650" cy="1358900"/>
          </a:xfrm>
          <a:prstGeom prst="rect">
            <a:avLst/>
          </a:prstGeom>
          <a:solidFill>
            <a:srgbClr val="FFCC00"/>
          </a:solidFill>
          <a:ln w="9525">
            <a:solidFill>
              <a:schemeClr val="tx1"/>
            </a:solidFill>
            <a:miter lim="800000"/>
            <a:headEnd/>
            <a:tailEnd/>
          </a:ln>
        </p:spPr>
      </p:pic>
      <p:pic>
        <p:nvPicPr>
          <p:cNvPr id="38919" name="Picture 7">
            <a:extLst>
              <a:ext uri="{FF2B5EF4-FFF2-40B4-BE49-F238E27FC236}">
                <a16:creationId xmlns:a16="http://schemas.microsoft.com/office/drawing/2014/main" id="{627C624F-F2B0-E758-814E-D8679F55E9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703" r="14815"/>
          <a:stretch>
            <a:fillRect/>
          </a:stretch>
        </p:blipFill>
        <p:spPr bwMode="auto">
          <a:xfrm>
            <a:off x="381000" y="4343400"/>
            <a:ext cx="1828800" cy="1543050"/>
          </a:xfrm>
          <a:prstGeom prst="rect">
            <a:avLst/>
          </a:prstGeom>
          <a:solidFill>
            <a:srgbClr val="FFCC00"/>
          </a:solidFill>
          <a:ln w="9525">
            <a:solidFill>
              <a:schemeClr val="tx1"/>
            </a:solidFill>
            <a:miter lim="800000"/>
            <a:headEnd/>
            <a:tailEnd/>
          </a:ln>
        </p:spPr>
      </p:pic>
      <p:grpSp>
        <p:nvGrpSpPr>
          <p:cNvPr id="38920" name="Group 8">
            <a:extLst>
              <a:ext uri="{FF2B5EF4-FFF2-40B4-BE49-F238E27FC236}">
                <a16:creationId xmlns:a16="http://schemas.microsoft.com/office/drawing/2014/main" id="{26F3B82E-DADA-2DEF-632D-940443DA2781}"/>
              </a:ext>
            </a:extLst>
          </p:cNvPr>
          <p:cNvGrpSpPr>
            <a:grpSpLocks/>
          </p:cNvGrpSpPr>
          <p:nvPr/>
        </p:nvGrpSpPr>
        <p:grpSpPr bwMode="auto">
          <a:xfrm>
            <a:off x="381000" y="2144713"/>
            <a:ext cx="1239838" cy="2143125"/>
            <a:chOff x="240" y="1351"/>
            <a:chExt cx="781" cy="1350"/>
          </a:xfrm>
        </p:grpSpPr>
        <p:pic>
          <p:nvPicPr>
            <p:cNvPr id="38936" name="Picture 9">
              <a:extLst>
                <a:ext uri="{FF2B5EF4-FFF2-40B4-BE49-F238E27FC236}">
                  <a16:creationId xmlns:a16="http://schemas.microsoft.com/office/drawing/2014/main" id="{719E8F31-7B8B-DDF0-F173-ED239628D1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8824"/>
            <a:stretch>
              <a:fillRect/>
            </a:stretch>
          </p:blipFill>
          <p:spPr bwMode="auto">
            <a:xfrm>
              <a:off x="240" y="1351"/>
              <a:ext cx="781" cy="1209"/>
            </a:xfrm>
            <a:prstGeom prst="rect">
              <a:avLst/>
            </a:prstGeom>
            <a:solidFill>
              <a:srgbClr val="FFCC00"/>
            </a:solidFill>
            <a:ln w="9525">
              <a:solidFill>
                <a:schemeClr val="tx1"/>
              </a:solidFill>
              <a:miter lim="800000"/>
              <a:headEnd/>
              <a:tailEnd/>
            </a:ln>
          </p:spPr>
        </p:pic>
        <p:sp>
          <p:nvSpPr>
            <p:cNvPr id="38937" name="Text Box 10">
              <a:extLst>
                <a:ext uri="{FF2B5EF4-FFF2-40B4-BE49-F238E27FC236}">
                  <a16:creationId xmlns:a16="http://schemas.microsoft.com/office/drawing/2014/main" id="{97443E30-56B2-25B3-F6C8-18F1E6CD2CC0}"/>
                </a:ext>
              </a:extLst>
            </p:cNvPr>
            <p:cNvSpPr txBox="1">
              <a:spLocks noChangeArrowheads="1"/>
            </p:cNvSpPr>
            <p:nvPr/>
          </p:nvSpPr>
          <p:spPr bwMode="auto">
            <a:xfrm>
              <a:off x="354" y="2560"/>
              <a:ext cx="576" cy="141"/>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SCBA</a:t>
              </a:r>
            </a:p>
          </p:txBody>
        </p:sp>
      </p:grpSp>
      <p:grpSp>
        <p:nvGrpSpPr>
          <p:cNvPr id="38921" name="Group 11">
            <a:extLst>
              <a:ext uri="{FF2B5EF4-FFF2-40B4-BE49-F238E27FC236}">
                <a16:creationId xmlns:a16="http://schemas.microsoft.com/office/drawing/2014/main" id="{7D9796A1-AFBF-E383-9E31-8E54C932A8CF}"/>
              </a:ext>
            </a:extLst>
          </p:cNvPr>
          <p:cNvGrpSpPr>
            <a:grpSpLocks/>
          </p:cNvGrpSpPr>
          <p:nvPr/>
        </p:nvGrpSpPr>
        <p:grpSpPr bwMode="auto">
          <a:xfrm>
            <a:off x="2114550" y="2144713"/>
            <a:ext cx="1466850" cy="1787525"/>
            <a:chOff x="1332" y="1351"/>
            <a:chExt cx="924" cy="1126"/>
          </a:xfrm>
        </p:grpSpPr>
        <p:pic>
          <p:nvPicPr>
            <p:cNvPr id="38934" name="Picture 12">
              <a:extLst>
                <a:ext uri="{FF2B5EF4-FFF2-40B4-BE49-F238E27FC236}">
                  <a16:creationId xmlns:a16="http://schemas.microsoft.com/office/drawing/2014/main" id="{ADBA417E-0DE5-AFAC-FA29-C528D71BCE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0" y="1351"/>
              <a:ext cx="887" cy="985"/>
            </a:xfrm>
            <a:prstGeom prst="rect">
              <a:avLst/>
            </a:prstGeom>
            <a:solidFill>
              <a:srgbClr val="FFCC00"/>
            </a:solidFill>
            <a:ln w="9525">
              <a:solidFill>
                <a:schemeClr val="tx1"/>
              </a:solidFill>
              <a:miter lim="800000"/>
              <a:headEnd/>
              <a:tailEnd/>
            </a:ln>
          </p:spPr>
        </p:pic>
        <p:sp>
          <p:nvSpPr>
            <p:cNvPr id="38935" name="Text Box 13">
              <a:extLst>
                <a:ext uri="{FF2B5EF4-FFF2-40B4-BE49-F238E27FC236}">
                  <a16:creationId xmlns:a16="http://schemas.microsoft.com/office/drawing/2014/main" id="{6A353E12-B164-7711-405B-4F0CFDC0169D}"/>
                </a:ext>
              </a:extLst>
            </p:cNvPr>
            <p:cNvSpPr txBox="1">
              <a:spLocks noChangeArrowheads="1"/>
            </p:cNvSpPr>
            <p:nvPr/>
          </p:nvSpPr>
          <p:spPr bwMode="auto">
            <a:xfrm>
              <a:off x="1332" y="2336"/>
              <a:ext cx="924" cy="141"/>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FIREMAN BUNKER GEAR</a:t>
              </a:r>
            </a:p>
          </p:txBody>
        </p:sp>
      </p:grpSp>
      <p:sp>
        <p:nvSpPr>
          <p:cNvPr id="38922" name="Text Box 14">
            <a:extLst>
              <a:ext uri="{FF2B5EF4-FFF2-40B4-BE49-F238E27FC236}">
                <a16:creationId xmlns:a16="http://schemas.microsoft.com/office/drawing/2014/main" id="{C727CE94-CB48-8CC7-B1C1-2B84B7E839A3}"/>
              </a:ext>
            </a:extLst>
          </p:cNvPr>
          <p:cNvSpPr txBox="1">
            <a:spLocks noChangeArrowheads="1"/>
          </p:cNvSpPr>
          <p:nvPr/>
        </p:nvSpPr>
        <p:spPr bwMode="auto">
          <a:xfrm>
            <a:off x="381000" y="5867400"/>
            <a:ext cx="1752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FIREMAN BUNKER GEAR</a:t>
            </a:r>
          </a:p>
        </p:txBody>
      </p:sp>
      <p:sp>
        <p:nvSpPr>
          <p:cNvPr id="38923" name="Text Box 15">
            <a:extLst>
              <a:ext uri="{FF2B5EF4-FFF2-40B4-BE49-F238E27FC236}">
                <a16:creationId xmlns:a16="http://schemas.microsoft.com/office/drawing/2014/main" id="{F7A20AA4-957A-30DC-1DA5-982B9FC21497}"/>
              </a:ext>
            </a:extLst>
          </p:cNvPr>
          <p:cNvSpPr txBox="1">
            <a:spLocks noChangeArrowheads="1"/>
          </p:cNvSpPr>
          <p:nvPr/>
        </p:nvSpPr>
        <p:spPr bwMode="auto">
          <a:xfrm>
            <a:off x="2819400" y="60198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b="1"/>
          </a:p>
        </p:txBody>
      </p:sp>
      <p:sp>
        <p:nvSpPr>
          <p:cNvPr id="38924" name="Text Box 16">
            <a:extLst>
              <a:ext uri="{FF2B5EF4-FFF2-40B4-BE49-F238E27FC236}">
                <a16:creationId xmlns:a16="http://schemas.microsoft.com/office/drawing/2014/main" id="{A67D0CDA-78CE-1E1E-0C9D-7D86D5E87710}"/>
              </a:ext>
            </a:extLst>
          </p:cNvPr>
          <p:cNvSpPr txBox="1">
            <a:spLocks noChangeArrowheads="1"/>
          </p:cNvSpPr>
          <p:nvPr/>
        </p:nvSpPr>
        <p:spPr bwMode="auto">
          <a:xfrm>
            <a:off x="2273300" y="5867400"/>
            <a:ext cx="1503363"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STORED FIREMAN GEAR</a:t>
            </a:r>
          </a:p>
        </p:txBody>
      </p:sp>
      <p:sp>
        <p:nvSpPr>
          <p:cNvPr id="38925" name="Line 17">
            <a:extLst>
              <a:ext uri="{FF2B5EF4-FFF2-40B4-BE49-F238E27FC236}">
                <a16:creationId xmlns:a16="http://schemas.microsoft.com/office/drawing/2014/main" id="{E8BE48B6-0E38-46BA-8B53-FE6B070E9E2F}"/>
              </a:ext>
            </a:extLst>
          </p:cNvPr>
          <p:cNvSpPr>
            <a:spLocks noChangeShapeType="1"/>
          </p:cNvSpPr>
          <p:nvPr/>
        </p:nvSpPr>
        <p:spPr bwMode="auto">
          <a:xfrm flipH="1">
            <a:off x="4584700" y="5524500"/>
            <a:ext cx="1968500"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8926" name="Text Box 18">
            <a:extLst>
              <a:ext uri="{FF2B5EF4-FFF2-40B4-BE49-F238E27FC236}">
                <a16:creationId xmlns:a16="http://schemas.microsoft.com/office/drawing/2014/main" id="{A72D7425-629E-2B4D-7938-C3DA6701E0DE}"/>
              </a:ext>
            </a:extLst>
          </p:cNvPr>
          <p:cNvSpPr txBox="1">
            <a:spLocks noChangeArrowheads="1"/>
          </p:cNvSpPr>
          <p:nvPr/>
        </p:nvSpPr>
        <p:spPr bwMode="auto">
          <a:xfrm>
            <a:off x="330200" y="862013"/>
            <a:ext cx="8432800" cy="1177925"/>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0"/>
              </a:spcBef>
            </a:pPr>
            <a:r>
              <a:rPr lang="en-US" altLang="en-US" sz="1000" b="1"/>
              <a:t>The Roustabout will be part of the fire-fighting team on the rig.  Each rig will have a emergency firefighting and life saving equipment plan that shows the location of equipment and includes the roles and responsibilities for everyone on the rig.  Fire fighting equipment shown here includes fireman bunker gear, SCBA (Self Contained Breathing Apparatus), fire hoses and fire extinguishers that are used to fight the fires.  Fire drills will be held on the rig to familiarize everyone with the procedures and equipment for combating fires.  Remember to report any fire that is seen and sound the alarm and always know where the emergency equipment is located.  Also, any accidental discharge or the use of fire fighting equipment must be reported to the Supervisor.  The Roustabout will be trained in how to locate and use the emergency equipment on board the rig.</a:t>
            </a:r>
          </a:p>
        </p:txBody>
      </p:sp>
      <p:sp>
        <p:nvSpPr>
          <p:cNvPr id="38927" name="Text Box 19">
            <a:extLst>
              <a:ext uri="{FF2B5EF4-FFF2-40B4-BE49-F238E27FC236}">
                <a16:creationId xmlns:a16="http://schemas.microsoft.com/office/drawing/2014/main" id="{2286E367-9F4F-C137-3EF9-6AE62C2A6157}"/>
              </a:ext>
            </a:extLst>
          </p:cNvPr>
          <p:cNvSpPr txBox="1">
            <a:spLocks noChangeArrowheads="1"/>
          </p:cNvSpPr>
          <p:nvPr/>
        </p:nvSpPr>
        <p:spPr bwMode="auto">
          <a:xfrm>
            <a:off x="7637463" y="3924300"/>
            <a:ext cx="1277937"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FIRE EXTINGUISHERS</a:t>
            </a:r>
          </a:p>
        </p:txBody>
      </p:sp>
      <p:sp>
        <p:nvSpPr>
          <p:cNvPr id="38928" name="Text Box 20">
            <a:extLst>
              <a:ext uri="{FF2B5EF4-FFF2-40B4-BE49-F238E27FC236}">
                <a16:creationId xmlns:a16="http://schemas.microsoft.com/office/drawing/2014/main" id="{44526056-55A1-CAF4-6E51-D7C93DB9DB4A}"/>
              </a:ext>
            </a:extLst>
          </p:cNvPr>
          <p:cNvSpPr txBox="1">
            <a:spLocks noChangeArrowheads="1"/>
          </p:cNvSpPr>
          <p:nvPr/>
        </p:nvSpPr>
        <p:spPr bwMode="auto">
          <a:xfrm>
            <a:off x="3905250" y="5978525"/>
            <a:ext cx="2324100" cy="34607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ACCESS TO SAFETY EQUIPMENT WILL NOT BE RESTRICTED IN ANY WAY.</a:t>
            </a:r>
          </a:p>
        </p:txBody>
      </p:sp>
      <p:pic>
        <p:nvPicPr>
          <p:cNvPr id="38929" name="Picture 21">
            <a:extLst>
              <a:ext uri="{FF2B5EF4-FFF2-40B4-BE49-F238E27FC236}">
                <a16:creationId xmlns:a16="http://schemas.microsoft.com/office/drawing/2014/main" id="{57C8086D-B1DA-1BCC-6C20-88F19A236C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6997" t="2499" r="15015" b="5000"/>
          <a:stretch>
            <a:fillRect/>
          </a:stretch>
        </p:blipFill>
        <p:spPr bwMode="auto">
          <a:xfrm>
            <a:off x="7645400" y="2844800"/>
            <a:ext cx="584200" cy="1079500"/>
          </a:xfrm>
          <a:prstGeom prst="rect">
            <a:avLst/>
          </a:prstGeom>
          <a:solidFill>
            <a:srgbClr val="FFCC00"/>
          </a:solidFill>
          <a:ln w="9525">
            <a:solidFill>
              <a:schemeClr val="tx1"/>
            </a:solidFill>
            <a:miter lim="800000"/>
            <a:headEnd/>
            <a:tailEnd/>
          </a:ln>
        </p:spPr>
      </p:pic>
      <p:sp>
        <p:nvSpPr>
          <p:cNvPr id="38930" name="Line 22">
            <a:extLst>
              <a:ext uri="{FF2B5EF4-FFF2-40B4-BE49-F238E27FC236}">
                <a16:creationId xmlns:a16="http://schemas.microsoft.com/office/drawing/2014/main" id="{43C1469F-82F5-8DEC-B2FA-5B668369C10C}"/>
              </a:ext>
            </a:extLst>
          </p:cNvPr>
          <p:cNvSpPr>
            <a:spLocks noChangeShapeType="1"/>
          </p:cNvSpPr>
          <p:nvPr/>
        </p:nvSpPr>
        <p:spPr bwMode="auto">
          <a:xfrm flipH="1">
            <a:off x="7239000" y="5524500"/>
            <a:ext cx="685800" cy="0"/>
          </a:xfrm>
          <a:prstGeom prst="line">
            <a:avLst/>
          </a:prstGeom>
          <a:noFill/>
          <a:ln w="222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8931" name="Text Box 24">
            <a:extLst>
              <a:ext uri="{FF2B5EF4-FFF2-40B4-BE49-F238E27FC236}">
                <a16:creationId xmlns:a16="http://schemas.microsoft.com/office/drawing/2014/main" id="{0F6F2C74-C15E-BA7D-49C6-D14B42622619}"/>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EMERGENCY SITUATIONS</a:t>
            </a:r>
          </a:p>
        </p:txBody>
      </p:sp>
      <p:pic>
        <p:nvPicPr>
          <p:cNvPr id="38932" name="Picture 25">
            <a:extLst>
              <a:ext uri="{FF2B5EF4-FFF2-40B4-BE49-F238E27FC236}">
                <a16:creationId xmlns:a16="http://schemas.microsoft.com/office/drawing/2014/main" id="{B8FB3BE3-A3ED-2806-D90A-B1648565598C}"/>
              </a:ext>
            </a:extLst>
          </p:cNvPr>
          <p:cNvPicPr>
            <a:picLocks noChangeAspect="1" noChangeArrowheads="1"/>
          </p:cNvPicPr>
          <p:nvPr/>
        </p:nvPicPr>
        <p:blipFill>
          <a:blip r:embed="rId11">
            <a:lum bright="12000"/>
            <a:extLst>
              <a:ext uri="{28A0092B-C50C-407E-A947-70E740481C1C}">
                <a14:useLocalDpi xmlns:a14="http://schemas.microsoft.com/office/drawing/2010/main" val="0"/>
              </a:ext>
            </a:extLst>
          </a:blip>
          <a:srcRect/>
          <a:stretch>
            <a:fillRect/>
          </a:stretch>
        </p:blipFill>
        <p:spPr bwMode="auto">
          <a:xfrm>
            <a:off x="3733800" y="2071688"/>
            <a:ext cx="3657600"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3" name="Text Box 26">
            <a:extLst>
              <a:ext uri="{FF2B5EF4-FFF2-40B4-BE49-F238E27FC236}">
                <a16:creationId xmlns:a16="http://schemas.microsoft.com/office/drawing/2014/main" id="{EE36D25F-0E7E-AF68-BDEC-60DF5F2AF20A}"/>
              </a:ext>
            </a:extLst>
          </p:cNvPr>
          <p:cNvSpPr txBox="1">
            <a:spLocks noChangeArrowheads="1"/>
          </p:cNvSpPr>
          <p:nvPr/>
        </p:nvSpPr>
        <p:spPr bwMode="auto">
          <a:xfrm>
            <a:off x="4495800" y="2133600"/>
            <a:ext cx="1503363"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FIRE CONTROL PLAN</a:t>
            </a:r>
          </a:p>
        </p:txBody>
      </p:sp>
      <p:pic>
        <p:nvPicPr>
          <p:cNvPr id="2" name="Picture 1">
            <a:extLst>
              <a:ext uri="{FF2B5EF4-FFF2-40B4-BE49-F238E27FC236}">
                <a16:creationId xmlns:a16="http://schemas.microsoft.com/office/drawing/2014/main" id="{D9E6338D-68EC-E481-B890-D904A191F4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D003097D-14B4-7F95-C0DF-1FC1B4D51107}"/>
              </a:ext>
            </a:extLst>
          </p:cNvPr>
          <p:cNvSpPr>
            <a:spLocks noGrp="1" noChangeArrowheads="1"/>
          </p:cNvSpPr>
          <p:nvPr>
            <p:ph type="title"/>
          </p:nvPr>
        </p:nvSpPr>
        <p:spPr bwMode="auto">
          <a:xfrm>
            <a:off x="1485900" y="1066800"/>
            <a:ext cx="3314700" cy="533400"/>
          </a:xfrm>
          <a:ln>
            <a:solidFill>
              <a:schemeClr val="tx1"/>
            </a:solidFill>
            <a:miter lim="800000"/>
            <a:headEnd/>
            <a:tailEnd/>
          </a:ln>
        </p:spPr>
        <p:txBody>
          <a:bodyPr vert="horz" wrap="square" lIns="92075" tIns="46038" rIns="92075" bIns="46038" numCol="1" anchor="ctr" anchorCtr="0" compatLnSpc="1">
            <a:prstTxWarp prst="textNoShape">
              <a:avLst/>
            </a:prstTxWarp>
          </a:bodyPr>
          <a:lstStyle/>
          <a:p>
            <a:pPr eaLnBrk="1" hangingPunct="1">
              <a:defRPr/>
            </a:pPr>
            <a:r>
              <a:rPr lang="en-AU" altLang="en-US" sz="2400">
                <a:solidFill>
                  <a:srgbClr val="CC0000"/>
                </a:solidFill>
                <a:effectLst>
                  <a:outerShdw blurRad="38100" dist="38100" dir="2700000" algn="tl">
                    <a:srgbClr val="C0C0C0"/>
                  </a:outerShdw>
                </a:effectLst>
                <a:latin typeface="Arial Black" panose="020B0A04020102020204" pitchFamily="34" charset="0"/>
              </a:rPr>
              <a:t>Fire Alarms</a:t>
            </a:r>
            <a:endParaRPr lang="en-AU" altLang="en-US" sz="2400">
              <a:solidFill>
                <a:srgbClr val="CC0000"/>
              </a:solidFill>
              <a:latin typeface="Arial Black" panose="020B0A04020102020204" pitchFamily="34" charset="0"/>
            </a:endParaRPr>
          </a:p>
        </p:txBody>
      </p:sp>
      <p:sp>
        <p:nvSpPr>
          <p:cNvPr id="40963" name="Rectangle 3">
            <a:extLst>
              <a:ext uri="{FF2B5EF4-FFF2-40B4-BE49-F238E27FC236}">
                <a16:creationId xmlns:a16="http://schemas.microsoft.com/office/drawing/2014/main" id="{4CDC28D4-B61B-37C3-D9B4-A10D221141AC}"/>
              </a:ext>
            </a:extLst>
          </p:cNvPr>
          <p:cNvSpPr>
            <a:spLocks noGrp="1" noChangeArrowheads="1"/>
          </p:cNvSpPr>
          <p:nvPr>
            <p:ph type="body" idx="1"/>
          </p:nvPr>
        </p:nvSpPr>
        <p:spPr bwMode="auto">
          <a:xfrm>
            <a:off x="457200" y="1854200"/>
            <a:ext cx="5638800" cy="4525963"/>
          </a:xfrm>
          <a:noFill/>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marL="465138" indent="-465138" eaLnBrk="1" hangingPunct="1">
              <a:lnSpc>
                <a:spcPct val="90000"/>
              </a:lnSpc>
              <a:spcAft>
                <a:spcPct val="50000"/>
              </a:spcAft>
              <a:buFont typeface="Wingdings" panose="05000000000000000000" pitchFamily="2" charset="2"/>
              <a:buChar char="q"/>
            </a:pPr>
            <a:r>
              <a:rPr lang="en-AU" altLang="en-US" sz="2000"/>
              <a:t>If alarm is sounded go to designated muster point</a:t>
            </a:r>
          </a:p>
          <a:p>
            <a:pPr marL="465138" indent="-465138" eaLnBrk="1" hangingPunct="1">
              <a:lnSpc>
                <a:spcPct val="90000"/>
              </a:lnSpc>
              <a:spcAft>
                <a:spcPct val="50000"/>
              </a:spcAft>
              <a:buFont typeface="Wingdings" panose="05000000000000000000" pitchFamily="2" charset="2"/>
              <a:buChar char="q"/>
            </a:pPr>
            <a:r>
              <a:rPr lang="en-AU" altLang="en-US" sz="2000"/>
              <a:t>Do not ignore alarms.  Treat them all serious</a:t>
            </a:r>
          </a:p>
          <a:p>
            <a:pPr marL="465138" indent="-465138" eaLnBrk="1" hangingPunct="1">
              <a:lnSpc>
                <a:spcPct val="90000"/>
              </a:lnSpc>
              <a:spcAft>
                <a:spcPct val="50000"/>
              </a:spcAft>
              <a:buFont typeface="Wingdings" panose="05000000000000000000" pitchFamily="2" charset="2"/>
              <a:buChar char="q"/>
            </a:pPr>
            <a:r>
              <a:rPr lang="en-AU" altLang="en-US" sz="2000"/>
              <a:t>Sound alarm if you discover a fire</a:t>
            </a:r>
          </a:p>
          <a:p>
            <a:pPr marL="465138" indent="-465138" eaLnBrk="1" hangingPunct="1">
              <a:lnSpc>
                <a:spcPct val="90000"/>
              </a:lnSpc>
              <a:spcAft>
                <a:spcPct val="50000"/>
              </a:spcAft>
              <a:buFont typeface="Wingdings" panose="05000000000000000000" pitchFamily="2" charset="2"/>
              <a:buChar char="q"/>
            </a:pPr>
            <a:r>
              <a:rPr lang="en-AU" altLang="en-US" sz="2000"/>
              <a:t>If you are trained, its safe, &amp; you feel confident in your abilities extinguish the fire with appropriate equipment</a:t>
            </a:r>
          </a:p>
          <a:p>
            <a:pPr marL="465138" indent="-465138" eaLnBrk="1" hangingPunct="1">
              <a:lnSpc>
                <a:spcPct val="90000"/>
              </a:lnSpc>
              <a:spcAft>
                <a:spcPct val="50000"/>
              </a:spcAft>
              <a:buFont typeface="Wingdings" panose="05000000000000000000" pitchFamily="2" charset="2"/>
              <a:buChar char="q"/>
            </a:pPr>
            <a:r>
              <a:rPr lang="en-AU" altLang="en-US" sz="2000"/>
              <a:t>Consider your and co-workers safety first!</a:t>
            </a:r>
          </a:p>
          <a:p>
            <a:pPr marL="465138" indent="-465138" eaLnBrk="1" hangingPunct="1">
              <a:lnSpc>
                <a:spcPct val="90000"/>
              </a:lnSpc>
              <a:spcAft>
                <a:spcPct val="50000"/>
              </a:spcAft>
              <a:buFont typeface="Wingdings" panose="05000000000000000000" pitchFamily="2" charset="2"/>
              <a:buChar char="q"/>
            </a:pPr>
            <a:r>
              <a:rPr lang="en-AU" altLang="en-US" sz="2000"/>
              <a:t>Pay special attention when working hazardous areas</a:t>
            </a:r>
          </a:p>
          <a:p>
            <a:pPr marL="465138" indent="-465138" eaLnBrk="1" hangingPunct="1">
              <a:lnSpc>
                <a:spcPct val="90000"/>
              </a:lnSpc>
              <a:spcAft>
                <a:spcPct val="50000"/>
              </a:spcAft>
              <a:buFont typeface="Wingdings" panose="05000000000000000000" pitchFamily="2" charset="2"/>
              <a:buChar char="q"/>
            </a:pPr>
            <a:endParaRPr lang="en-AU" altLang="en-US" sz="2000"/>
          </a:p>
          <a:p>
            <a:pPr marL="465138" indent="-465138" eaLnBrk="1" hangingPunct="1">
              <a:lnSpc>
                <a:spcPct val="90000"/>
              </a:lnSpc>
              <a:spcAft>
                <a:spcPct val="50000"/>
              </a:spcAft>
              <a:buFontTx/>
              <a:buNone/>
            </a:pPr>
            <a:endParaRPr lang="en-AU" altLang="en-US" sz="2000"/>
          </a:p>
        </p:txBody>
      </p:sp>
      <p:pic>
        <p:nvPicPr>
          <p:cNvPr id="39940" name="Picture 4">
            <a:hlinkClick r:id="rId3"/>
            <a:extLst>
              <a:ext uri="{FF2B5EF4-FFF2-40B4-BE49-F238E27FC236}">
                <a16:creationId xmlns:a16="http://schemas.microsoft.com/office/drawing/2014/main" id="{131D3961-58A2-7D7B-5AEB-3A2BBA8DF7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191000"/>
            <a:ext cx="2209800" cy="1766888"/>
          </a:xfrm>
          <a:prstGeom prst="rect">
            <a:avLst/>
          </a:prstGeom>
          <a:solidFill>
            <a:srgbClr val="FFCC00"/>
          </a:solidFill>
          <a:ln w="9525">
            <a:solidFill>
              <a:schemeClr val="tx1"/>
            </a:solidFill>
            <a:miter lim="800000"/>
            <a:headEnd/>
            <a:tailEnd/>
          </a:ln>
        </p:spPr>
      </p:pic>
      <p:pic>
        <p:nvPicPr>
          <p:cNvPr id="39941" name="Picture 5">
            <a:extLst>
              <a:ext uri="{FF2B5EF4-FFF2-40B4-BE49-F238E27FC236}">
                <a16:creationId xmlns:a16="http://schemas.microsoft.com/office/drawing/2014/main" id="{312AE4DB-1E8F-C6E5-EDA5-0A86345746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143000"/>
            <a:ext cx="2667000" cy="2000250"/>
          </a:xfrm>
          <a:prstGeom prst="rect">
            <a:avLst/>
          </a:prstGeom>
          <a:solidFill>
            <a:srgbClr val="FFCC00"/>
          </a:solidFill>
          <a:ln w="9525">
            <a:solidFill>
              <a:schemeClr val="tx1"/>
            </a:solidFill>
            <a:miter lim="800000"/>
            <a:headEnd/>
            <a:tailEnd/>
          </a:ln>
        </p:spPr>
      </p:pic>
      <p:sp>
        <p:nvSpPr>
          <p:cNvPr id="39942" name="Text Box 6">
            <a:extLst>
              <a:ext uri="{FF2B5EF4-FFF2-40B4-BE49-F238E27FC236}">
                <a16:creationId xmlns:a16="http://schemas.microsoft.com/office/drawing/2014/main" id="{F653725D-715F-CEA9-0A67-238A96923D84}"/>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EMERGENCY SITUATIONS</a:t>
            </a:r>
          </a:p>
        </p:txBody>
      </p:sp>
      <p:pic>
        <p:nvPicPr>
          <p:cNvPr id="2" name="Picture 1">
            <a:extLst>
              <a:ext uri="{FF2B5EF4-FFF2-40B4-BE49-F238E27FC236}">
                <a16:creationId xmlns:a16="http://schemas.microsoft.com/office/drawing/2014/main" id="{0BEF9627-ED2E-FD43-93CE-932FD7BF7F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box(out)">
                                      <p:cBhvr>
                                        <p:cTn id="7" dur="500"/>
                                        <p:tgtEl>
                                          <p:spTgt spid="409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box(out)">
                                      <p:cBhvr>
                                        <p:cTn id="12" dur="500"/>
                                        <p:tgtEl>
                                          <p:spTgt spid="409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0963">
                                            <p:txEl>
                                              <p:pRg st="2" end="2"/>
                                            </p:txEl>
                                          </p:spTgt>
                                        </p:tgtEl>
                                        <p:attrNameLst>
                                          <p:attrName>style.visibility</p:attrName>
                                        </p:attrNameLst>
                                      </p:cBhvr>
                                      <p:to>
                                        <p:strVal val="visible"/>
                                      </p:to>
                                    </p:set>
                                    <p:animEffect transition="in" filter="box(out)">
                                      <p:cBhvr>
                                        <p:cTn id="17" dur="500"/>
                                        <p:tgtEl>
                                          <p:spTgt spid="409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0963">
                                            <p:txEl>
                                              <p:pRg st="3" end="3"/>
                                            </p:txEl>
                                          </p:spTgt>
                                        </p:tgtEl>
                                        <p:attrNameLst>
                                          <p:attrName>style.visibility</p:attrName>
                                        </p:attrNameLst>
                                      </p:cBhvr>
                                      <p:to>
                                        <p:strVal val="visible"/>
                                      </p:to>
                                    </p:set>
                                    <p:animEffect transition="in" filter="box(out)">
                                      <p:cBhvr>
                                        <p:cTn id="22" dur="500"/>
                                        <p:tgtEl>
                                          <p:spTgt spid="409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0963">
                                            <p:txEl>
                                              <p:pRg st="4" end="4"/>
                                            </p:txEl>
                                          </p:spTgt>
                                        </p:tgtEl>
                                        <p:attrNameLst>
                                          <p:attrName>style.visibility</p:attrName>
                                        </p:attrNameLst>
                                      </p:cBhvr>
                                      <p:to>
                                        <p:strVal val="visible"/>
                                      </p:to>
                                    </p:set>
                                    <p:animEffect transition="in" filter="box(out)">
                                      <p:cBhvr>
                                        <p:cTn id="27" dur="500"/>
                                        <p:tgtEl>
                                          <p:spTgt spid="4096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0963">
                                            <p:txEl>
                                              <p:pRg st="5" end="5"/>
                                            </p:txEl>
                                          </p:spTgt>
                                        </p:tgtEl>
                                        <p:attrNameLst>
                                          <p:attrName>style.visibility</p:attrName>
                                        </p:attrNameLst>
                                      </p:cBhvr>
                                      <p:to>
                                        <p:strVal val="visible"/>
                                      </p:to>
                                    </p:set>
                                    <p:animEffect transition="in" filter="box(out)">
                                      <p:cBhvr>
                                        <p:cTn id="32" dur="500"/>
                                        <p:tgtEl>
                                          <p:spTgt spid="409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0931B34-E502-FC4F-6622-1EDEEB06D6A9}"/>
              </a:ext>
            </a:extLst>
          </p:cNvPr>
          <p:cNvSpPr>
            <a:spLocks noGrp="1" noChangeArrowheads="1"/>
          </p:cNvSpPr>
          <p:nvPr>
            <p:ph type="title"/>
          </p:nvPr>
        </p:nvSpPr>
        <p:spPr bwMode="auto">
          <a:xfrm>
            <a:off x="2895600" y="800100"/>
            <a:ext cx="3429000" cy="533400"/>
          </a:xfrm>
          <a:noFill/>
          <a:ln>
            <a:solidFill>
              <a:schemeClr val="tx1"/>
            </a:solidFill>
            <a:miter lim="800000"/>
            <a:headEnd/>
            <a:tailEnd/>
          </a:ln>
          <a:extLst>
            <a:ext uri="{909E8E84-426E-40DD-AFC4-6F175D3DCCD1}">
              <a14:hiddenFill xmlns:a14="http://schemas.microsoft.com/office/drawing/2010/main">
                <a:solidFill>
                  <a:srgbClr val="FFCC00"/>
                </a:solidFill>
              </a14:hiddenFill>
            </a:ext>
          </a:extLst>
        </p:spPr>
        <p:txBody>
          <a:bodyPr vert="horz" wrap="square" lIns="91440" tIns="45720" rIns="91440" bIns="45720" numCol="1" anchor="t" anchorCtr="0" compatLnSpc="1">
            <a:prstTxWarp prst="textNoShape">
              <a:avLst/>
            </a:prstTxWarp>
          </a:bodyPr>
          <a:lstStyle/>
          <a:p>
            <a:pPr eaLnBrk="1" hangingPunct="1"/>
            <a:r>
              <a:rPr lang="en-US" altLang="en-US" sz="2400">
                <a:solidFill>
                  <a:srgbClr val="CC0000"/>
                </a:solidFill>
                <a:latin typeface="Arial Rounded MT Bold" panose="020F0704030504030204" pitchFamily="34" charset="0"/>
              </a:rPr>
              <a:t>The Fire Triangle</a:t>
            </a:r>
          </a:p>
        </p:txBody>
      </p:sp>
      <p:sp>
        <p:nvSpPr>
          <p:cNvPr id="43011" name="Rectangle 3">
            <a:extLst>
              <a:ext uri="{FF2B5EF4-FFF2-40B4-BE49-F238E27FC236}">
                <a16:creationId xmlns:a16="http://schemas.microsoft.com/office/drawing/2014/main" id="{2E01030D-B4E0-DE76-BFAA-C015F56C10F0}"/>
              </a:ext>
            </a:extLst>
          </p:cNvPr>
          <p:cNvSpPr>
            <a:spLocks noGrp="1" noChangeArrowheads="1"/>
          </p:cNvSpPr>
          <p:nvPr>
            <p:ph type="body" idx="1"/>
          </p:nvPr>
        </p:nvSpPr>
        <p:spPr bwMode="auto">
          <a:xfrm>
            <a:off x="762000" y="5056188"/>
            <a:ext cx="7631113" cy="1039812"/>
          </a:xfrm>
          <a:noFill/>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eaLnBrk="1" hangingPunct="1">
              <a:buClr>
                <a:schemeClr val="tx1"/>
              </a:buClr>
              <a:buFontTx/>
              <a:buNone/>
            </a:pPr>
            <a:r>
              <a:rPr lang="en-US" altLang="en-US" sz="2000" b="1"/>
              <a:t>Fire Safety, at its most basic, is based upon the </a:t>
            </a:r>
            <a:br>
              <a:rPr lang="en-US" altLang="en-US" sz="2000" b="1"/>
            </a:br>
            <a:r>
              <a:rPr lang="en-US" altLang="en-US" sz="2000" b="1"/>
              <a:t>principle of keeping fuel sources and ignition sources separate.</a:t>
            </a:r>
          </a:p>
        </p:txBody>
      </p:sp>
      <p:grpSp>
        <p:nvGrpSpPr>
          <p:cNvPr id="43012" name="Group 4">
            <a:extLst>
              <a:ext uri="{FF2B5EF4-FFF2-40B4-BE49-F238E27FC236}">
                <a16:creationId xmlns:a16="http://schemas.microsoft.com/office/drawing/2014/main" id="{793FEF0F-C3F0-2E99-01E0-358D39EA92C6}"/>
              </a:ext>
            </a:extLst>
          </p:cNvPr>
          <p:cNvGrpSpPr>
            <a:grpSpLocks/>
          </p:cNvGrpSpPr>
          <p:nvPr/>
        </p:nvGrpSpPr>
        <p:grpSpPr bwMode="auto">
          <a:xfrm>
            <a:off x="3248025" y="2146300"/>
            <a:ext cx="2514600" cy="1905000"/>
            <a:chOff x="2673" y="2064"/>
            <a:chExt cx="1024" cy="647"/>
          </a:xfrm>
        </p:grpSpPr>
        <p:sp>
          <p:nvSpPr>
            <p:cNvPr id="41999" name="Freeform 5">
              <a:extLst>
                <a:ext uri="{FF2B5EF4-FFF2-40B4-BE49-F238E27FC236}">
                  <a16:creationId xmlns:a16="http://schemas.microsoft.com/office/drawing/2014/main" id="{B1476237-8EC6-9B31-E905-1B476949B5B1}"/>
                </a:ext>
              </a:extLst>
            </p:cNvPr>
            <p:cNvSpPr>
              <a:spLocks/>
            </p:cNvSpPr>
            <p:nvPr/>
          </p:nvSpPr>
          <p:spPr bwMode="auto">
            <a:xfrm>
              <a:off x="2673" y="2413"/>
              <a:ext cx="227" cy="298"/>
            </a:xfrm>
            <a:custGeom>
              <a:avLst/>
              <a:gdLst>
                <a:gd name="T0" fmla="*/ 209 w 227"/>
                <a:gd name="T1" fmla="*/ 144 h 298"/>
                <a:gd name="T2" fmla="*/ 194 w 227"/>
                <a:gd name="T3" fmla="*/ 99 h 298"/>
                <a:gd name="T4" fmla="*/ 177 w 227"/>
                <a:gd name="T5" fmla="*/ 73 h 298"/>
                <a:gd name="T6" fmla="*/ 159 w 227"/>
                <a:gd name="T7" fmla="*/ 57 h 298"/>
                <a:gd name="T8" fmla="*/ 132 w 227"/>
                <a:gd name="T9" fmla="*/ 46 h 298"/>
                <a:gd name="T10" fmla="*/ 111 w 227"/>
                <a:gd name="T11" fmla="*/ 43 h 298"/>
                <a:gd name="T12" fmla="*/ 97 w 227"/>
                <a:gd name="T13" fmla="*/ 36 h 298"/>
                <a:gd name="T14" fmla="*/ 87 w 227"/>
                <a:gd name="T15" fmla="*/ 18 h 298"/>
                <a:gd name="T16" fmla="*/ 80 w 227"/>
                <a:gd name="T17" fmla="*/ 10 h 298"/>
                <a:gd name="T18" fmla="*/ 80 w 227"/>
                <a:gd name="T19" fmla="*/ 34 h 298"/>
                <a:gd name="T20" fmla="*/ 83 w 227"/>
                <a:gd name="T21" fmla="*/ 49 h 298"/>
                <a:gd name="T22" fmla="*/ 68 w 227"/>
                <a:gd name="T23" fmla="*/ 44 h 298"/>
                <a:gd name="T24" fmla="*/ 56 w 227"/>
                <a:gd name="T25" fmla="*/ 26 h 298"/>
                <a:gd name="T26" fmla="*/ 48 w 227"/>
                <a:gd name="T27" fmla="*/ 12 h 298"/>
                <a:gd name="T28" fmla="*/ 45 w 227"/>
                <a:gd name="T29" fmla="*/ 33 h 298"/>
                <a:gd name="T30" fmla="*/ 51 w 227"/>
                <a:gd name="T31" fmla="*/ 64 h 298"/>
                <a:gd name="T32" fmla="*/ 64 w 227"/>
                <a:gd name="T33" fmla="*/ 87 h 298"/>
                <a:gd name="T34" fmla="*/ 44 w 227"/>
                <a:gd name="T35" fmla="*/ 75 h 298"/>
                <a:gd name="T36" fmla="*/ 22 w 227"/>
                <a:gd name="T37" fmla="*/ 76 h 298"/>
                <a:gd name="T38" fmla="*/ 9 w 227"/>
                <a:gd name="T39" fmla="*/ 87 h 298"/>
                <a:gd name="T40" fmla="*/ 9 w 227"/>
                <a:gd name="T41" fmla="*/ 103 h 298"/>
                <a:gd name="T42" fmla="*/ 26 w 227"/>
                <a:gd name="T43" fmla="*/ 103 h 298"/>
                <a:gd name="T44" fmla="*/ 42 w 227"/>
                <a:gd name="T45" fmla="*/ 122 h 298"/>
                <a:gd name="T46" fmla="*/ 39 w 227"/>
                <a:gd name="T47" fmla="*/ 145 h 298"/>
                <a:gd name="T48" fmla="*/ 28 w 227"/>
                <a:gd name="T49" fmla="*/ 162 h 298"/>
                <a:gd name="T50" fmla="*/ 15 w 227"/>
                <a:gd name="T51" fmla="*/ 163 h 298"/>
                <a:gd name="T52" fmla="*/ 9 w 227"/>
                <a:gd name="T53" fmla="*/ 150 h 298"/>
                <a:gd name="T54" fmla="*/ 3 w 227"/>
                <a:gd name="T55" fmla="*/ 154 h 298"/>
                <a:gd name="T56" fmla="*/ 0 w 227"/>
                <a:gd name="T57" fmla="*/ 173 h 298"/>
                <a:gd name="T58" fmla="*/ 9 w 227"/>
                <a:gd name="T59" fmla="*/ 200 h 298"/>
                <a:gd name="T60" fmla="*/ 28 w 227"/>
                <a:gd name="T61" fmla="*/ 227 h 298"/>
                <a:gd name="T62" fmla="*/ 39 w 227"/>
                <a:gd name="T63" fmla="*/ 231 h 298"/>
                <a:gd name="T64" fmla="*/ 62 w 227"/>
                <a:gd name="T65" fmla="*/ 235 h 298"/>
                <a:gd name="T66" fmla="*/ 78 w 227"/>
                <a:gd name="T67" fmla="*/ 247 h 298"/>
                <a:gd name="T68" fmla="*/ 92 w 227"/>
                <a:gd name="T69" fmla="*/ 267 h 298"/>
                <a:gd name="T70" fmla="*/ 110 w 227"/>
                <a:gd name="T71" fmla="*/ 291 h 298"/>
                <a:gd name="T72" fmla="*/ 125 w 227"/>
                <a:gd name="T73" fmla="*/ 296 h 298"/>
                <a:gd name="T74" fmla="*/ 148 w 227"/>
                <a:gd name="T75" fmla="*/ 293 h 298"/>
                <a:gd name="T76" fmla="*/ 176 w 227"/>
                <a:gd name="T77" fmla="*/ 283 h 298"/>
                <a:gd name="T78" fmla="*/ 208 w 227"/>
                <a:gd name="T79" fmla="*/ 259 h 298"/>
                <a:gd name="T80" fmla="*/ 225 w 227"/>
                <a:gd name="T81" fmla="*/ 234 h 298"/>
                <a:gd name="T82" fmla="*/ 225 w 227"/>
                <a:gd name="T83" fmla="*/ 208 h 2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298">
                  <a:moveTo>
                    <a:pt x="219" y="181"/>
                  </a:moveTo>
                  <a:lnTo>
                    <a:pt x="214" y="161"/>
                  </a:lnTo>
                  <a:lnTo>
                    <a:pt x="209" y="144"/>
                  </a:lnTo>
                  <a:lnTo>
                    <a:pt x="204" y="127"/>
                  </a:lnTo>
                  <a:lnTo>
                    <a:pt x="199" y="112"/>
                  </a:lnTo>
                  <a:lnTo>
                    <a:pt x="194" y="99"/>
                  </a:lnTo>
                  <a:lnTo>
                    <a:pt x="188" y="88"/>
                  </a:lnTo>
                  <a:lnTo>
                    <a:pt x="183" y="79"/>
                  </a:lnTo>
                  <a:lnTo>
                    <a:pt x="177" y="73"/>
                  </a:lnTo>
                  <a:lnTo>
                    <a:pt x="172" y="66"/>
                  </a:lnTo>
                  <a:lnTo>
                    <a:pt x="165" y="60"/>
                  </a:lnTo>
                  <a:lnTo>
                    <a:pt x="159" y="57"/>
                  </a:lnTo>
                  <a:lnTo>
                    <a:pt x="149" y="51"/>
                  </a:lnTo>
                  <a:lnTo>
                    <a:pt x="139" y="47"/>
                  </a:lnTo>
                  <a:lnTo>
                    <a:pt x="132" y="46"/>
                  </a:lnTo>
                  <a:lnTo>
                    <a:pt x="125" y="46"/>
                  </a:lnTo>
                  <a:lnTo>
                    <a:pt x="116" y="46"/>
                  </a:lnTo>
                  <a:lnTo>
                    <a:pt x="111" y="43"/>
                  </a:lnTo>
                  <a:lnTo>
                    <a:pt x="105" y="41"/>
                  </a:lnTo>
                  <a:lnTo>
                    <a:pt x="99" y="38"/>
                  </a:lnTo>
                  <a:lnTo>
                    <a:pt x="97" y="36"/>
                  </a:lnTo>
                  <a:lnTo>
                    <a:pt x="93" y="31"/>
                  </a:lnTo>
                  <a:lnTo>
                    <a:pt x="89" y="24"/>
                  </a:lnTo>
                  <a:lnTo>
                    <a:pt x="87" y="18"/>
                  </a:lnTo>
                  <a:lnTo>
                    <a:pt x="86" y="10"/>
                  </a:lnTo>
                  <a:lnTo>
                    <a:pt x="83" y="0"/>
                  </a:lnTo>
                  <a:lnTo>
                    <a:pt x="80" y="10"/>
                  </a:lnTo>
                  <a:lnTo>
                    <a:pt x="78" y="17"/>
                  </a:lnTo>
                  <a:lnTo>
                    <a:pt x="78" y="26"/>
                  </a:lnTo>
                  <a:lnTo>
                    <a:pt x="80" y="34"/>
                  </a:lnTo>
                  <a:lnTo>
                    <a:pt x="83" y="40"/>
                  </a:lnTo>
                  <a:lnTo>
                    <a:pt x="87" y="47"/>
                  </a:lnTo>
                  <a:lnTo>
                    <a:pt x="83" y="49"/>
                  </a:lnTo>
                  <a:lnTo>
                    <a:pt x="78" y="49"/>
                  </a:lnTo>
                  <a:lnTo>
                    <a:pt x="72" y="47"/>
                  </a:lnTo>
                  <a:lnTo>
                    <a:pt x="68" y="44"/>
                  </a:lnTo>
                  <a:lnTo>
                    <a:pt x="63" y="41"/>
                  </a:lnTo>
                  <a:lnTo>
                    <a:pt x="59" y="34"/>
                  </a:lnTo>
                  <a:lnTo>
                    <a:pt x="56" y="26"/>
                  </a:lnTo>
                  <a:lnTo>
                    <a:pt x="54" y="17"/>
                  </a:lnTo>
                  <a:lnTo>
                    <a:pt x="53" y="9"/>
                  </a:lnTo>
                  <a:lnTo>
                    <a:pt x="48" y="12"/>
                  </a:lnTo>
                  <a:lnTo>
                    <a:pt x="45" y="18"/>
                  </a:lnTo>
                  <a:lnTo>
                    <a:pt x="44" y="26"/>
                  </a:lnTo>
                  <a:lnTo>
                    <a:pt x="45" y="33"/>
                  </a:lnTo>
                  <a:lnTo>
                    <a:pt x="45" y="42"/>
                  </a:lnTo>
                  <a:lnTo>
                    <a:pt x="48" y="53"/>
                  </a:lnTo>
                  <a:lnTo>
                    <a:pt x="51" y="64"/>
                  </a:lnTo>
                  <a:lnTo>
                    <a:pt x="56" y="73"/>
                  </a:lnTo>
                  <a:lnTo>
                    <a:pt x="59" y="81"/>
                  </a:lnTo>
                  <a:lnTo>
                    <a:pt x="64" y="87"/>
                  </a:lnTo>
                  <a:lnTo>
                    <a:pt x="56" y="82"/>
                  </a:lnTo>
                  <a:lnTo>
                    <a:pt x="50" y="78"/>
                  </a:lnTo>
                  <a:lnTo>
                    <a:pt x="44" y="75"/>
                  </a:lnTo>
                  <a:lnTo>
                    <a:pt x="37" y="74"/>
                  </a:lnTo>
                  <a:lnTo>
                    <a:pt x="29" y="74"/>
                  </a:lnTo>
                  <a:lnTo>
                    <a:pt x="22" y="76"/>
                  </a:lnTo>
                  <a:lnTo>
                    <a:pt x="17" y="78"/>
                  </a:lnTo>
                  <a:lnTo>
                    <a:pt x="12" y="82"/>
                  </a:lnTo>
                  <a:lnTo>
                    <a:pt x="9" y="87"/>
                  </a:lnTo>
                  <a:lnTo>
                    <a:pt x="5" y="94"/>
                  </a:lnTo>
                  <a:lnTo>
                    <a:pt x="3" y="106"/>
                  </a:lnTo>
                  <a:lnTo>
                    <a:pt x="9" y="103"/>
                  </a:lnTo>
                  <a:lnTo>
                    <a:pt x="14" y="101"/>
                  </a:lnTo>
                  <a:lnTo>
                    <a:pt x="20" y="101"/>
                  </a:lnTo>
                  <a:lnTo>
                    <a:pt x="26" y="103"/>
                  </a:lnTo>
                  <a:lnTo>
                    <a:pt x="32" y="108"/>
                  </a:lnTo>
                  <a:lnTo>
                    <a:pt x="37" y="114"/>
                  </a:lnTo>
                  <a:lnTo>
                    <a:pt x="42" y="122"/>
                  </a:lnTo>
                  <a:lnTo>
                    <a:pt x="42" y="130"/>
                  </a:lnTo>
                  <a:lnTo>
                    <a:pt x="42" y="136"/>
                  </a:lnTo>
                  <a:lnTo>
                    <a:pt x="39" y="145"/>
                  </a:lnTo>
                  <a:lnTo>
                    <a:pt x="34" y="151"/>
                  </a:lnTo>
                  <a:lnTo>
                    <a:pt x="31" y="158"/>
                  </a:lnTo>
                  <a:lnTo>
                    <a:pt x="28" y="162"/>
                  </a:lnTo>
                  <a:lnTo>
                    <a:pt x="24" y="164"/>
                  </a:lnTo>
                  <a:lnTo>
                    <a:pt x="18" y="166"/>
                  </a:lnTo>
                  <a:lnTo>
                    <a:pt x="15" y="163"/>
                  </a:lnTo>
                  <a:lnTo>
                    <a:pt x="12" y="159"/>
                  </a:lnTo>
                  <a:lnTo>
                    <a:pt x="10" y="152"/>
                  </a:lnTo>
                  <a:lnTo>
                    <a:pt x="9" y="150"/>
                  </a:lnTo>
                  <a:lnTo>
                    <a:pt x="7" y="146"/>
                  </a:lnTo>
                  <a:lnTo>
                    <a:pt x="5" y="150"/>
                  </a:lnTo>
                  <a:lnTo>
                    <a:pt x="3" y="154"/>
                  </a:lnTo>
                  <a:lnTo>
                    <a:pt x="2" y="159"/>
                  </a:lnTo>
                  <a:lnTo>
                    <a:pt x="1" y="166"/>
                  </a:lnTo>
                  <a:lnTo>
                    <a:pt x="0" y="173"/>
                  </a:lnTo>
                  <a:lnTo>
                    <a:pt x="2" y="180"/>
                  </a:lnTo>
                  <a:lnTo>
                    <a:pt x="5" y="191"/>
                  </a:lnTo>
                  <a:lnTo>
                    <a:pt x="9" y="200"/>
                  </a:lnTo>
                  <a:lnTo>
                    <a:pt x="13" y="210"/>
                  </a:lnTo>
                  <a:lnTo>
                    <a:pt x="20" y="222"/>
                  </a:lnTo>
                  <a:lnTo>
                    <a:pt x="28" y="227"/>
                  </a:lnTo>
                  <a:lnTo>
                    <a:pt x="31" y="230"/>
                  </a:lnTo>
                  <a:lnTo>
                    <a:pt x="35" y="231"/>
                  </a:lnTo>
                  <a:lnTo>
                    <a:pt x="39" y="231"/>
                  </a:lnTo>
                  <a:lnTo>
                    <a:pt x="48" y="232"/>
                  </a:lnTo>
                  <a:lnTo>
                    <a:pt x="56" y="235"/>
                  </a:lnTo>
                  <a:lnTo>
                    <a:pt x="62" y="235"/>
                  </a:lnTo>
                  <a:lnTo>
                    <a:pt x="67" y="238"/>
                  </a:lnTo>
                  <a:lnTo>
                    <a:pt x="71" y="241"/>
                  </a:lnTo>
                  <a:lnTo>
                    <a:pt x="78" y="247"/>
                  </a:lnTo>
                  <a:lnTo>
                    <a:pt x="83" y="254"/>
                  </a:lnTo>
                  <a:lnTo>
                    <a:pt x="88" y="259"/>
                  </a:lnTo>
                  <a:lnTo>
                    <a:pt x="92" y="267"/>
                  </a:lnTo>
                  <a:lnTo>
                    <a:pt x="99" y="278"/>
                  </a:lnTo>
                  <a:lnTo>
                    <a:pt x="103" y="286"/>
                  </a:lnTo>
                  <a:lnTo>
                    <a:pt x="110" y="291"/>
                  </a:lnTo>
                  <a:lnTo>
                    <a:pt x="115" y="293"/>
                  </a:lnTo>
                  <a:lnTo>
                    <a:pt x="120" y="295"/>
                  </a:lnTo>
                  <a:lnTo>
                    <a:pt x="125" y="296"/>
                  </a:lnTo>
                  <a:lnTo>
                    <a:pt x="132" y="297"/>
                  </a:lnTo>
                  <a:lnTo>
                    <a:pt x="140" y="295"/>
                  </a:lnTo>
                  <a:lnTo>
                    <a:pt x="148" y="293"/>
                  </a:lnTo>
                  <a:lnTo>
                    <a:pt x="159" y="290"/>
                  </a:lnTo>
                  <a:lnTo>
                    <a:pt x="165" y="287"/>
                  </a:lnTo>
                  <a:lnTo>
                    <a:pt x="176" y="283"/>
                  </a:lnTo>
                  <a:lnTo>
                    <a:pt x="189" y="277"/>
                  </a:lnTo>
                  <a:lnTo>
                    <a:pt x="198" y="269"/>
                  </a:lnTo>
                  <a:lnTo>
                    <a:pt x="208" y="259"/>
                  </a:lnTo>
                  <a:lnTo>
                    <a:pt x="216" y="250"/>
                  </a:lnTo>
                  <a:lnTo>
                    <a:pt x="222" y="242"/>
                  </a:lnTo>
                  <a:lnTo>
                    <a:pt x="225" y="234"/>
                  </a:lnTo>
                  <a:lnTo>
                    <a:pt x="226" y="227"/>
                  </a:lnTo>
                  <a:lnTo>
                    <a:pt x="225" y="219"/>
                  </a:lnTo>
                  <a:lnTo>
                    <a:pt x="225" y="208"/>
                  </a:lnTo>
                  <a:lnTo>
                    <a:pt x="222" y="192"/>
                  </a:lnTo>
                  <a:lnTo>
                    <a:pt x="219" y="181"/>
                  </a:lnTo>
                </a:path>
              </a:pathLst>
            </a:custGeom>
            <a:solidFill>
              <a:srgbClr val="FFCC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2000" name="Freeform 6">
              <a:extLst>
                <a:ext uri="{FF2B5EF4-FFF2-40B4-BE49-F238E27FC236}">
                  <a16:creationId xmlns:a16="http://schemas.microsoft.com/office/drawing/2014/main" id="{1D95637B-3E89-CFF4-CCE7-E53AFE5B5FB3}"/>
                </a:ext>
              </a:extLst>
            </p:cNvPr>
            <p:cNvSpPr>
              <a:spLocks/>
            </p:cNvSpPr>
            <p:nvPr/>
          </p:nvSpPr>
          <p:spPr bwMode="auto">
            <a:xfrm>
              <a:off x="2680" y="2233"/>
              <a:ext cx="355" cy="469"/>
            </a:xfrm>
            <a:custGeom>
              <a:avLst/>
              <a:gdLst>
                <a:gd name="T0" fmla="*/ 181 w 355"/>
                <a:gd name="T1" fmla="*/ 457 h 469"/>
                <a:gd name="T2" fmla="*/ 138 w 355"/>
                <a:gd name="T3" fmla="*/ 421 h 469"/>
                <a:gd name="T4" fmla="*/ 113 w 355"/>
                <a:gd name="T5" fmla="*/ 375 h 469"/>
                <a:gd name="T6" fmla="*/ 92 w 355"/>
                <a:gd name="T7" fmla="*/ 318 h 469"/>
                <a:gd name="T8" fmla="*/ 82 w 355"/>
                <a:gd name="T9" fmla="*/ 270 h 469"/>
                <a:gd name="T10" fmla="*/ 82 w 355"/>
                <a:gd name="T11" fmla="*/ 221 h 469"/>
                <a:gd name="T12" fmla="*/ 67 w 355"/>
                <a:gd name="T13" fmla="*/ 174 h 469"/>
                <a:gd name="T14" fmla="*/ 52 w 355"/>
                <a:gd name="T15" fmla="*/ 151 h 469"/>
                <a:gd name="T16" fmla="*/ 30 w 355"/>
                <a:gd name="T17" fmla="*/ 122 h 469"/>
                <a:gd name="T18" fmla="*/ 29 w 355"/>
                <a:gd name="T19" fmla="*/ 112 h 469"/>
                <a:gd name="T20" fmla="*/ 55 w 355"/>
                <a:gd name="T21" fmla="*/ 125 h 469"/>
                <a:gd name="T22" fmla="*/ 67 w 355"/>
                <a:gd name="T23" fmla="*/ 128 h 469"/>
                <a:gd name="T24" fmla="*/ 50 w 355"/>
                <a:gd name="T25" fmla="*/ 82 h 469"/>
                <a:gd name="T26" fmla="*/ 15 w 355"/>
                <a:gd name="T27" fmla="*/ 37 h 469"/>
                <a:gd name="T28" fmla="*/ 8 w 355"/>
                <a:gd name="T29" fmla="*/ 19 h 469"/>
                <a:gd name="T30" fmla="*/ 37 w 355"/>
                <a:gd name="T31" fmla="*/ 12 h 469"/>
                <a:gd name="T32" fmla="*/ 73 w 355"/>
                <a:gd name="T33" fmla="*/ 26 h 469"/>
                <a:gd name="T34" fmla="*/ 108 w 355"/>
                <a:gd name="T35" fmla="*/ 65 h 469"/>
                <a:gd name="T36" fmla="*/ 126 w 355"/>
                <a:gd name="T37" fmla="*/ 78 h 469"/>
                <a:gd name="T38" fmla="*/ 133 w 355"/>
                <a:gd name="T39" fmla="*/ 39 h 469"/>
                <a:gd name="T40" fmla="*/ 155 w 355"/>
                <a:gd name="T41" fmla="*/ 8 h 469"/>
                <a:gd name="T42" fmla="*/ 180 w 355"/>
                <a:gd name="T43" fmla="*/ 2 h 469"/>
                <a:gd name="T44" fmla="*/ 203 w 355"/>
                <a:gd name="T45" fmla="*/ 24 h 469"/>
                <a:gd name="T46" fmla="*/ 183 w 355"/>
                <a:gd name="T47" fmla="*/ 33 h 469"/>
                <a:gd name="T48" fmla="*/ 176 w 355"/>
                <a:gd name="T49" fmla="*/ 47 h 469"/>
                <a:gd name="T50" fmla="*/ 179 w 355"/>
                <a:gd name="T51" fmla="*/ 74 h 469"/>
                <a:gd name="T52" fmla="*/ 190 w 355"/>
                <a:gd name="T53" fmla="*/ 91 h 469"/>
                <a:gd name="T54" fmla="*/ 210 w 355"/>
                <a:gd name="T55" fmla="*/ 101 h 469"/>
                <a:gd name="T56" fmla="*/ 230 w 355"/>
                <a:gd name="T57" fmla="*/ 91 h 469"/>
                <a:gd name="T58" fmla="*/ 218 w 355"/>
                <a:gd name="T59" fmla="*/ 58 h 469"/>
                <a:gd name="T60" fmla="*/ 243 w 355"/>
                <a:gd name="T61" fmla="*/ 74 h 469"/>
                <a:gd name="T62" fmla="*/ 269 w 355"/>
                <a:gd name="T63" fmla="*/ 106 h 469"/>
                <a:gd name="T64" fmla="*/ 281 w 355"/>
                <a:gd name="T65" fmla="*/ 139 h 469"/>
                <a:gd name="T66" fmla="*/ 282 w 355"/>
                <a:gd name="T67" fmla="*/ 174 h 469"/>
                <a:gd name="T68" fmla="*/ 273 w 355"/>
                <a:gd name="T69" fmla="*/ 209 h 469"/>
                <a:gd name="T70" fmla="*/ 272 w 355"/>
                <a:gd name="T71" fmla="*/ 234 h 469"/>
                <a:gd name="T72" fmla="*/ 290 w 355"/>
                <a:gd name="T73" fmla="*/ 264 h 469"/>
                <a:gd name="T74" fmla="*/ 315 w 355"/>
                <a:gd name="T75" fmla="*/ 276 h 469"/>
                <a:gd name="T76" fmla="*/ 326 w 355"/>
                <a:gd name="T77" fmla="*/ 264 h 469"/>
                <a:gd name="T78" fmla="*/ 344 w 355"/>
                <a:gd name="T79" fmla="*/ 290 h 469"/>
                <a:gd name="T80" fmla="*/ 352 w 355"/>
                <a:gd name="T81" fmla="*/ 337 h 469"/>
                <a:gd name="T82" fmla="*/ 352 w 355"/>
                <a:gd name="T83" fmla="*/ 379 h 469"/>
                <a:gd name="T84" fmla="*/ 342 w 355"/>
                <a:gd name="T85" fmla="*/ 414 h 469"/>
                <a:gd name="T86" fmla="*/ 324 w 355"/>
                <a:gd name="T87" fmla="*/ 441 h 469"/>
                <a:gd name="T88" fmla="*/ 297 w 355"/>
                <a:gd name="T89" fmla="*/ 455 h 469"/>
                <a:gd name="T90" fmla="*/ 255 w 355"/>
                <a:gd name="T91" fmla="*/ 456 h 469"/>
                <a:gd name="T92" fmla="*/ 204 w 355"/>
                <a:gd name="T93" fmla="*/ 466 h 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5" h="469">
                  <a:moveTo>
                    <a:pt x="204" y="466"/>
                  </a:moveTo>
                  <a:lnTo>
                    <a:pt x="193" y="463"/>
                  </a:lnTo>
                  <a:lnTo>
                    <a:pt x="181" y="457"/>
                  </a:lnTo>
                  <a:lnTo>
                    <a:pt x="166" y="446"/>
                  </a:lnTo>
                  <a:lnTo>
                    <a:pt x="151" y="434"/>
                  </a:lnTo>
                  <a:lnTo>
                    <a:pt x="138" y="421"/>
                  </a:lnTo>
                  <a:lnTo>
                    <a:pt x="129" y="407"/>
                  </a:lnTo>
                  <a:lnTo>
                    <a:pt x="120" y="391"/>
                  </a:lnTo>
                  <a:lnTo>
                    <a:pt x="113" y="375"/>
                  </a:lnTo>
                  <a:lnTo>
                    <a:pt x="105" y="355"/>
                  </a:lnTo>
                  <a:lnTo>
                    <a:pt x="97" y="335"/>
                  </a:lnTo>
                  <a:lnTo>
                    <a:pt x="92" y="318"/>
                  </a:lnTo>
                  <a:lnTo>
                    <a:pt x="87" y="305"/>
                  </a:lnTo>
                  <a:lnTo>
                    <a:pt x="83" y="287"/>
                  </a:lnTo>
                  <a:lnTo>
                    <a:pt x="82" y="270"/>
                  </a:lnTo>
                  <a:lnTo>
                    <a:pt x="80" y="253"/>
                  </a:lnTo>
                  <a:lnTo>
                    <a:pt x="82" y="236"/>
                  </a:lnTo>
                  <a:lnTo>
                    <a:pt x="82" y="221"/>
                  </a:lnTo>
                  <a:lnTo>
                    <a:pt x="78" y="202"/>
                  </a:lnTo>
                  <a:lnTo>
                    <a:pt x="73" y="188"/>
                  </a:lnTo>
                  <a:lnTo>
                    <a:pt x="67" y="174"/>
                  </a:lnTo>
                  <a:lnTo>
                    <a:pt x="62" y="166"/>
                  </a:lnTo>
                  <a:lnTo>
                    <a:pt x="57" y="159"/>
                  </a:lnTo>
                  <a:lnTo>
                    <a:pt x="52" y="151"/>
                  </a:lnTo>
                  <a:lnTo>
                    <a:pt x="45" y="142"/>
                  </a:lnTo>
                  <a:lnTo>
                    <a:pt x="37" y="132"/>
                  </a:lnTo>
                  <a:lnTo>
                    <a:pt x="30" y="122"/>
                  </a:lnTo>
                  <a:lnTo>
                    <a:pt x="25" y="118"/>
                  </a:lnTo>
                  <a:lnTo>
                    <a:pt x="17" y="112"/>
                  </a:lnTo>
                  <a:lnTo>
                    <a:pt x="29" y="112"/>
                  </a:lnTo>
                  <a:lnTo>
                    <a:pt x="39" y="114"/>
                  </a:lnTo>
                  <a:lnTo>
                    <a:pt x="49" y="120"/>
                  </a:lnTo>
                  <a:lnTo>
                    <a:pt x="55" y="125"/>
                  </a:lnTo>
                  <a:lnTo>
                    <a:pt x="63" y="134"/>
                  </a:lnTo>
                  <a:lnTo>
                    <a:pt x="70" y="145"/>
                  </a:lnTo>
                  <a:lnTo>
                    <a:pt x="67" y="128"/>
                  </a:lnTo>
                  <a:lnTo>
                    <a:pt x="64" y="112"/>
                  </a:lnTo>
                  <a:lnTo>
                    <a:pt x="58" y="98"/>
                  </a:lnTo>
                  <a:lnTo>
                    <a:pt x="50" y="82"/>
                  </a:lnTo>
                  <a:lnTo>
                    <a:pt x="37" y="63"/>
                  </a:lnTo>
                  <a:lnTo>
                    <a:pt x="26" y="50"/>
                  </a:lnTo>
                  <a:lnTo>
                    <a:pt x="15" y="37"/>
                  </a:lnTo>
                  <a:lnTo>
                    <a:pt x="5" y="29"/>
                  </a:lnTo>
                  <a:lnTo>
                    <a:pt x="0" y="22"/>
                  </a:lnTo>
                  <a:lnTo>
                    <a:pt x="8" y="19"/>
                  </a:lnTo>
                  <a:lnTo>
                    <a:pt x="18" y="14"/>
                  </a:lnTo>
                  <a:lnTo>
                    <a:pt x="29" y="13"/>
                  </a:lnTo>
                  <a:lnTo>
                    <a:pt x="37" y="12"/>
                  </a:lnTo>
                  <a:lnTo>
                    <a:pt x="50" y="14"/>
                  </a:lnTo>
                  <a:lnTo>
                    <a:pt x="61" y="22"/>
                  </a:lnTo>
                  <a:lnTo>
                    <a:pt x="73" y="26"/>
                  </a:lnTo>
                  <a:lnTo>
                    <a:pt x="83" y="38"/>
                  </a:lnTo>
                  <a:lnTo>
                    <a:pt x="96" y="52"/>
                  </a:lnTo>
                  <a:lnTo>
                    <a:pt x="108" y="65"/>
                  </a:lnTo>
                  <a:lnTo>
                    <a:pt x="120" y="81"/>
                  </a:lnTo>
                  <a:lnTo>
                    <a:pt x="129" y="100"/>
                  </a:lnTo>
                  <a:lnTo>
                    <a:pt x="126" y="78"/>
                  </a:lnTo>
                  <a:lnTo>
                    <a:pt x="126" y="65"/>
                  </a:lnTo>
                  <a:lnTo>
                    <a:pt x="129" y="52"/>
                  </a:lnTo>
                  <a:lnTo>
                    <a:pt x="133" y="39"/>
                  </a:lnTo>
                  <a:lnTo>
                    <a:pt x="138" y="26"/>
                  </a:lnTo>
                  <a:lnTo>
                    <a:pt x="147" y="16"/>
                  </a:lnTo>
                  <a:lnTo>
                    <a:pt x="155" y="8"/>
                  </a:lnTo>
                  <a:lnTo>
                    <a:pt x="164" y="2"/>
                  </a:lnTo>
                  <a:lnTo>
                    <a:pt x="173" y="0"/>
                  </a:lnTo>
                  <a:lnTo>
                    <a:pt x="180" y="2"/>
                  </a:lnTo>
                  <a:lnTo>
                    <a:pt x="189" y="6"/>
                  </a:lnTo>
                  <a:lnTo>
                    <a:pt x="195" y="13"/>
                  </a:lnTo>
                  <a:lnTo>
                    <a:pt x="203" y="24"/>
                  </a:lnTo>
                  <a:lnTo>
                    <a:pt x="195" y="25"/>
                  </a:lnTo>
                  <a:lnTo>
                    <a:pt x="188" y="27"/>
                  </a:lnTo>
                  <a:lnTo>
                    <a:pt x="183" y="33"/>
                  </a:lnTo>
                  <a:lnTo>
                    <a:pt x="181" y="37"/>
                  </a:lnTo>
                  <a:lnTo>
                    <a:pt x="179" y="39"/>
                  </a:lnTo>
                  <a:lnTo>
                    <a:pt x="176" y="47"/>
                  </a:lnTo>
                  <a:lnTo>
                    <a:pt x="176" y="54"/>
                  </a:lnTo>
                  <a:lnTo>
                    <a:pt x="177" y="65"/>
                  </a:lnTo>
                  <a:lnTo>
                    <a:pt x="179" y="74"/>
                  </a:lnTo>
                  <a:lnTo>
                    <a:pt x="182" y="81"/>
                  </a:lnTo>
                  <a:lnTo>
                    <a:pt x="187" y="87"/>
                  </a:lnTo>
                  <a:lnTo>
                    <a:pt x="190" y="91"/>
                  </a:lnTo>
                  <a:lnTo>
                    <a:pt x="195" y="95"/>
                  </a:lnTo>
                  <a:lnTo>
                    <a:pt x="203" y="98"/>
                  </a:lnTo>
                  <a:lnTo>
                    <a:pt x="210" y="101"/>
                  </a:lnTo>
                  <a:lnTo>
                    <a:pt x="217" y="102"/>
                  </a:lnTo>
                  <a:lnTo>
                    <a:pt x="224" y="100"/>
                  </a:lnTo>
                  <a:lnTo>
                    <a:pt x="230" y="91"/>
                  </a:lnTo>
                  <a:lnTo>
                    <a:pt x="228" y="81"/>
                  </a:lnTo>
                  <a:lnTo>
                    <a:pt x="225" y="70"/>
                  </a:lnTo>
                  <a:lnTo>
                    <a:pt x="218" y="58"/>
                  </a:lnTo>
                  <a:lnTo>
                    <a:pt x="225" y="62"/>
                  </a:lnTo>
                  <a:lnTo>
                    <a:pt x="235" y="69"/>
                  </a:lnTo>
                  <a:lnTo>
                    <a:pt x="243" y="74"/>
                  </a:lnTo>
                  <a:lnTo>
                    <a:pt x="254" y="86"/>
                  </a:lnTo>
                  <a:lnTo>
                    <a:pt x="261" y="95"/>
                  </a:lnTo>
                  <a:lnTo>
                    <a:pt x="269" y="106"/>
                  </a:lnTo>
                  <a:lnTo>
                    <a:pt x="274" y="118"/>
                  </a:lnTo>
                  <a:lnTo>
                    <a:pt x="277" y="127"/>
                  </a:lnTo>
                  <a:lnTo>
                    <a:pt x="281" y="139"/>
                  </a:lnTo>
                  <a:lnTo>
                    <a:pt x="283" y="151"/>
                  </a:lnTo>
                  <a:lnTo>
                    <a:pt x="283" y="162"/>
                  </a:lnTo>
                  <a:lnTo>
                    <a:pt x="282" y="174"/>
                  </a:lnTo>
                  <a:lnTo>
                    <a:pt x="279" y="187"/>
                  </a:lnTo>
                  <a:lnTo>
                    <a:pt x="274" y="198"/>
                  </a:lnTo>
                  <a:lnTo>
                    <a:pt x="273" y="209"/>
                  </a:lnTo>
                  <a:lnTo>
                    <a:pt x="270" y="217"/>
                  </a:lnTo>
                  <a:lnTo>
                    <a:pt x="271" y="226"/>
                  </a:lnTo>
                  <a:lnTo>
                    <a:pt x="272" y="234"/>
                  </a:lnTo>
                  <a:lnTo>
                    <a:pt x="277" y="247"/>
                  </a:lnTo>
                  <a:lnTo>
                    <a:pt x="282" y="255"/>
                  </a:lnTo>
                  <a:lnTo>
                    <a:pt x="290" y="264"/>
                  </a:lnTo>
                  <a:lnTo>
                    <a:pt x="299" y="270"/>
                  </a:lnTo>
                  <a:lnTo>
                    <a:pt x="306" y="274"/>
                  </a:lnTo>
                  <a:lnTo>
                    <a:pt x="315" y="276"/>
                  </a:lnTo>
                  <a:lnTo>
                    <a:pt x="319" y="266"/>
                  </a:lnTo>
                  <a:lnTo>
                    <a:pt x="318" y="257"/>
                  </a:lnTo>
                  <a:lnTo>
                    <a:pt x="326" y="264"/>
                  </a:lnTo>
                  <a:lnTo>
                    <a:pt x="331" y="270"/>
                  </a:lnTo>
                  <a:lnTo>
                    <a:pt x="338" y="279"/>
                  </a:lnTo>
                  <a:lnTo>
                    <a:pt x="344" y="290"/>
                  </a:lnTo>
                  <a:lnTo>
                    <a:pt x="349" y="306"/>
                  </a:lnTo>
                  <a:lnTo>
                    <a:pt x="350" y="322"/>
                  </a:lnTo>
                  <a:lnTo>
                    <a:pt x="352" y="337"/>
                  </a:lnTo>
                  <a:lnTo>
                    <a:pt x="353" y="350"/>
                  </a:lnTo>
                  <a:lnTo>
                    <a:pt x="354" y="363"/>
                  </a:lnTo>
                  <a:lnTo>
                    <a:pt x="352" y="379"/>
                  </a:lnTo>
                  <a:lnTo>
                    <a:pt x="348" y="394"/>
                  </a:lnTo>
                  <a:lnTo>
                    <a:pt x="344" y="403"/>
                  </a:lnTo>
                  <a:lnTo>
                    <a:pt x="342" y="414"/>
                  </a:lnTo>
                  <a:lnTo>
                    <a:pt x="339" y="423"/>
                  </a:lnTo>
                  <a:lnTo>
                    <a:pt x="332" y="431"/>
                  </a:lnTo>
                  <a:lnTo>
                    <a:pt x="324" y="441"/>
                  </a:lnTo>
                  <a:lnTo>
                    <a:pt x="315" y="449"/>
                  </a:lnTo>
                  <a:lnTo>
                    <a:pt x="307" y="454"/>
                  </a:lnTo>
                  <a:lnTo>
                    <a:pt x="297" y="455"/>
                  </a:lnTo>
                  <a:lnTo>
                    <a:pt x="284" y="450"/>
                  </a:lnTo>
                  <a:lnTo>
                    <a:pt x="269" y="452"/>
                  </a:lnTo>
                  <a:lnTo>
                    <a:pt x="255" y="456"/>
                  </a:lnTo>
                  <a:lnTo>
                    <a:pt x="236" y="465"/>
                  </a:lnTo>
                  <a:lnTo>
                    <a:pt x="219" y="468"/>
                  </a:lnTo>
                  <a:lnTo>
                    <a:pt x="204" y="466"/>
                  </a:lnTo>
                </a:path>
              </a:pathLst>
            </a:custGeom>
            <a:solidFill>
              <a:srgbClr val="FFCC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2001" name="Freeform 7">
              <a:extLst>
                <a:ext uri="{FF2B5EF4-FFF2-40B4-BE49-F238E27FC236}">
                  <a16:creationId xmlns:a16="http://schemas.microsoft.com/office/drawing/2014/main" id="{85D069BD-F0BD-56AF-3A3B-2C2AA2C73899}"/>
                </a:ext>
              </a:extLst>
            </p:cNvPr>
            <p:cNvSpPr>
              <a:spLocks/>
            </p:cNvSpPr>
            <p:nvPr/>
          </p:nvSpPr>
          <p:spPr bwMode="auto">
            <a:xfrm>
              <a:off x="2846" y="2064"/>
              <a:ext cx="851" cy="609"/>
            </a:xfrm>
            <a:custGeom>
              <a:avLst/>
              <a:gdLst>
                <a:gd name="T0" fmla="*/ 12 w 851"/>
                <a:gd name="T1" fmla="*/ 501 h 609"/>
                <a:gd name="T2" fmla="*/ 1 w 851"/>
                <a:gd name="T3" fmla="*/ 423 h 609"/>
                <a:gd name="T4" fmla="*/ 8 w 851"/>
                <a:gd name="T5" fmla="*/ 374 h 609"/>
                <a:gd name="T6" fmla="*/ 48 w 851"/>
                <a:gd name="T7" fmla="*/ 334 h 609"/>
                <a:gd name="T8" fmla="*/ 92 w 851"/>
                <a:gd name="T9" fmla="*/ 293 h 609"/>
                <a:gd name="T10" fmla="*/ 117 w 851"/>
                <a:gd name="T11" fmla="*/ 251 h 609"/>
                <a:gd name="T12" fmla="*/ 119 w 851"/>
                <a:gd name="T13" fmla="*/ 194 h 609"/>
                <a:gd name="T14" fmla="*/ 95 w 851"/>
                <a:gd name="T15" fmla="*/ 126 h 609"/>
                <a:gd name="T16" fmla="*/ 86 w 851"/>
                <a:gd name="T17" fmla="*/ 67 h 609"/>
                <a:gd name="T18" fmla="*/ 100 w 851"/>
                <a:gd name="T19" fmla="*/ 17 h 609"/>
                <a:gd name="T20" fmla="*/ 119 w 851"/>
                <a:gd name="T21" fmla="*/ 26 h 609"/>
                <a:gd name="T22" fmla="*/ 136 w 851"/>
                <a:gd name="T23" fmla="*/ 66 h 609"/>
                <a:gd name="T24" fmla="*/ 166 w 851"/>
                <a:gd name="T25" fmla="*/ 82 h 609"/>
                <a:gd name="T26" fmla="*/ 196 w 851"/>
                <a:gd name="T27" fmla="*/ 73 h 609"/>
                <a:gd name="T28" fmla="*/ 216 w 851"/>
                <a:gd name="T29" fmla="*/ 67 h 609"/>
                <a:gd name="T30" fmla="*/ 241 w 851"/>
                <a:gd name="T31" fmla="*/ 90 h 609"/>
                <a:gd name="T32" fmla="*/ 267 w 851"/>
                <a:gd name="T33" fmla="*/ 134 h 609"/>
                <a:gd name="T34" fmla="*/ 271 w 851"/>
                <a:gd name="T35" fmla="*/ 62 h 609"/>
                <a:gd name="T36" fmla="*/ 295 w 851"/>
                <a:gd name="T37" fmla="*/ 63 h 609"/>
                <a:gd name="T38" fmla="*/ 330 w 851"/>
                <a:gd name="T39" fmla="*/ 102 h 609"/>
                <a:gd name="T40" fmla="*/ 364 w 851"/>
                <a:gd name="T41" fmla="*/ 146 h 609"/>
                <a:gd name="T42" fmla="*/ 380 w 851"/>
                <a:gd name="T43" fmla="*/ 205 h 609"/>
                <a:gd name="T44" fmla="*/ 396 w 851"/>
                <a:gd name="T45" fmla="*/ 154 h 609"/>
                <a:gd name="T46" fmla="*/ 402 w 851"/>
                <a:gd name="T47" fmla="*/ 98 h 609"/>
                <a:gd name="T48" fmla="*/ 440 w 851"/>
                <a:gd name="T49" fmla="*/ 77 h 609"/>
                <a:gd name="T50" fmla="*/ 454 w 851"/>
                <a:gd name="T51" fmla="*/ 95 h 609"/>
                <a:gd name="T52" fmla="*/ 459 w 851"/>
                <a:gd name="T53" fmla="*/ 129 h 609"/>
                <a:gd name="T54" fmla="*/ 484 w 851"/>
                <a:gd name="T55" fmla="*/ 144 h 609"/>
                <a:gd name="T56" fmla="*/ 517 w 851"/>
                <a:gd name="T57" fmla="*/ 126 h 609"/>
                <a:gd name="T58" fmla="*/ 532 w 851"/>
                <a:gd name="T59" fmla="*/ 96 h 609"/>
                <a:gd name="T60" fmla="*/ 521 w 851"/>
                <a:gd name="T61" fmla="*/ 50 h 609"/>
                <a:gd name="T62" fmla="*/ 489 w 851"/>
                <a:gd name="T63" fmla="*/ 9 h 609"/>
                <a:gd name="T64" fmla="*/ 520 w 851"/>
                <a:gd name="T65" fmla="*/ 2 h 609"/>
                <a:gd name="T66" fmla="*/ 573 w 851"/>
                <a:gd name="T67" fmla="*/ 30 h 609"/>
                <a:gd name="T68" fmla="*/ 615 w 851"/>
                <a:gd name="T69" fmla="*/ 74 h 609"/>
                <a:gd name="T70" fmla="*/ 654 w 851"/>
                <a:gd name="T71" fmla="*/ 136 h 609"/>
                <a:gd name="T72" fmla="*/ 679 w 851"/>
                <a:gd name="T73" fmla="*/ 199 h 609"/>
                <a:gd name="T74" fmla="*/ 693 w 851"/>
                <a:gd name="T75" fmla="*/ 293 h 609"/>
                <a:gd name="T76" fmla="*/ 706 w 851"/>
                <a:gd name="T77" fmla="*/ 360 h 609"/>
                <a:gd name="T78" fmla="*/ 725 w 851"/>
                <a:gd name="T79" fmla="*/ 355 h 609"/>
                <a:gd name="T80" fmla="*/ 752 w 851"/>
                <a:gd name="T81" fmla="*/ 306 h 609"/>
                <a:gd name="T82" fmla="*/ 775 w 851"/>
                <a:gd name="T83" fmla="*/ 357 h 609"/>
                <a:gd name="T84" fmla="*/ 805 w 851"/>
                <a:gd name="T85" fmla="*/ 399 h 609"/>
                <a:gd name="T86" fmla="*/ 819 w 851"/>
                <a:gd name="T87" fmla="*/ 369 h 609"/>
                <a:gd name="T88" fmla="*/ 845 w 851"/>
                <a:gd name="T89" fmla="*/ 426 h 609"/>
                <a:gd name="T90" fmla="*/ 846 w 851"/>
                <a:gd name="T91" fmla="*/ 480 h 609"/>
                <a:gd name="T92" fmla="*/ 843 w 851"/>
                <a:gd name="T93" fmla="*/ 542 h 609"/>
                <a:gd name="T94" fmla="*/ 808 w 851"/>
                <a:gd name="T95" fmla="*/ 598 h 609"/>
                <a:gd name="T96" fmla="*/ 736 w 851"/>
                <a:gd name="T97" fmla="*/ 606 h 609"/>
                <a:gd name="T98" fmla="*/ 676 w 851"/>
                <a:gd name="T99" fmla="*/ 598 h 609"/>
                <a:gd name="T100" fmla="*/ 615 w 851"/>
                <a:gd name="T101" fmla="*/ 598 h 609"/>
                <a:gd name="T102" fmla="*/ 535 w 851"/>
                <a:gd name="T103" fmla="*/ 570 h 609"/>
                <a:gd name="T104" fmla="*/ 439 w 851"/>
                <a:gd name="T105" fmla="*/ 574 h 609"/>
                <a:gd name="T106" fmla="*/ 166 w 851"/>
                <a:gd name="T107" fmla="*/ 591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51" h="609">
                  <a:moveTo>
                    <a:pt x="44" y="575"/>
                  </a:moveTo>
                  <a:lnTo>
                    <a:pt x="30" y="554"/>
                  </a:lnTo>
                  <a:lnTo>
                    <a:pt x="20" y="526"/>
                  </a:lnTo>
                  <a:lnTo>
                    <a:pt x="12" y="501"/>
                  </a:lnTo>
                  <a:lnTo>
                    <a:pt x="7" y="482"/>
                  </a:lnTo>
                  <a:lnTo>
                    <a:pt x="3" y="460"/>
                  </a:lnTo>
                  <a:lnTo>
                    <a:pt x="1" y="440"/>
                  </a:lnTo>
                  <a:lnTo>
                    <a:pt x="1" y="423"/>
                  </a:lnTo>
                  <a:lnTo>
                    <a:pt x="1" y="411"/>
                  </a:lnTo>
                  <a:lnTo>
                    <a:pt x="0" y="398"/>
                  </a:lnTo>
                  <a:lnTo>
                    <a:pt x="4" y="386"/>
                  </a:lnTo>
                  <a:lnTo>
                    <a:pt x="8" y="374"/>
                  </a:lnTo>
                  <a:lnTo>
                    <a:pt x="15" y="360"/>
                  </a:lnTo>
                  <a:lnTo>
                    <a:pt x="23" y="350"/>
                  </a:lnTo>
                  <a:lnTo>
                    <a:pt x="34" y="342"/>
                  </a:lnTo>
                  <a:lnTo>
                    <a:pt x="48" y="334"/>
                  </a:lnTo>
                  <a:lnTo>
                    <a:pt x="57" y="326"/>
                  </a:lnTo>
                  <a:lnTo>
                    <a:pt x="70" y="314"/>
                  </a:lnTo>
                  <a:lnTo>
                    <a:pt x="84" y="300"/>
                  </a:lnTo>
                  <a:lnTo>
                    <a:pt x="92" y="293"/>
                  </a:lnTo>
                  <a:lnTo>
                    <a:pt x="100" y="286"/>
                  </a:lnTo>
                  <a:lnTo>
                    <a:pt x="107" y="275"/>
                  </a:lnTo>
                  <a:lnTo>
                    <a:pt x="112" y="266"/>
                  </a:lnTo>
                  <a:lnTo>
                    <a:pt x="117" y="251"/>
                  </a:lnTo>
                  <a:lnTo>
                    <a:pt x="120" y="238"/>
                  </a:lnTo>
                  <a:lnTo>
                    <a:pt x="121" y="223"/>
                  </a:lnTo>
                  <a:lnTo>
                    <a:pt x="122" y="211"/>
                  </a:lnTo>
                  <a:lnTo>
                    <a:pt x="119" y="194"/>
                  </a:lnTo>
                  <a:lnTo>
                    <a:pt x="114" y="176"/>
                  </a:lnTo>
                  <a:lnTo>
                    <a:pt x="109" y="161"/>
                  </a:lnTo>
                  <a:lnTo>
                    <a:pt x="104" y="143"/>
                  </a:lnTo>
                  <a:lnTo>
                    <a:pt x="95" y="126"/>
                  </a:lnTo>
                  <a:lnTo>
                    <a:pt x="92" y="113"/>
                  </a:lnTo>
                  <a:lnTo>
                    <a:pt x="87" y="93"/>
                  </a:lnTo>
                  <a:lnTo>
                    <a:pt x="86" y="81"/>
                  </a:lnTo>
                  <a:lnTo>
                    <a:pt x="86" y="67"/>
                  </a:lnTo>
                  <a:lnTo>
                    <a:pt x="86" y="50"/>
                  </a:lnTo>
                  <a:lnTo>
                    <a:pt x="90" y="39"/>
                  </a:lnTo>
                  <a:lnTo>
                    <a:pt x="94" y="29"/>
                  </a:lnTo>
                  <a:lnTo>
                    <a:pt x="100" y="17"/>
                  </a:lnTo>
                  <a:lnTo>
                    <a:pt x="109" y="6"/>
                  </a:lnTo>
                  <a:lnTo>
                    <a:pt x="116" y="1"/>
                  </a:lnTo>
                  <a:lnTo>
                    <a:pt x="117" y="16"/>
                  </a:lnTo>
                  <a:lnTo>
                    <a:pt x="119" y="26"/>
                  </a:lnTo>
                  <a:lnTo>
                    <a:pt x="122" y="38"/>
                  </a:lnTo>
                  <a:lnTo>
                    <a:pt x="125" y="48"/>
                  </a:lnTo>
                  <a:lnTo>
                    <a:pt x="131" y="58"/>
                  </a:lnTo>
                  <a:lnTo>
                    <a:pt x="136" y="66"/>
                  </a:lnTo>
                  <a:lnTo>
                    <a:pt x="144" y="74"/>
                  </a:lnTo>
                  <a:lnTo>
                    <a:pt x="151" y="77"/>
                  </a:lnTo>
                  <a:lnTo>
                    <a:pt x="159" y="80"/>
                  </a:lnTo>
                  <a:lnTo>
                    <a:pt x="166" y="82"/>
                  </a:lnTo>
                  <a:lnTo>
                    <a:pt x="174" y="83"/>
                  </a:lnTo>
                  <a:lnTo>
                    <a:pt x="185" y="83"/>
                  </a:lnTo>
                  <a:lnTo>
                    <a:pt x="191" y="80"/>
                  </a:lnTo>
                  <a:lnTo>
                    <a:pt x="196" y="73"/>
                  </a:lnTo>
                  <a:lnTo>
                    <a:pt x="199" y="66"/>
                  </a:lnTo>
                  <a:lnTo>
                    <a:pt x="198" y="56"/>
                  </a:lnTo>
                  <a:lnTo>
                    <a:pt x="207" y="61"/>
                  </a:lnTo>
                  <a:lnTo>
                    <a:pt x="216" y="67"/>
                  </a:lnTo>
                  <a:lnTo>
                    <a:pt x="225" y="74"/>
                  </a:lnTo>
                  <a:lnTo>
                    <a:pt x="231" y="80"/>
                  </a:lnTo>
                  <a:lnTo>
                    <a:pt x="237" y="86"/>
                  </a:lnTo>
                  <a:lnTo>
                    <a:pt x="241" y="90"/>
                  </a:lnTo>
                  <a:lnTo>
                    <a:pt x="246" y="98"/>
                  </a:lnTo>
                  <a:lnTo>
                    <a:pt x="253" y="109"/>
                  </a:lnTo>
                  <a:lnTo>
                    <a:pt x="260" y="119"/>
                  </a:lnTo>
                  <a:lnTo>
                    <a:pt x="267" y="134"/>
                  </a:lnTo>
                  <a:lnTo>
                    <a:pt x="265" y="114"/>
                  </a:lnTo>
                  <a:lnTo>
                    <a:pt x="264" y="92"/>
                  </a:lnTo>
                  <a:lnTo>
                    <a:pt x="268" y="72"/>
                  </a:lnTo>
                  <a:lnTo>
                    <a:pt x="271" y="62"/>
                  </a:lnTo>
                  <a:lnTo>
                    <a:pt x="278" y="44"/>
                  </a:lnTo>
                  <a:lnTo>
                    <a:pt x="287" y="30"/>
                  </a:lnTo>
                  <a:lnTo>
                    <a:pt x="289" y="50"/>
                  </a:lnTo>
                  <a:lnTo>
                    <a:pt x="295" y="63"/>
                  </a:lnTo>
                  <a:lnTo>
                    <a:pt x="303" y="75"/>
                  </a:lnTo>
                  <a:lnTo>
                    <a:pt x="312" y="83"/>
                  </a:lnTo>
                  <a:lnTo>
                    <a:pt x="321" y="92"/>
                  </a:lnTo>
                  <a:lnTo>
                    <a:pt x="330" y="102"/>
                  </a:lnTo>
                  <a:lnTo>
                    <a:pt x="339" y="112"/>
                  </a:lnTo>
                  <a:lnTo>
                    <a:pt x="347" y="119"/>
                  </a:lnTo>
                  <a:lnTo>
                    <a:pt x="355" y="133"/>
                  </a:lnTo>
                  <a:lnTo>
                    <a:pt x="364" y="146"/>
                  </a:lnTo>
                  <a:lnTo>
                    <a:pt x="369" y="160"/>
                  </a:lnTo>
                  <a:lnTo>
                    <a:pt x="376" y="177"/>
                  </a:lnTo>
                  <a:lnTo>
                    <a:pt x="377" y="189"/>
                  </a:lnTo>
                  <a:lnTo>
                    <a:pt x="380" y="205"/>
                  </a:lnTo>
                  <a:lnTo>
                    <a:pt x="388" y="190"/>
                  </a:lnTo>
                  <a:lnTo>
                    <a:pt x="394" y="181"/>
                  </a:lnTo>
                  <a:lnTo>
                    <a:pt x="397" y="168"/>
                  </a:lnTo>
                  <a:lnTo>
                    <a:pt x="396" y="154"/>
                  </a:lnTo>
                  <a:lnTo>
                    <a:pt x="395" y="135"/>
                  </a:lnTo>
                  <a:lnTo>
                    <a:pt x="396" y="122"/>
                  </a:lnTo>
                  <a:lnTo>
                    <a:pt x="399" y="108"/>
                  </a:lnTo>
                  <a:lnTo>
                    <a:pt x="402" y="98"/>
                  </a:lnTo>
                  <a:lnTo>
                    <a:pt x="410" y="87"/>
                  </a:lnTo>
                  <a:lnTo>
                    <a:pt x="419" y="83"/>
                  </a:lnTo>
                  <a:lnTo>
                    <a:pt x="428" y="80"/>
                  </a:lnTo>
                  <a:lnTo>
                    <a:pt x="440" y="77"/>
                  </a:lnTo>
                  <a:lnTo>
                    <a:pt x="450" y="74"/>
                  </a:lnTo>
                  <a:lnTo>
                    <a:pt x="466" y="80"/>
                  </a:lnTo>
                  <a:lnTo>
                    <a:pt x="457" y="88"/>
                  </a:lnTo>
                  <a:lnTo>
                    <a:pt x="454" y="95"/>
                  </a:lnTo>
                  <a:lnTo>
                    <a:pt x="451" y="105"/>
                  </a:lnTo>
                  <a:lnTo>
                    <a:pt x="452" y="113"/>
                  </a:lnTo>
                  <a:lnTo>
                    <a:pt x="456" y="122"/>
                  </a:lnTo>
                  <a:lnTo>
                    <a:pt x="459" y="129"/>
                  </a:lnTo>
                  <a:lnTo>
                    <a:pt x="462" y="131"/>
                  </a:lnTo>
                  <a:lnTo>
                    <a:pt x="467" y="136"/>
                  </a:lnTo>
                  <a:lnTo>
                    <a:pt x="477" y="142"/>
                  </a:lnTo>
                  <a:lnTo>
                    <a:pt x="484" y="144"/>
                  </a:lnTo>
                  <a:lnTo>
                    <a:pt x="493" y="143"/>
                  </a:lnTo>
                  <a:lnTo>
                    <a:pt x="500" y="140"/>
                  </a:lnTo>
                  <a:lnTo>
                    <a:pt x="509" y="134"/>
                  </a:lnTo>
                  <a:lnTo>
                    <a:pt x="517" y="126"/>
                  </a:lnTo>
                  <a:lnTo>
                    <a:pt x="525" y="122"/>
                  </a:lnTo>
                  <a:lnTo>
                    <a:pt x="528" y="115"/>
                  </a:lnTo>
                  <a:lnTo>
                    <a:pt x="531" y="106"/>
                  </a:lnTo>
                  <a:lnTo>
                    <a:pt x="532" y="96"/>
                  </a:lnTo>
                  <a:lnTo>
                    <a:pt x="533" y="86"/>
                  </a:lnTo>
                  <a:lnTo>
                    <a:pt x="531" y="74"/>
                  </a:lnTo>
                  <a:lnTo>
                    <a:pt x="526" y="62"/>
                  </a:lnTo>
                  <a:lnTo>
                    <a:pt x="521" y="50"/>
                  </a:lnTo>
                  <a:lnTo>
                    <a:pt x="513" y="37"/>
                  </a:lnTo>
                  <a:lnTo>
                    <a:pt x="506" y="26"/>
                  </a:lnTo>
                  <a:lnTo>
                    <a:pt x="498" y="20"/>
                  </a:lnTo>
                  <a:lnTo>
                    <a:pt x="489" y="9"/>
                  </a:lnTo>
                  <a:lnTo>
                    <a:pt x="479" y="0"/>
                  </a:lnTo>
                  <a:lnTo>
                    <a:pt x="490" y="0"/>
                  </a:lnTo>
                  <a:lnTo>
                    <a:pt x="505" y="1"/>
                  </a:lnTo>
                  <a:lnTo>
                    <a:pt x="520" y="2"/>
                  </a:lnTo>
                  <a:lnTo>
                    <a:pt x="534" y="6"/>
                  </a:lnTo>
                  <a:lnTo>
                    <a:pt x="547" y="12"/>
                  </a:lnTo>
                  <a:lnTo>
                    <a:pt x="561" y="20"/>
                  </a:lnTo>
                  <a:lnTo>
                    <a:pt x="573" y="30"/>
                  </a:lnTo>
                  <a:lnTo>
                    <a:pt x="584" y="41"/>
                  </a:lnTo>
                  <a:lnTo>
                    <a:pt x="595" y="53"/>
                  </a:lnTo>
                  <a:lnTo>
                    <a:pt x="606" y="63"/>
                  </a:lnTo>
                  <a:lnTo>
                    <a:pt x="615" y="74"/>
                  </a:lnTo>
                  <a:lnTo>
                    <a:pt x="623" y="84"/>
                  </a:lnTo>
                  <a:lnTo>
                    <a:pt x="634" y="97"/>
                  </a:lnTo>
                  <a:lnTo>
                    <a:pt x="643" y="115"/>
                  </a:lnTo>
                  <a:lnTo>
                    <a:pt x="654" y="136"/>
                  </a:lnTo>
                  <a:lnTo>
                    <a:pt x="663" y="156"/>
                  </a:lnTo>
                  <a:lnTo>
                    <a:pt x="667" y="166"/>
                  </a:lnTo>
                  <a:lnTo>
                    <a:pt x="673" y="183"/>
                  </a:lnTo>
                  <a:lnTo>
                    <a:pt x="679" y="199"/>
                  </a:lnTo>
                  <a:lnTo>
                    <a:pt x="684" y="217"/>
                  </a:lnTo>
                  <a:lnTo>
                    <a:pt x="687" y="243"/>
                  </a:lnTo>
                  <a:lnTo>
                    <a:pt x="690" y="263"/>
                  </a:lnTo>
                  <a:lnTo>
                    <a:pt x="693" y="293"/>
                  </a:lnTo>
                  <a:lnTo>
                    <a:pt x="696" y="313"/>
                  </a:lnTo>
                  <a:lnTo>
                    <a:pt x="699" y="333"/>
                  </a:lnTo>
                  <a:lnTo>
                    <a:pt x="701" y="347"/>
                  </a:lnTo>
                  <a:lnTo>
                    <a:pt x="706" y="360"/>
                  </a:lnTo>
                  <a:lnTo>
                    <a:pt x="712" y="372"/>
                  </a:lnTo>
                  <a:lnTo>
                    <a:pt x="722" y="380"/>
                  </a:lnTo>
                  <a:lnTo>
                    <a:pt x="723" y="366"/>
                  </a:lnTo>
                  <a:lnTo>
                    <a:pt x="725" y="355"/>
                  </a:lnTo>
                  <a:lnTo>
                    <a:pt x="730" y="341"/>
                  </a:lnTo>
                  <a:lnTo>
                    <a:pt x="737" y="330"/>
                  </a:lnTo>
                  <a:lnTo>
                    <a:pt x="743" y="318"/>
                  </a:lnTo>
                  <a:lnTo>
                    <a:pt x="752" y="306"/>
                  </a:lnTo>
                  <a:lnTo>
                    <a:pt x="761" y="296"/>
                  </a:lnTo>
                  <a:lnTo>
                    <a:pt x="770" y="288"/>
                  </a:lnTo>
                  <a:lnTo>
                    <a:pt x="770" y="338"/>
                  </a:lnTo>
                  <a:lnTo>
                    <a:pt x="775" y="357"/>
                  </a:lnTo>
                  <a:lnTo>
                    <a:pt x="783" y="378"/>
                  </a:lnTo>
                  <a:lnTo>
                    <a:pt x="791" y="394"/>
                  </a:lnTo>
                  <a:lnTo>
                    <a:pt x="799" y="407"/>
                  </a:lnTo>
                  <a:lnTo>
                    <a:pt x="805" y="399"/>
                  </a:lnTo>
                  <a:lnTo>
                    <a:pt x="807" y="388"/>
                  </a:lnTo>
                  <a:lnTo>
                    <a:pt x="808" y="378"/>
                  </a:lnTo>
                  <a:lnTo>
                    <a:pt x="806" y="354"/>
                  </a:lnTo>
                  <a:lnTo>
                    <a:pt x="819" y="369"/>
                  </a:lnTo>
                  <a:lnTo>
                    <a:pt x="827" y="381"/>
                  </a:lnTo>
                  <a:lnTo>
                    <a:pt x="833" y="397"/>
                  </a:lnTo>
                  <a:lnTo>
                    <a:pt x="840" y="411"/>
                  </a:lnTo>
                  <a:lnTo>
                    <a:pt x="845" y="426"/>
                  </a:lnTo>
                  <a:lnTo>
                    <a:pt x="848" y="438"/>
                  </a:lnTo>
                  <a:lnTo>
                    <a:pt x="850" y="455"/>
                  </a:lnTo>
                  <a:lnTo>
                    <a:pt x="849" y="466"/>
                  </a:lnTo>
                  <a:lnTo>
                    <a:pt x="846" y="480"/>
                  </a:lnTo>
                  <a:lnTo>
                    <a:pt x="846" y="496"/>
                  </a:lnTo>
                  <a:lnTo>
                    <a:pt x="845" y="510"/>
                  </a:lnTo>
                  <a:lnTo>
                    <a:pt x="844" y="522"/>
                  </a:lnTo>
                  <a:lnTo>
                    <a:pt x="843" y="542"/>
                  </a:lnTo>
                  <a:lnTo>
                    <a:pt x="845" y="564"/>
                  </a:lnTo>
                  <a:lnTo>
                    <a:pt x="849" y="581"/>
                  </a:lnTo>
                  <a:lnTo>
                    <a:pt x="831" y="589"/>
                  </a:lnTo>
                  <a:lnTo>
                    <a:pt x="808" y="598"/>
                  </a:lnTo>
                  <a:lnTo>
                    <a:pt x="786" y="605"/>
                  </a:lnTo>
                  <a:lnTo>
                    <a:pt x="764" y="608"/>
                  </a:lnTo>
                  <a:lnTo>
                    <a:pt x="753" y="608"/>
                  </a:lnTo>
                  <a:lnTo>
                    <a:pt x="736" y="606"/>
                  </a:lnTo>
                  <a:lnTo>
                    <a:pt x="720" y="603"/>
                  </a:lnTo>
                  <a:lnTo>
                    <a:pt x="705" y="599"/>
                  </a:lnTo>
                  <a:lnTo>
                    <a:pt x="690" y="598"/>
                  </a:lnTo>
                  <a:lnTo>
                    <a:pt x="676" y="598"/>
                  </a:lnTo>
                  <a:lnTo>
                    <a:pt x="663" y="600"/>
                  </a:lnTo>
                  <a:lnTo>
                    <a:pt x="647" y="601"/>
                  </a:lnTo>
                  <a:lnTo>
                    <a:pt x="631" y="601"/>
                  </a:lnTo>
                  <a:lnTo>
                    <a:pt x="615" y="598"/>
                  </a:lnTo>
                  <a:lnTo>
                    <a:pt x="598" y="594"/>
                  </a:lnTo>
                  <a:lnTo>
                    <a:pt x="583" y="587"/>
                  </a:lnTo>
                  <a:lnTo>
                    <a:pt x="553" y="574"/>
                  </a:lnTo>
                  <a:lnTo>
                    <a:pt x="535" y="570"/>
                  </a:lnTo>
                  <a:lnTo>
                    <a:pt x="517" y="568"/>
                  </a:lnTo>
                  <a:lnTo>
                    <a:pt x="493" y="564"/>
                  </a:lnTo>
                  <a:lnTo>
                    <a:pt x="466" y="566"/>
                  </a:lnTo>
                  <a:lnTo>
                    <a:pt x="439" y="574"/>
                  </a:lnTo>
                  <a:lnTo>
                    <a:pt x="366" y="597"/>
                  </a:lnTo>
                  <a:lnTo>
                    <a:pt x="292" y="580"/>
                  </a:lnTo>
                  <a:lnTo>
                    <a:pt x="236" y="564"/>
                  </a:lnTo>
                  <a:lnTo>
                    <a:pt x="166" y="591"/>
                  </a:lnTo>
                  <a:lnTo>
                    <a:pt x="94" y="602"/>
                  </a:lnTo>
                  <a:lnTo>
                    <a:pt x="44" y="575"/>
                  </a:lnTo>
                </a:path>
              </a:pathLst>
            </a:custGeom>
            <a:solidFill>
              <a:srgbClr val="FFCC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2002" name="Freeform 8">
              <a:extLst>
                <a:ext uri="{FF2B5EF4-FFF2-40B4-BE49-F238E27FC236}">
                  <a16:creationId xmlns:a16="http://schemas.microsoft.com/office/drawing/2014/main" id="{998ED228-572D-6110-AC9D-2F3321673A6F}"/>
                </a:ext>
              </a:extLst>
            </p:cNvPr>
            <p:cNvSpPr>
              <a:spLocks/>
            </p:cNvSpPr>
            <p:nvPr/>
          </p:nvSpPr>
          <p:spPr bwMode="auto">
            <a:xfrm>
              <a:off x="2831" y="2474"/>
              <a:ext cx="149" cy="208"/>
            </a:xfrm>
            <a:custGeom>
              <a:avLst/>
              <a:gdLst>
                <a:gd name="T0" fmla="*/ 81 w 149"/>
                <a:gd name="T1" fmla="*/ 201 h 208"/>
                <a:gd name="T2" fmla="*/ 63 w 149"/>
                <a:gd name="T3" fmla="*/ 185 h 208"/>
                <a:gd name="T4" fmla="*/ 52 w 149"/>
                <a:gd name="T5" fmla="*/ 165 h 208"/>
                <a:gd name="T6" fmla="*/ 43 w 149"/>
                <a:gd name="T7" fmla="*/ 138 h 208"/>
                <a:gd name="T8" fmla="*/ 37 w 149"/>
                <a:gd name="T9" fmla="*/ 117 h 208"/>
                <a:gd name="T10" fmla="*/ 37 w 149"/>
                <a:gd name="T11" fmla="*/ 95 h 208"/>
                <a:gd name="T12" fmla="*/ 30 w 149"/>
                <a:gd name="T13" fmla="*/ 75 h 208"/>
                <a:gd name="T14" fmla="*/ 24 w 149"/>
                <a:gd name="T15" fmla="*/ 64 h 208"/>
                <a:gd name="T16" fmla="*/ 15 w 149"/>
                <a:gd name="T17" fmla="*/ 52 h 208"/>
                <a:gd name="T18" fmla="*/ 13 w 149"/>
                <a:gd name="T19" fmla="*/ 46 h 208"/>
                <a:gd name="T20" fmla="*/ 25 w 149"/>
                <a:gd name="T21" fmla="*/ 53 h 208"/>
                <a:gd name="T22" fmla="*/ 30 w 149"/>
                <a:gd name="T23" fmla="*/ 54 h 208"/>
                <a:gd name="T24" fmla="*/ 21 w 149"/>
                <a:gd name="T25" fmla="*/ 34 h 208"/>
                <a:gd name="T26" fmla="*/ 7 w 149"/>
                <a:gd name="T27" fmla="*/ 13 h 208"/>
                <a:gd name="T28" fmla="*/ 3 w 149"/>
                <a:gd name="T29" fmla="*/ 5 h 208"/>
                <a:gd name="T30" fmla="*/ 15 w 149"/>
                <a:gd name="T31" fmla="*/ 2 h 208"/>
                <a:gd name="T32" fmla="*/ 31 w 149"/>
                <a:gd name="T33" fmla="*/ 10 h 208"/>
                <a:gd name="T34" fmla="*/ 45 w 149"/>
                <a:gd name="T35" fmla="*/ 27 h 208"/>
                <a:gd name="T36" fmla="*/ 52 w 149"/>
                <a:gd name="T37" fmla="*/ 34 h 208"/>
                <a:gd name="T38" fmla="*/ 54 w 149"/>
                <a:gd name="T39" fmla="*/ 16 h 208"/>
                <a:gd name="T40" fmla="*/ 62 w 149"/>
                <a:gd name="T41" fmla="*/ 3 h 208"/>
                <a:gd name="T42" fmla="*/ 71 w 149"/>
                <a:gd name="T43" fmla="*/ 1 h 208"/>
                <a:gd name="T44" fmla="*/ 82 w 149"/>
                <a:gd name="T45" fmla="*/ 11 h 208"/>
                <a:gd name="T46" fmla="*/ 74 w 149"/>
                <a:gd name="T47" fmla="*/ 14 h 208"/>
                <a:gd name="T48" fmla="*/ 71 w 149"/>
                <a:gd name="T49" fmla="*/ 21 h 208"/>
                <a:gd name="T50" fmla="*/ 73 w 149"/>
                <a:gd name="T51" fmla="*/ 33 h 208"/>
                <a:gd name="T52" fmla="*/ 77 w 149"/>
                <a:gd name="T53" fmla="*/ 41 h 208"/>
                <a:gd name="T54" fmla="*/ 87 w 149"/>
                <a:gd name="T55" fmla="*/ 46 h 208"/>
                <a:gd name="T56" fmla="*/ 94 w 149"/>
                <a:gd name="T57" fmla="*/ 42 h 208"/>
                <a:gd name="T58" fmla="*/ 88 w 149"/>
                <a:gd name="T59" fmla="*/ 26 h 208"/>
                <a:gd name="T60" fmla="*/ 98 w 149"/>
                <a:gd name="T61" fmla="*/ 34 h 208"/>
                <a:gd name="T62" fmla="*/ 110 w 149"/>
                <a:gd name="T63" fmla="*/ 49 h 208"/>
                <a:gd name="T64" fmla="*/ 115 w 149"/>
                <a:gd name="T65" fmla="*/ 64 h 208"/>
                <a:gd name="T66" fmla="*/ 115 w 149"/>
                <a:gd name="T67" fmla="*/ 79 h 208"/>
                <a:gd name="T68" fmla="*/ 113 w 149"/>
                <a:gd name="T69" fmla="*/ 94 h 208"/>
                <a:gd name="T70" fmla="*/ 112 w 149"/>
                <a:gd name="T71" fmla="*/ 105 h 208"/>
                <a:gd name="T72" fmla="*/ 120 w 149"/>
                <a:gd name="T73" fmla="*/ 118 h 208"/>
                <a:gd name="T74" fmla="*/ 131 w 149"/>
                <a:gd name="T75" fmla="*/ 124 h 208"/>
                <a:gd name="T76" fmla="*/ 136 w 149"/>
                <a:gd name="T77" fmla="*/ 118 h 208"/>
                <a:gd name="T78" fmla="*/ 142 w 149"/>
                <a:gd name="T79" fmla="*/ 131 h 208"/>
                <a:gd name="T80" fmla="*/ 147 w 149"/>
                <a:gd name="T81" fmla="*/ 153 h 208"/>
                <a:gd name="T82" fmla="*/ 147 w 149"/>
                <a:gd name="T83" fmla="*/ 171 h 208"/>
                <a:gd name="T84" fmla="*/ 144 w 149"/>
                <a:gd name="T85" fmla="*/ 186 h 208"/>
                <a:gd name="T86" fmla="*/ 138 w 149"/>
                <a:gd name="T87" fmla="*/ 197 h 208"/>
                <a:gd name="T88" fmla="*/ 127 w 149"/>
                <a:gd name="T89" fmla="*/ 204 h 208"/>
                <a:gd name="T90" fmla="*/ 110 w 149"/>
                <a:gd name="T91" fmla="*/ 202 h 208"/>
                <a:gd name="T92" fmla="*/ 90 w 149"/>
                <a:gd name="T93" fmla="*/ 207 h 20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9" h="208">
                  <a:moveTo>
                    <a:pt x="90" y="207"/>
                  </a:moveTo>
                  <a:lnTo>
                    <a:pt x="85" y="205"/>
                  </a:lnTo>
                  <a:lnTo>
                    <a:pt x="81" y="201"/>
                  </a:lnTo>
                  <a:lnTo>
                    <a:pt x="74" y="196"/>
                  </a:lnTo>
                  <a:lnTo>
                    <a:pt x="68" y="191"/>
                  </a:lnTo>
                  <a:lnTo>
                    <a:pt x="63" y="185"/>
                  </a:lnTo>
                  <a:lnTo>
                    <a:pt x="60" y="179"/>
                  </a:lnTo>
                  <a:lnTo>
                    <a:pt x="55" y="171"/>
                  </a:lnTo>
                  <a:lnTo>
                    <a:pt x="52" y="165"/>
                  </a:lnTo>
                  <a:lnTo>
                    <a:pt x="49" y="155"/>
                  </a:lnTo>
                  <a:lnTo>
                    <a:pt x="44" y="145"/>
                  </a:lnTo>
                  <a:lnTo>
                    <a:pt x="43" y="138"/>
                  </a:lnTo>
                  <a:lnTo>
                    <a:pt x="41" y="133"/>
                  </a:lnTo>
                  <a:lnTo>
                    <a:pt x="39" y="125"/>
                  </a:lnTo>
                  <a:lnTo>
                    <a:pt x="37" y="117"/>
                  </a:lnTo>
                  <a:lnTo>
                    <a:pt x="36" y="109"/>
                  </a:lnTo>
                  <a:lnTo>
                    <a:pt x="37" y="102"/>
                  </a:lnTo>
                  <a:lnTo>
                    <a:pt x="37" y="95"/>
                  </a:lnTo>
                  <a:lnTo>
                    <a:pt x="35" y="89"/>
                  </a:lnTo>
                  <a:lnTo>
                    <a:pt x="33" y="82"/>
                  </a:lnTo>
                  <a:lnTo>
                    <a:pt x="30" y="75"/>
                  </a:lnTo>
                  <a:lnTo>
                    <a:pt x="28" y="71"/>
                  </a:lnTo>
                  <a:lnTo>
                    <a:pt x="26" y="68"/>
                  </a:lnTo>
                  <a:lnTo>
                    <a:pt x="24" y="64"/>
                  </a:lnTo>
                  <a:lnTo>
                    <a:pt x="20" y="59"/>
                  </a:lnTo>
                  <a:lnTo>
                    <a:pt x="17" y="56"/>
                  </a:lnTo>
                  <a:lnTo>
                    <a:pt x="15" y="52"/>
                  </a:lnTo>
                  <a:lnTo>
                    <a:pt x="12" y="49"/>
                  </a:lnTo>
                  <a:lnTo>
                    <a:pt x="9" y="46"/>
                  </a:lnTo>
                  <a:lnTo>
                    <a:pt x="13" y="46"/>
                  </a:lnTo>
                  <a:lnTo>
                    <a:pt x="18" y="48"/>
                  </a:lnTo>
                  <a:lnTo>
                    <a:pt x="23" y="50"/>
                  </a:lnTo>
                  <a:lnTo>
                    <a:pt x="25" y="53"/>
                  </a:lnTo>
                  <a:lnTo>
                    <a:pt x="27" y="57"/>
                  </a:lnTo>
                  <a:lnTo>
                    <a:pt x="31" y="62"/>
                  </a:lnTo>
                  <a:lnTo>
                    <a:pt x="30" y="54"/>
                  </a:lnTo>
                  <a:lnTo>
                    <a:pt x="27" y="46"/>
                  </a:lnTo>
                  <a:lnTo>
                    <a:pt x="25" y="40"/>
                  </a:lnTo>
                  <a:lnTo>
                    <a:pt x="21" y="34"/>
                  </a:lnTo>
                  <a:lnTo>
                    <a:pt x="15" y="26"/>
                  </a:lnTo>
                  <a:lnTo>
                    <a:pt x="12" y="18"/>
                  </a:lnTo>
                  <a:lnTo>
                    <a:pt x="7" y="13"/>
                  </a:lnTo>
                  <a:lnTo>
                    <a:pt x="3" y="9"/>
                  </a:lnTo>
                  <a:lnTo>
                    <a:pt x="0" y="6"/>
                  </a:lnTo>
                  <a:lnTo>
                    <a:pt x="3" y="5"/>
                  </a:lnTo>
                  <a:lnTo>
                    <a:pt x="7" y="3"/>
                  </a:lnTo>
                  <a:lnTo>
                    <a:pt x="12" y="2"/>
                  </a:lnTo>
                  <a:lnTo>
                    <a:pt x="15" y="2"/>
                  </a:lnTo>
                  <a:lnTo>
                    <a:pt x="20" y="3"/>
                  </a:lnTo>
                  <a:lnTo>
                    <a:pt x="26" y="6"/>
                  </a:lnTo>
                  <a:lnTo>
                    <a:pt x="31" y="10"/>
                  </a:lnTo>
                  <a:lnTo>
                    <a:pt x="34" y="15"/>
                  </a:lnTo>
                  <a:lnTo>
                    <a:pt x="39" y="21"/>
                  </a:lnTo>
                  <a:lnTo>
                    <a:pt x="45" y="27"/>
                  </a:lnTo>
                  <a:lnTo>
                    <a:pt x="50" y="34"/>
                  </a:lnTo>
                  <a:lnTo>
                    <a:pt x="55" y="44"/>
                  </a:lnTo>
                  <a:lnTo>
                    <a:pt x="52" y="34"/>
                  </a:lnTo>
                  <a:lnTo>
                    <a:pt x="52" y="27"/>
                  </a:lnTo>
                  <a:lnTo>
                    <a:pt x="52" y="22"/>
                  </a:lnTo>
                  <a:lnTo>
                    <a:pt x="54" y="16"/>
                  </a:lnTo>
                  <a:lnTo>
                    <a:pt x="56" y="10"/>
                  </a:lnTo>
                  <a:lnTo>
                    <a:pt x="59" y="6"/>
                  </a:lnTo>
                  <a:lnTo>
                    <a:pt x="62" y="3"/>
                  </a:lnTo>
                  <a:lnTo>
                    <a:pt x="66" y="1"/>
                  </a:lnTo>
                  <a:lnTo>
                    <a:pt x="70" y="0"/>
                  </a:lnTo>
                  <a:lnTo>
                    <a:pt x="71" y="1"/>
                  </a:lnTo>
                  <a:lnTo>
                    <a:pt x="75" y="2"/>
                  </a:lnTo>
                  <a:lnTo>
                    <a:pt x="78" y="6"/>
                  </a:lnTo>
                  <a:lnTo>
                    <a:pt x="82" y="11"/>
                  </a:lnTo>
                  <a:lnTo>
                    <a:pt x="78" y="11"/>
                  </a:lnTo>
                  <a:lnTo>
                    <a:pt x="76" y="13"/>
                  </a:lnTo>
                  <a:lnTo>
                    <a:pt x="74" y="14"/>
                  </a:lnTo>
                  <a:lnTo>
                    <a:pt x="74" y="16"/>
                  </a:lnTo>
                  <a:lnTo>
                    <a:pt x="72" y="18"/>
                  </a:lnTo>
                  <a:lnTo>
                    <a:pt x="71" y="21"/>
                  </a:lnTo>
                  <a:lnTo>
                    <a:pt x="71" y="24"/>
                  </a:lnTo>
                  <a:lnTo>
                    <a:pt x="72" y="28"/>
                  </a:lnTo>
                  <a:lnTo>
                    <a:pt x="73" y="33"/>
                  </a:lnTo>
                  <a:lnTo>
                    <a:pt x="74" y="36"/>
                  </a:lnTo>
                  <a:lnTo>
                    <a:pt x="76" y="38"/>
                  </a:lnTo>
                  <a:lnTo>
                    <a:pt x="77" y="41"/>
                  </a:lnTo>
                  <a:lnTo>
                    <a:pt x="79" y="42"/>
                  </a:lnTo>
                  <a:lnTo>
                    <a:pt x="83" y="45"/>
                  </a:lnTo>
                  <a:lnTo>
                    <a:pt x="87" y="46"/>
                  </a:lnTo>
                  <a:lnTo>
                    <a:pt x="88" y="46"/>
                  </a:lnTo>
                  <a:lnTo>
                    <a:pt x="92" y="46"/>
                  </a:lnTo>
                  <a:lnTo>
                    <a:pt x="94" y="42"/>
                  </a:lnTo>
                  <a:lnTo>
                    <a:pt x="93" y="37"/>
                  </a:lnTo>
                  <a:lnTo>
                    <a:pt x="91" y="32"/>
                  </a:lnTo>
                  <a:lnTo>
                    <a:pt x="88" y="26"/>
                  </a:lnTo>
                  <a:lnTo>
                    <a:pt x="91" y="28"/>
                  </a:lnTo>
                  <a:lnTo>
                    <a:pt x="95" y="31"/>
                  </a:lnTo>
                  <a:lnTo>
                    <a:pt x="98" y="34"/>
                  </a:lnTo>
                  <a:lnTo>
                    <a:pt x="103" y="39"/>
                  </a:lnTo>
                  <a:lnTo>
                    <a:pt x="107" y="44"/>
                  </a:lnTo>
                  <a:lnTo>
                    <a:pt x="110" y="49"/>
                  </a:lnTo>
                  <a:lnTo>
                    <a:pt x="112" y="54"/>
                  </a:lnTo>
                  <a:lnTo>
                    <a:pt x="114" y="58"/>
                  </a:lnTo>
                  <a:lnTo>
                    <a:pt x="115" y="64"/>
                  </a:lnTo>
                  <a:lnTo>
                    <a:pt x="117" y="69"/>
                  </a:lnTo>
                  <a:lnTo>
                    <a:pt x="116" y="74"/>
                  </a:lnTo>
                  <a:lnTo>
                    <a:pt x="115" y="79"/>
                  </a:lnTo>
                  <a:lnTo>
                    <a:pt x="114" y="84"/>
                  </a:lnTo>
                  <a:lnTo>
                    <a:pt x="114" y="89"/>
                  </a:lnTo>
                  <a:lnTo>
                    <a:pt x="113" y="94"/>
                  </a:lnTo>
                  <a:lnTo>
                    <a:pt x="112" y="98"/>
                  </a:lnTo>
                  <a:lnTo>
                    <a:pt x="112" y="102"/>
                  </a:lnTo>
                  <a:lnTo>
                    <a:pt x="112" y="105"/>
                  </a:lnTo>
                  <a:lnTo>
                    <a:pt x="114" y="111"/>
                  </a:lnTo>
                  <a:lnTo>
                    <a:pt x="117" y="114"/>
                  </a:lnTo>
                  <a:lnTo>
                    <a:pt x="120" y="118"/>
                  </a:lnTo>
                  <a:lnTo>
                    <a:pt x="125" y="121"/>
                  </a:lnTo>
                  <a:lnTo>
                    <a:pt x="128" y="123"/>
                  </a:lnTo>
                  <a:lnTo>
                    <a:pt x="131" y="124"/>
                  </a:lnTo>
                  <a:lnTo>
                    <a:pt x="132" y="120"/>
                  </a:lnTo>
                  <a:lnTo>
                    <a:pt x="131" y="117"/>
                  </a:lnTo>
                  <a:lnTo>
                    <a:pt x="136" y="118"/>
                  </a:lnTo>
                  <a:lnTo>
                    <a:pt x="138" y="122"/>
                  </a:lnTo>
                  <a:lnTo>
                    <a:pt x="140" y="127"/>
                  </a:lnTo>
                  <a:lnTo>
                    <a:pt x="142" y="131"/>
                  </a:lnTo>
                  <a:lnTo>
                    <a:pt x="145" y="138"/>
                  </a:lnTo>
                  <a:lnTo>
                    <a:pt x="147" y="145"/>
                  </a:lnTo>
                  <a:lnTo>
                    <a:pt x="147" y="153"/>
                  </a:lnTo>
                  <a:lnTo>
                    <a:pt x="147" y="157"/>
                  </a:lnTo>
                  <a:lnTo>
                    <a:pt x="148" y="163"/>
                  </a:lnTo>
                  <a:lnTo>
                    <a:pt x="147" y="171"/>
                  </a:lnTo>
                  <a:lnTo>
                    <a:pt x="146" y="177"/>
                  </a:lnTo>
                  <a:lnTo>
                    <a:pt x="145" y="182"/>
                  </a:lnTo>
                  <a:lnTo>
                    <a:pt x="144" y="186"/>
                  </a:lnTo>
                  <a:lnTo>
                    <a:pt x="144" y="190"/>
                  </a:lnTo>
                  <a:lnTo>
                    <a:pt x="141" y="193"/>
                  </a:lnTo>
                  <a:lnTo>
                    <a:pt x="138" y="197"/>
                  </a:lnTo>
                  <a:lnTo>
                    <a:pt x="134" y="201"/>
                  </a:lnTo>
                  <a:lnTo>
                    <a:pt x="131" y="202"/>
                  </a:lnTo>
                  <a:lnTo>
                    <a:pt x="127" y="204"/>
                  </a:lnTo>
                  <a:lnTo>
                    <a:pt x="122" y="201"/>
                  </a:lnTo>
                  <a:lnTo>
                    <a:pt x="116" y="201"/>
                  </a:lnTo>
                  <a:lnTo>
                    <a:pt x="110" y="202"/>
                  </a:lnTo>
                  <a:lnTo>
                    <a:pt x="104" y="205"/>
                  </a:lnTo>
                  <a:lnTo>
                    <a:pt x="96" y="207"/>
                  </a:lnTo>
                  <a:lnTo>
                    <a:pt x="90" y="207"/>
                  </a:lnTo>
                </a:path>
              </a:pathLst>
            </a:custGeom>
            <a:solidFill>
              <a:srgbClr val="FFCC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2003" name="Freeform 9">
              <a:extLst>
                <a:ext uri="{FF2B5EF4-FFF2-40B4-BE49-F238E27FC236}">
                  <a16:creationId xmlns:a16="http://schemas.microsoft.com/office/drawing/2014/main" id="{411FA3E0-F67C-9B1D-0186-76992848D8F3}"/>
                </a:ext>
              </a:extLst>
            </p:cNvPr>
            <p:cNvSpPr>
              <a:spLocks/>
            </p:cNvSpPr>
            <p:nvPr/>
          </p:nvSpPr>
          <p:spPr bwMode="auto">
            <a:xfrm>
              <a:off x="2925" y="2135"/>
              <a:ext cx="504" cy="563"/>
            </a:xfrm>
            <a:custGeom>
              <a:avLst/>
              <a:gdLst>
                <a:gd name="T0" fmla="*/ 44 w 504"/>
                <a:gd name="T1" fmla="*/ 491 h 563"/>
                <a:gd name="T2" fmla="*/ 32 w 504"/>
                <a:gd name="T3" fmla="*/ 406 h 563"/>
                <a:gd name="T4" fmla="*/ 31 w 504"/>
                <a:gd name="T5" fmla="*/ 336 h 563"/>
                <a:gd name="T6" fmla="*/ 7 w 504"/>
                <a:gd name="T7" fmla="*/ 272 h 563"/>
                <a:gd name="T8" fmla="*/ 62 w 504"/>
                <a:gd name="T9" fmla="*/ 299 h 563"/>
                <a:gd name="T10" fmla="*/ 29 w 504"/>
                <a:gd name="T11" fmla="*/ 157 h 563"/>
                <a:gd name="T12" fmla="*/ 32 w 504"/>
                <a:gd name="T13" fmla="*/ 114 h 563"/>
                <a:gd name="T14" fmla="*/ 62 w 504"/>
                <a:gd name="T15" fmla="*/ 120 h 563"/>
                <a:gd name="T16" fmla="*/ 67 w 504"/>
                <a:gd name="T17" fmla="*/ 66 h 563"/>
                <a:gd name="T18" fmla="*/ 109 w 504"/>
                <a:gd name="T19" fmla="*/ 71 h 563"/>
                <a:gd name="T20" fmla="*/ 141 w 504"/>
                <a:gd name="T21" fmla="*/ 117 h 563"/>
                <a:gd name="T22" fmla="*/ 189 w 504"/>
                <a:gd name="T23" fmla="*/ 120 h 563"/>
                <a:gd name="T24" fmla="*/ 221 w 504"/>
                <a:gd name="T25" fmla="*/ 86 h 563"/>
                <a:gd name="T26" fmla="*/ 235 w 504"/>
                <a:gd name="T27" fmla="*/ 34 h 563"/>
                <a:gd name="T28" fmla="*/ 251 w 504"/>
                <a:gd name="T29" fmla="*/ 30 h 563"/>
                <a:gd name="T30" fmla="*/ 265 w 504"/>
                <a:gd name="T31" fmla="*/ 113 h 563"/>
                <a:gd name="T32" fmla="*/ 232 w 504"/>
                <a:gd name="T33" fmla="*/ 188 h 563"/>
                <a:gd name="T34" fmla="*/ 238 w 504"/>
                <a:gd name="T35" fmla="*/ 214 h 563"/>
                <a:gd name="T36" fmla="*/ 298 w 504"/>
                <a:gd name="T37" fmla="*/ 168 h 563"/>
                <a:gd name="T38" fmla="*/ 344 w 504"/>
                <a:gd name="T39" fmla="*/ 145 h 563"/>
                <a:gd name="T40" fmla="*/ 347 w 504"/>
                <a:gd name="T41" fmla="*/ 194 h 563"/>
                <a:gd name="T42" fmla="*/ 333 w 504"/>
                <a:gd name="T43" fmla="*/ 232 h 563"/>
                <a:gd name="T44" fmla="*/ 339 w 504"/>
                <a:gd name="T45" fmla="*/ 272 h 563"/>
                <a:gd name="T46" fmla="*/ 353 w 504"/>
                <a:gd name="T47" fmla="*/ 293 h 563"/>
                <a:gd name="T48" fmla="*/ 383 w 504"/>
                <a:gd name="T49" fmla="*/ 289 h 563"/>
                <a:gd name="T50" fmla="*/ 382 w 504"/>
                <a:gd name="T51" fmla="*/ 244 h 563"/>
                <a:gd name="T52" fmla="*/ 385 w 504"/>
                <a:gd name="T53" fmla="*/ 210 h 563"/>
                <a:gd name="T54" fmla="*/ 401 w 504"/>
                <a:gd name="T55" fmla="*/ 222 h 563"/>
                <a:gd name="T56" fmla="*/ 418 w 504"/>
                <a:gd name="T57" fmla="*/ 260 h 563"/>
                <a:gd name="T58" fmla="*/ 420 w 504"/>
                <a:gd name="T59" fmla="*/ 283 h 563"/>
                <a:gd name="T60" fmla="*/ 419 w 504"/>
                <a:gd name="T61" fmla="*/ 324 h 563"/>
                <a:gd name="T62" fmla="*/ 430 w 504"/>
                <a:gd name="T63" fmla="*/ 365 h 563"/>
                <a:gd name="T64" fmla="*/ 447 w 504"/>
                <a:gd name="T65" fmla="*/ 378 h 563"/>
                <a:gd name="T66" fmla="*/ 465 w 504"/>
                <a:gd name="T67" fmla="*/ 365 h 563"/>
                <a:gd name="T68" fmla="*/ 480 w 504"/>
                <a:gd name="T69" fmla="*/ 340 h 563"/>
                <a:gd name="T70" fmla="*/ 485 w 504"/>
                <a:gd name="T71" fmla="*/ 313 h 563"/>
                <a:gd name="T72" fmla="*/ 495 w 504"/>
                <a:gd name="T73" fmla="*/ 321 h 563"/>
                <a:gd name="T74" fmla="*/ 503 w 504"/>
                <a:gd name="T75" fmla="*/ 362 h 563"/>
                <a:gd name="T76" fmla="*/ 488 w 504"/>
                <a:gd name="T77" fmla="*/ 423 h 563"/>
                <a:gd name="T78" fmla="*/ 461 w 504"/>
                <a:gd name="T79" fmla="*/ 497 h 563"/>
                <a:gd name="T80" fmla="*/ 435 w 504"/>
                <a:gd name="T81" fmla="*/ 557 h 563"/>
                <a:gd name="T82" fmla="*/ 372 w 504"/>
                <a:gd name="T83" fmla="*/ 558 h 563"/>
                <a:gd name="T84" fmla="*/ 322 w 504"/>
                <a:gd name="T85" fmla="*/ 522 h 563"/>
                <a:gd name="T86" fmla="*/ 251 w 504"/>
                <a:gd name="T87" fmla="*/ 543 h 563"/>
                <a:gd name="T88" fmla="*/ 197 w 504"/>
                <a:gd name="T89" fmla="*/ 543 h 563"/>
                <a:gd name="T90" fmla="*/ 102 w 504"/>
                <a:gd name="T91" fmla="*/ 553 h 5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4" h="563">
                  <a:moveTo>
                    <a:pt x="79" y="547"/>
                  </a:moveTo>
                  <a:lnTo>
                    <a:pt x="62" y="531"/>
                  </a:lnTo>
                  <a:lnTo>
                    <a:pt x="44" y="491"/>
                  </a:lnTo>
                  <a:lnTo>
                    <a:pt x="33" y="457"/>
                  </a:lnTo>
                  <a:lnTo>
                    <a:pt x="26" y="424"/>
                  </a:lnTo>
                  <a:lnTo>
                    <a:pt x="32" y="406"/>
                  </a:lnTo>
                  <a:lnTo>
                    <a:pt x="55" y="382"/>
                  </a:lnTo>
                  <a:lnTo>
                    <a:pt x="45" y="362"/>
                  </a:lnTo>
                  <a:lnTo>
                    <a:pt x="31" y="336"/>
                  </a:lnTo>
                  <a:lnTo>
                    <a:pt x="21" y="320"/>
                  </a:lnTo>
                  <a:lnTo>
                    <a:pt x="13" y="297"/>
                  </a:lnTo>
                  <a:lnTo>
                    <a:pt x="7" y="272"/>
                  </a:lnTo>
                  <a:lnTo>
                    <a:pt x="7" y="241"/>
                  </a:lnTo>
                  <a:lnTo>
                    <a:pt x="32" y="264"/>
                  </a:lnTo>
                  <a:lnTo>
                    <a:pt x="62" y="299"/>
                  </a:lnTo>
                  <a:lnTo>
                    <a:pt x="76" y="301"/>
                  </a:lnTo>
                  <a:lnTo>
                    <a:pt x="56" y="228"/>
                  </a:lnTo>
                  <a:lnTo>
                    <a:pt x="29" y="157"/>
                  </a:lnTo>
                  <a:lnTo>
                    <a:pt x="0" y="110"/>
                  </a:lnTo>
                  <a:lnTo>
                    <a:pt x="12" y="108"/>
                  </a:lnTo>
                  <a:lnTo>
                    <a:pt x="32" y="114"/>
                  </a:lnTo>
                  <a:lnTo>
                    <a:pt x="50" y="126"/>
                  </a:lnTo>
                  <a:lnTo>
                    <a:pt x="69" y="147"/>
                  </a:lnTo>
                  <a:lnTo>
                    <a:pt x="62" y="120"/>
                  </a:lnTo>
                  <a:lnTo>
                    <a:pt x="59" y="102"/>
                  </a:lnTo>
                  <a:lnTo>
                    <a:pt x="63" y="83"/>
                  </a:lnTo>
                  <a:lnTo>
                    <a:pt x="67" y="66"/>
                  </a:lnTo>
                  <a:lnTo>
                    <a:pt x="84" y="28"/>
                  </a:lnTo>
                  <a:lnTo>
                    <a:pt x="99" y="55"/>
                  </a:lnTo>
                  <a:lnTo>
                    <a:pt x="109" y="71"/>
                  </a:lnTo>
                  <a:lnTo>
                    <a:pt x="116" y="83"/>
                  </a:lnTo>
                  <a:lnTo>
                    <a:pt x="125" y="98"/>
                  </a:lnTo>
                  <a:lnTo>
                    <a:pt x="141" y="117"/>
                  </a:lnTo>
                  <a:lnTo>
                    <a:pt x="156" y="127"/>
                  </a:lnTo>
                  <a:lnTo>
                    <a:pt x="170" y="129"/>
                  </a:lnTo>
                  <a:lnTo>
                    <a:pt x="189" y="120"/>
                  </a:lnTo>
                  <a:lnTo>
                    <a:pt x="200" y="112"/>
                  </a:lnTo>
                  <a:lnTo>
                    <a:pt x="213" y="101"/>
                  </a:lnTo>
                  <a:lnTo>
                    <a:pt x="221" y="86"/>
                  </a:lnTo>
                  <a:lnTo>
                    <a:pt x="228" y="66"/>
                  </a:lnTo>
                  <a:lnTo>
                    <a:pt x="232" y="50"/>
                  </a:lnTo>
                  <a:lnTo>
                    <a:pt x="235" y="34"/>
                  </a:lnTo>
                  <a:lnTo>
                    <a:pt x="238" y="19"/>
                  </a:lnTo>
                  <a:lnTo>
                    <a:pt x="241" y="0"/>
                  </a:lnTo>
                  <a:lnTo>
                    <a:pt x="251" y="30"/>
                  </a:lnTo>
                  <a:lnTo>
                    <a:pt x="257" y="53"/>
                  </a:lnTo>
                  <a:lnTo>
                    <a:pt x="263" y="80"/>
                  </a:lnTo>
                  <a:lnTo>
                    <a:pt x="265" y="113"/>
                  </a:lnTo>
                  <a:lnTo>
                    <a:pt x="260" y="147"/>
                  </a:lnTo>
                  <a:lnTo>
                    <a:pt x="248" y="172"/>
                  </a:lnTo>
                  <a:lnTo>
                    <a:pt x="232" y="188"/>
                  </a:lnTo>
                  <a:lnTo>
                    <a:pt x="224" y="207"/>
                  </a:lnTo>
                  <a:lnTo>
                    <a:pt x="215" y="237"/>
                  </a:lnTo>
                  <a:lnTo>
                    <a:pt x="238" y="214"/>
                  </a:lnTo>
                  <a:lnTo>
                    <a:pt x="262" y="192"/>
                  </a:lnTo>
                  <a:lnTo>
                    <a:pt x="279" y="180"/>
                  </a:lnTo>
                  <a:lnTo>
                    <a:pt x="298" y="168"/>
                  </a:lnTo>
                  <a:lnTo>
                    <a:pt x="315" y="158"/>
                  </a:lnTo>
                  <a:lnTo>
                    <a:pt x="331" y="151"/>
                  </a:lnTo>
                  <a:lnTo>
                    <a:pt x="344" y="145"/>
                  </a:lnTo>
                  <a:lnTo>
                    <a:pt x="347" y="164"/>
                  </a:lnTo>
                  <a:lnTo>
                    <a:pt x="350" y="180"/>
                  </a:lnTo>
                  <a:lnTo>
                    <a:pt x="347" y="194"/>
                  </a:lnTo>
                  <a:lnTo>
                    <a:pt x="344" y="204"/>
                  </a:lnTo>
                  <a:lnTo>
                    <a:pt x="339" y="215"/>
                  </a:lnTo>
                  <a:lnTo>
                    <a:pt x="333" y="232"/>
                  </a:lnTo>
                  <a:lnTo>
                    <a:pt x="333" y="249"/>
                  </a:lnTo>
                  <a:lnTo>
                    <a:pt x="337" y="262"/>
                  </a:lnTo>
                  <a:lnTo>
                    <a:pt x="339" y="272"/>
                  </a:lnTo>
                  <a:lnTo>
                    <a:pt x="345" y="280"/>
                  </a:lnTo>
                  <a:lnTo>
                    <a:pt x="348" y="287"/>
                  </a:lnTo>
                  <a:lnTo>
                    <a:pt x="353" y="293"/>
                  </a:lnTo>
                  <a:lnTo>
                    <a:pt x="359" y="297"/>
                  </a:lnTo>
                  <a:lnTo>
                    <a:pt x="374" y="297"/>
                  </a:lnTo>
                  <a:lnTo>
                    <a:pt x="383" y="289"/>
                  </a:lnTo>
                  <a:lnTo>
                    <a:pt x="386" y="273"/>
                  </a:lnTo>
                  <a:lnTo>
                    <a:pt x="383" y="252"/>
                  </a:lnTo>
                  <a:lnTo>
                    <a:pt x="382" y="244"/>
                  </a:lnTo>
                  <a:lnTo>
                    <a:pt x="382" y="234"/>
                  </a:lnTo>
                  <a:lnTo>
                    <a:pt x="382" y="224"/>
                  </a:lnTo>
                  <a:lnTo>
                    <a:pt x="385" y="210"/>
                  </a:lnTo>
                  <a:lnTo>
                    <a:pt x="386" y="202"/>
                  </a:lnTo>
                  <a:lnTo>
                    <a:pt x="394" y="210"/>
                  </a:lnTo>
                  <a:lnTo>
                    <a:pt x="401" y="222"/>
                  </a:lnTo>
                  <a:lnTo>
                    <a:pt x="408" y="234"/>
                  </a:lnTo>
                  <a:lnTo>
                    <a:pt x="415" y="245"/>
                  </a:lnTo>
                  <a:lnTo>
                    <a:pt x="418" y="260"/>
                  </a:lnTo>
                  <a:lnTo>
                    <a:pt x="419" y="273"/>
                  </a:lnTo>
                  <a:lnTo>
                    <a:pt x="420" y="293"/>
                  </a:lnTo>
                  <a:lnTo>
                    <a:pt x="420" y="283"/>
                  </a:lnTo>
                  <a:lnTo>
                    <a:pt x="419" y="303"/>
                  </a:lnTo>
                  <a:lnTo>
                    <a:pt x="419" y="310"/>
                  </a:lnTo>
                  <a:lnTo>
                    <a:pt x="419" y="324"/>
                  </a:lnTo>
                  <a:lnTo>
                    <a:pt x="423" y="342"/>
                  </a:lnTo>
                  <a:lnTo>
                    <a:pt x="425" y="351"/>
                  </a:lnTo>
                  <a:lnTo>
                    <a:pt x="430" y="365"/>
                  </a:lnTo>
                  <a:lnTo>
                    <a:pt x="433" y="374"/>
                  </a:lnTo>
                  <a:lnTo>
                    <a:pt x="438" y="380"/>
                  </a:lnTo>
                  <a:lnTo>
                    <a:pt x="447" y="378"/>
                  </a:lnTo>
                  <a:lnTo>
                    <a:pt x="455" y="376"/>
                  </a:lnTo>
                  <a:lnTo>
                    <a:pt x="459" y="371"/>
                  </a:lnTo>
                  <a:lnTo>
                    <a:pt x="465" y="365"/>
                  </a:lnTo>
                  <a:lnTo>
                    <a:pt x="470" y="360"/>
                  </a:lnTo>
                  <a:lnTo>
                    <a:pt x="476" y="351"/>
                  </a:lnTo>
                  <a:lnTo>
                    <a:pt x="480" y="340"/>
                  </a:lnTo>
                  <a:lnTo>
                    <a:pt x="482" y="334"/>
                  </a:lnTo>
                  <a:lnTo>
                    <a:pt x="483" y="322"/>
                  </a:lnTo>
                  <a:lnTo>
                    <a:pt x="485" y="313"/>
                  </a:lnTo>
                  <a:lnTo>
                    <a:pt x="484" y="301"/>
                  </a:lnTo>
                  <a:lnTo>
                    <a:pt x="491" y="312"/>
                  </a:lnTo>
                  <a:lnTo>
                    <a:pt x="495" y="321"/>
                  </a:lnTo>
                  <a:lnTo>
                    <a:pt x="499" y="332"/>
                  </a:lnTo>
                  <a:lnTo>
                    <a:pt x="502" y="348"/>
                  </a:lnTo>
                  <a:lnTo>
                    <a:pt x="503" y="362"/>
                  </a:lnTo>
                  <a:lnTo>
                    <a:pt x="501" y="377"/>
                  </a:lnTo>
                  <a:lnTo>
                    <a:pt x="495" y="394"/>
                  </a:lnTo>
                  <a:lnTo>
                    <a:pt x="488" y="423"/>
                  </a:lnTo>
                  <a:lnTo>
                    <a:pt x="474" y="455"/>
                  </a:lnTo>
                  <a:lnTo>
                    <a:pt x="463" y="474"/>
                  </a:lnTo>
                  <a:lnTo>
                    <a:pt x="461" y="497"/>
                  </a:lnTo>
                  <a:lnTo>
                    <a:pt x="471" y="536"/>
                  </a:lnTo>
                  <a:lnTo>
                    <a:pt x="455" y="548"/>
                  </a:lnTo>
                  <a:lnTo>
                    <a:pt x="435" y="557"/>
                  </a:lnTo>
                  <a:lnTo>
                    <a:pt x="414" y="561"/>
                  </a:lnTo>
                  <a:lnTo>
                    <a:pt x="392" y="562"/>
                  </a:lnTo>
                  <a:lnTo>
                    <a:pt x="372" y="558"/>
                  </a:lnTo>
                  <a:lnTo>
                    <a:pt x="353" y="551"/>
                  </a:lnTo>
                  <a:lnTo>
                    <a:pt x="333" y="535"/>
                  </a:lnTo>
                  <a:lnTo>
                    <a:pt x="322" y="522"/>
                  </a:lnTo>
                  <a:lnTo>
                    <a:pt x="304" y="535"/>
                  </a:lnTo>
                  <a:lnTo>
                    <a:pt x="275" y="543"/>
                  </a:lnTo>
                  <a:lnTo>
                    <a:pt x="251" y="543"/>
                  </a:lnTo>
                  <a:lnTo>
                    <a:pt x="235" y="536"/>
                  </a:lnTo>
                  <a:lnTo>
                    <a:pt x="219" y="522"/>
                  </a:lnTo>
                  <a:lnTo>
                    <a:pt x="197" y="543"/>
                  </a:lnTo>
                  <a:lnTo>
                    <a:pt x="166" y="553"/>
                  </a:lnTo>
                  <a:lnTo>
                    <a:pt x="132" y="555"/>
                  </a:lnTo>
                  <a:lnTo>
                    <a:pt x="102" y="553"/>
                  </a:lnTo>
                  <a:lnTo>
                    <a:pt x="79" y="547"/>
                  </a:lnTo>
                </a:path>
              </a:pathLst>
            </a:custGeom>
            <a:solidFill>
              <a:srgbClr val="FFCC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2004" name="Freeform 10">
              <a:extLst>
                <a:ext uri="{FF2B5EF4-FFF2-40B4-BE49-F238E27FC236}">
                  <a16:creationId xmlns:a16="http://schemas.microsoft.com/office/drawing/2014/main" id="{A276DD05-61A1-F0C4-A85D-8CFC49B00DE9}"/>
                </a:ext>
              </a:extLst>
            </p:cNvPr>
            <p:cNvSpPr>
              <a:spLocks/>
            </p:cNvSpPr>
            <p:nvPr/>
          </p:nvSpPr>
          <p:spPr bwMode="auto">
            <a:xfrm>
              <a:off x="2959" y="2290"/>
              <a:ext cx="359" cy="407"/>
            </a:xfrm>
            <a:custGeom>
              <a:avLst/>
              <a:gdLst>
                <a:gd name="T0" fmla="*/ 45 w 359"/>
                <a:gd name="T1" fmla="*/ 382 h 407"/>
                <a:gd name="T2" fmla="*/ 25 w 359"/>
                <a:gd name="T3" fmla="*/ 330 h 407"/>
                <a:gd name="T4" fmla="*/ 23 w 359"/>
                <a:gd name="T5" fmla="*/ 294 h 407"/>
                <a:gd name="T6" fmla="*/ 33 w 359"/>
                <a:gd name="T7" fmla="*/ 260 h 407"/>
                <a:gd name="T8" fmla="*/ 15 w 359"/>
                <a:gd name="T9" fmla="*/ 231 h 407"/>
                <a:gd name="T10" fmla="*/ 5 w 359"/>
                <a:gd name="T11" fmla="*/ 196 h 407"/>
                <a:gd name="T12" fmla="*/ 23 w 359"/>
                <a:gd name="T13" fmla="*/ 189 h 407"/>
                <a:gd name="T14" fmla="*/ 55 w 359"/>
                <a:gd name="T15" fmla="*/ 217 h 407"/>
                <a:gd name="T16" fmla="*/ 21 w 359"/>
                <a:gd name="T17" fmla="*/ 113 h 407"/>
                <a:gd name="T18" fmla="*/ 8 w 359"/>
                <a:gd name="T19" fmla="*/ 78 h 407"/>
                <a:gd name="T20" fmla="*/ 35 w 359"/>
                <a:gd name="T21" fmla="*/ 90 h 407"/>
                <a:gd name="T22" fmla="*/ 44 w 359"/>
                <a:gd name="T23" fmla="*/ 86 h 407"/>
                <a:gd name="T24" fmla="*/ 45 w 359"/>
                <a:gd name="T25" fmla="*/ 59 h 407"/>
                <a:gd name="T26" fmla="*/ 59 w 359"/>
                <a:gd name="T27" fmla="*/ 20 h 407"/>
                <a:gd name="T28" fmla="*/ 78 w 359"/>
                <a:gd name="T29" fmla="*/ 51 h 407"/>
                <a:gd name="T30" fmla="*/ 88 w 359"/>
                <a:gd name="T31" fmla="*/ 70 h 407"/>
                <a:gd name="T32" fmla="*/ 111 w 359"/>
                <a:gd name="T33" fmla="*/ 91 h 407"/>
                <a:gd name="T34" fmla="*/ 135 w 359"/>
                <a:gd name="T35" fmla="*/ 86 h 407"/>
                <a:gd name="T36" fmla="*/ 152 w 359"/>
                <a:gd name="T37" fmla="*/ 72 h 407"/>
                <a:gd name="T38" fmla="*/ 163 w 359"/>
                <a:gd name="T39" fmla="*/ 46 h 407"/>
                <a:gd name="T40" fmla="*/ 167 w 359"/>
                <a:gd name="T41" fmla="*/ 24 h 407"/>
                <a:gd name="T42" fmla="*/ 172 w 359"/>
                <a:gd name="T43" fmla="*/ 0 h 407"/>
                <a:gd name="T44" fmla="*/ 183 w 359"/>
                <a:gd name="T45" fmla="*/ 37 h 407"/>
                <a:gd name="T46" fmla="*/ 190 w 359"/>
                <a:gd name="T47" fmla="*/ 81 h 407"/>
                <a:gd name="T48" fmla="*/ 179 w 359"/>
                <a:gd name="T49" fmla="*/ 123 h 407"/>
                <a:gd name="T50" fmla="*/ 160 w 359"/>
                <a:gd name="T51" fmla="*/ 149 h 407"/>
                <a:gd name="T52" fmla="*/ 171 w 359"/>
                <a:gd name="T53" fmla="*/ 155 h 407"/>
                <a:gd name="T54" fmla="*/ 199 w 359"/>
                <a:gd name="T55" fmla="*/ 131 h 407"/>
                <a:gd name="T56" fmla="*/ 225 w 359"/>
                <a:gd name="T57" fmla="*/ 115 h 407"/>
                <a:gd name="T58" fmla="*/ 246 w 359"/>
                <a:gd name="T59" fmla="*/ 128 h 407"/>
                <a:gd name="T60" fmla="*/ 239 w 359"/>
                <a:gd name="T61" fmla="*/ 167 h 407"/>
                <a:gd name="T62" fmla="*/ 228 w 359"/>
                <a:gd name="T63" fmla="*/ 192 h 407"/>
                <a:gd name="T64" fmla="*/ 231 w 359"/>
                <a:gd name="T65" fmla="*/ 203 h 407"/>
                <a:gd name="T66" fmla="*/ 242 w 359"/>
                <a:gd name="T67" fmla="*/ 212 h 407"/>
                <a:gd name="T68" fmla="*/ 268 w 359"/>
                <a:gd name="T69" fmla="*/ 215 h 407"/>
                <a:gd name="T70" fmla="*/ 276 w 359"/>
                <a:gd name="T71" fmla="*/ 198 h 407"/>
                <a:gd name="T72" fmla="*/ 274 w 359"/>
                <a:gd name="T73" fmla="*/ 161 h 407"/>
                <a:gd name="T74" fmla="*/ 288 w 359"/>
                <a:gd name="T75" fmla="*/ 163 h 407"/>
                <a:gd name="T76" fmla="*/ 300 w 359"/>
                <a:gd name="T77" fmla="*/ 197 h 407"/>
                <a:gd name="T78" fmla="*/ 305 w 359"/>
                <a:gd name="T79" fmla="*/ 247 h 407"/>
                <a:gd name="T80" fmla="*/ 325 w 359"/>
                <a:gd name="T81" fmla="*/ 271 h 407"/>
                <a:gd name="T82" fmla="*/ 341 w 359"/>
                <a:gd name="T83" fmla="*/ 255 h 407"/>
                <a:gd name="T84" fmla="*/ 347 w 359"/>
                <a:gd name="T85" fmla="*/ 218 h 407"/>
                <a:gd name="T86" fmla="*/ 358 w 359"/>
                <a:gd name="T87" fmla="*/ 251 h 407"/>
                <a:gd name="T88" fmla="*/ 355 w 359"/>
                <a:gd name="T89" fmla="*/ 285 h 407"/>
                <a:gd name="T90" fmla="*/ 341 w 359"/>
                <a:gd name="T91" fmla="*/ 328 h 407"/>
                <a:gd name="T92" fmla="*/ 331 w 359"/>
                <a:gd name="T93" fmla="*/ 360 h 407"/>
                <a:gd name="T94" fmla="*/ 327 w 359"/>
                <a:gd name="T95" fmla="*/ 396 h 407"/>
                <a:gd name="T96" fmla="*/ 297 w 359"/>
                <a:gd name="T97" fmla="*/ 405 h 407"/>
                <a:gd name="T98" fmla="*/ 267 w 359"/>
                <a:gd name="T99" fmla="*/ 403 h 407"/>
                <a:gd name="T100" fmla="*/ 239 w 359"/>
                <a:gd name="T101" fmla="*/ 387 h 407"/>
                <a:gd name="T102" fmla="*/ 218 w 359"/>
                <a:gd name="T103" fmla="*/ 387 h 407"/>
                <a:gd name="T104" fmla="*/ 181 w 359"/>
                <a:gd name="T105" fmla="*/ 392 h 407"/>
                <a:gd name="T106" fmla="*/ 157 w 359"/>
                <a:gd name="T107" fmla="*/ 376 h 407"/>
                <a:gd name="T108" fmla="*/ 120 w 359"/>
                <a:gd name="T109" fmla="*/ 399 h 407"/>
                <a:gd name="T110" fmla="*/ 75 w 359"/>
                <a:gd name="T111" fmla="*/ 398 h 40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9" h="407">
                  <a:moveTo>
                    <a:pt x="57" y="395"/>
                  </a:moveTo>
                  <a:lnTo>
                    <a:pt x="45" y="382"/>
                  </a:lnTo>
                  <a:lnTo>
                    <a:pt x="32" y="355"/>
                  </a:lnTo>
                  <a:lnTo>
                    <a:pt x="25" y="330"/>
                  </a:lnTo>
                  <a:lnTo>
                    <a:pt x="19" y="306"/>
                  </a:lnTo>
                  <a:lnTo>
                    <a:pt x="23" y="294"/>
                  </a:lnTo>
                  <a:lnTo>
                    <a:pt x="40" y="275"/>
                  </a:lnTo>
                  <a:lnTo>
                    <a:pt x="33" y="260"/>
                  </a:lnTo>
                  <a:lnTo>
                    <a:pt x="22" y="242"/>
                  </a:lnTo>
                  <a:lnTo>
                    <a:pt x="15" y="231"/>
                  </a:lnTo>
                  <a:lnTo>
                    <a:pt x="9" y="215"/>
                  </a:lnTo>
                  <a:lnTo>
                    <a:pt x="5" y="196"/>
                  </a:lnTo>
                  <a:lnTo>
                    <a:pt x="5" y="173"/>
                  </a:lnTo>
                  <a:lnTo>
                    <a:pt x="23" y="189"/>
                  </a:lnTo>
                  <a:lnTo>
                    <a:pt x="45" y="215"/>
                  </a:lnTo>
                  <a:lnTo>
                    <a:pt x="55" y="217"/>
                  </a:lnTo>
                  <a:lnTo>
                    <a:pt x="40" y="165"/>
                  </a:lnTo>
                  <a:lnTo>
                    <a:pt x="21" y="113"/>
                  </a:lnTo>
                  <a:lnTo>
                    <a:pt x="0" y="79"/>
                  </a:lnTo>
                  <a:lnTo>
                    <a:pt x="8" y="78"/>
                  </a:lnTo>
                  <a:lnTo>
                    <a:pt x="22" y="82"/>
                  </a:lnTo>
                  <a:lnTo>
                    <a:pt x="35" y="90"/>
                  </a:lnTo>
                  <a:lnTo>
                    <a:pt x="49" y="106"/>
                  </a:lnTo>
                  <a:lnTo>
                    <a:pt x="44" y="86"/>
                  </a:lnTo>
                  <a:lnTo>
                    <a:pt x="42" y="73"/>
                  </a:lnTo>
                  <a:lnTo>
                    <a:pt x="45" y="59"/>
                  </a:lnTo>
                  <a:lnTo>
                    <a:pt x="47" y="47"/>
                  </a:lnTo>
                  <a:lnTo>
                    <a:pt x="59" y="20"/>
                  </a:lnTo>
                  <a:lnTo>
                    <a:pt x="70" y="39"/>
                  </a:lnTo>
                  <a:lnTo>
                    <a:pt x="78" y="51"/>
                  </a:lnTo>
                  <a:lnTo>
                    <a:pt x="82" y="59"/>
                  </a:lnTo>
                  <a:lnTo>
                    <a:pt x="88" y="70"/>
                  </a:lnTo>
                  <a:lnTo>
                    <a:pt x="100" y="84"/>
                  </a:lnTo>
                  <a:lnTo>
                    <a:pt x="111" y="91"/>
                  </a:lnTo>
                  <a:lnTo>
                    <a:pt x="121" y="93"/>
                  </a:lnTo>
                  <a:lnTo>
                    <a:pt x="135" y="86"/>
                  </a:lnTo>
                  <a:lnTo>
                    <a:pt x="143" y="80"/>
                  </a:lnTo>
                  <a:lnTo>
                    <a:pt x="152" y="72"/>
                  </a:lnTo>
                  <a:lnTo>
                    <a:pt x="158" y="61"/>
                  </a:lnTo>
                  <a:lnTo>
                    <a:pt x="163" y="46"/>
                  </a:lnTo>
                  <a:lnTo>
                    <a:pt x="165" y="36"/>
                  </a:lnTo>
                  <a:lnTo>
                    <a:pt x="167" y="24"/>
                  </a:lnTo>
                  <a:lnTo>
                    <a:pt x="169" y="14"/>
                  </a:lnTo>
                  <a:lnTo>
                    <a:pt x="172" y="0"/>
                  </a:lnTo>
                  <a:lnTo>
                    <a:pt x="179" y="22"/>
                  </a:lnTo>
                  <a:lnTo>
                    <a:pt x="183" y="37"/>
                  </a:lnTo>
                  <a:lnTo>
                    <a:pt x="189" y="57"/>
                  </a:lnTo>
                  <a:lnTo>
                    <a:pt x="190" y="81"/>
                  </a:lnTo>
                  <a:lnTo>
                    <a:pt x="185" y="105"/>
                  </a:lnTo>
                  <a:lnTo>
                    <a:pt x="179" y="123"/>
                  </a:lnTo>
                  <a:lnTo>
                    <a:pt x="165" y="135"/>
                  </a:lnTo>
                  <a:lnTo>
                    <a:pt x="160" y="149"/>
                  </a:lnTo>
                  <a:lnTo>
                    <a:pt x="154" y="171"/>
                  </a:lnTo>
                  <a:lnTo>
                    <a:pt x="171" y="155"/>
                  </a:lnTo>
                  <a:lnTo>
                    <a:pt x="187" y="139"/>
                  </a:lnTo>
                  <a:lnTo>
                    <a:pt x="199" y="131"/>
                  </a:lnTo>
                  <a:lnTo>
                    <a:pt x="213" y="121"/>
                  </a:lnTo>
                  <a:lnTo>
                    <a:pt x="225" y="115"/>
                  </a:lnTo>
                  <a:lnTo>
                    <a:pt x="246" y="106"/>
                  </a:lnTo>
                  <a:lnTo>
                    <a:pt x="246" y="128"/>
                  </a:lnTo>
                  <a:lnTo>
                    <a:pt x="245" y="145"/>
                  </a:lnTo>
                  <a:lnTo>
                    <a:pt x="239" y="167"/>
                  </a:lnTo>
                  <a:lnTo>
                    <a:pt x="234" y="178"/>
                  </a:lnTo>
                  <a:lnTo>
                    <a:pt x="228" y="192"/>
                  </a:lnTo>
                  <a:lnTo>
                    <a:pt x="227" y="197"/>
                  </a:lnTo>
                  <a:lnTo>
                    <a:pt x="231" y="203"/>
                  </a:lnTo>
                  <a:lnTo>
                    <a:pt x="234" y="209"/>
                  </a:lnTo>
                  <a:lnTo>
                    <a:pt x="242" y="212"/>
                  </a:lnTo>
                  <a:lnTo>
                    <a:pt x="254" y="215"/>
                  </a:lnTo>
                  <a:lnTo>
                    <a:pt x="268" y="215"/>
                  </a:lnTo>
                  <a:lnTo>
                    <a:pt x="275" y="208"/>
                  </a:lnTo>
                  <a:lnTo>
                    <a:pt x="276" y="198"/>
                  </a:lnTo>
                  <a:lnTo>
                    <a:pt x="276" y="179"/>
                  </a:lnTo>
                  <a:lnTo>
                    <a:pt x="274" y="161"/>
                  </a:lnTo>
                  <a:lnTo>
                    <a:pt x="277" y="147"/>
                  </a:lnTo>
                  <a:lnTo>
                    <a:pt x="288" y="163"/>
                  </a:lnTo>
                  <a:lnTo>
                    <a:pt x="297" y="177"/>
                  </a:lnTo>
                  <a:lnTo>
                    <a:pt x="300" y="197"/>
                  </a:lnTo>
                  <a:lnTo>
                    <a:pt x="299" y="217"/>
                  </a:lnTo>
                  <a:lnTo>
                    <a:pt x="305" y="247"/>
                  </a:lnTo>
                  <a:lnTo>
                    <a:pt x="315" y="275"/>
                  </a:lnTo>
                  <a:lnTo>
                    <a:pt x="325" y="271"/>
                  </a:lnTo>
                  <a:lnTo>
                    <a:pt x="335" y="264"/>
                  </a:lnTo>
                  <a:lnTo>
                    <a:pt x="341" y="255"/>
                  </a:lnTo>
                  <a:lnTo>
                    <a:pt x="345" y="239"/>
                  </a:lnTo>
                  <a:lnTo>
                    <a:pt x="347" y="218"/>
                  </a:lnTo>
                  <a:lnTo>
                    <a:pt x="355" y="232"/>
                  </a:lnTo>
                  <a:lnTo>
                    <a:pt x="358" y="251"/>
                  </a:lnTo>
                  <a:lnTo>
                    <a:pt x="358" y="273"/>
                  </a:lnTo>
                  <a:lnTo>
                    <a:pt x="355" y="285"/>
                  </a:lnTo>
                  <a:lnTo>
                    <a:pt x="350" y="304"/>
                  </a:lnTo>
                  <a:lnTo>
                    <a:pt x="341" y="328"/>
                  </a:lnTo>
                  <a:lnTo>
                    <a:pt x="332" y="342"/>
                  </a:lnTo>
                  <a:lnTo>
                    <a:pt x="331" y="360"/>
                  </a:lnTo>
                  <a:lnTo>
                    <a:pt x="338" y="387"/>
                  </a:lnTo>
                  <a:lnTo>
                    <a:pt x="327" y="396"/>
                  </a:lnTo>
                  <a:lnTo>
                    <a:pt x="313" y="403"/>
                  </a:lnTo>
                  <a:lnTo>
                    <a:pt x="297" y="405"/>
                  </a:lnTo>
                  <a:lnTo>
                    <a:pt x="283" y="406"/>
                  </a:lnTo>
                  <a:lnTo>
                    <a:pt x="267" y="403"/>
                  </a:lnTo>
                  <a:lnTo>
                    <a:pt x="253" y="397"/>
                  </a:lnTo>
                  <a:lnTo>
                    <a:pt x="239" y="387"/>
                  </a:lnTo>
                  <a:lnTo>
                    <a:pt x="231" y="376"/>
                  </a:lnTo>
                  <a:lnTo>
                    <a:pt x="218" y="387"/>
                  </a:lnTo>
                  <a:lnTo>
                    <a:pt x="197" y="392"/>
                  </a:lnTo>
                  <a:lnTo>
                    <a:pt x="181" y="392"/>
                  </a:lnTo>
                  <a:lnTo>
                    <a:pt x="169" y="386"/>
                  </a:lnTo>
                  <a:lnTo>
                    <a:pt x="157" y="376"/>
                  </a:lnTo>
                  <a:lnTo>
                    <a:pt x="142" y="392"/>
                  </a:lnTo>
                  <a:lnTo>
                    <a:pt x="120" y="399"/>
                  </a:lnTo>
                  <a:lnTo>
                    <a:pt x="95" y="400"/>
                  </a:lnTo>
                  <a:lnTo>
                    <a:pt x="75" y="398"/>
                  </a:lnTo>
                  <a:lnTo>
                    <a:pt x="57" y="395"/>
                  </a:lnTo>
                </a:path>
              </a:pathLst>
            </a:custGeom>
            <a:solidFill>
              <a:srgbClr val="FFCC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2005" name="Freeform 11">
              <a:extLst>
                <a:ext uri="{FF2B5EF4-FFF2-40B4-BE49-F238E27FC236}">
                  <a16:creationId xmlns:a16="http://schemas.microsoft.com/office/drawing/2014/main" id="{F65533B2-B2A1-2160-C0F5-247D62F31134}"/>
                </a:ext>
              </a:extLst>
            </p:cNvPr>
            <p:cNvSpPr>
              <a:spLocks/>
            </p:cNvSpPr>
            <p:nvPr/>
          </p:nvSpPr>
          <p:spPr bwMode="auto">
            <a:xfrm>
              <a:off x="3042" y="2433"/>
              <a:ext cx="219" cy="248"/>
            </a:xfrm>
            <a:custGeom>
              <a:avLst/>
              <a:gdLst>
                <a:gd name="T0" fmla="*/ 28 w 219"/>
                <a:gd name="T1" fmla="*/ 232 h 248"/>
                <a:gd name="T2" fmla="*/ 16 w 219"/>
                <a:gd name="T3" fmla="*/ 200 h 248"/>
                <a:gd name="T4" fmla="*/ 15 w 219"/>
                <a:gd name="T5" fmla="*/ 178 h 248"/>
                <a:gd name="T6" fmla="*/ 21 w 219"/>
                <a:gd name="T7" fmla="*/ 159 h 248"/>
                <a:gd name="T8" fmla="*/ 10 w 219"/>
                <a:gd name="T9" fmla="*/ 140 h 248"/>
                <a:gd name="T10" fmla="*/ 3 w 219"/>
                <a:gd name="T11" fmla="*/ 119 h 248"/>
                <a:gd name="T12" fmla="*/ 14 w 219"/>
                <a:gd name="T13" fmla="*/ 115 h 248"/>
                <a:gd name="T14" fmla="*/ 34 w 219"/>
                <a:gd name="T15" fmla="*/ 133 h 248"/>
                <a:gd name="T16" fmla="*/ 12 w 219"/>
                <a:gd name="T17" fmla="*/ 68 h 248"/>
                <a:gd name="T18" fmla="*/ 5 w 219"/>
                <a:gd name="T19" fmla="*/ 48 h 248"/>
                <a:gd name="T20" fmla="*/ 21 w 219"/>
                <a:gd name="T21" fmla="*/ 55 h 248"/>
                <a:gd name="T22" fmla="*/ 27 w 219"/>
                <a:gd name="T23" fmla="*/ 53 h 248"/>
                <a:gd name="T24" fmla="*/ 27 w 219"/>
                <a:gd name="T25" fmla="*/ 37 h 248"/>
                <a:gd name="T26" fmla="*/ 37 w 219"/>
                <a:gd name="T27" fmla="*/ 13 h 248"/>
                <a:gd name="T28" fmla="*/ 48 w 219"/>
                <a:gd name="T29" fmla="*/ 31 h 248"/>
                <a:gd name="T30" fmla="*/ 54 w 219"/>
                <a:gd name="T31" fmla="*/ 43 h 248"/>
                <a:gd name="T32" fmla="*/ 68 w 219"/>
                <a:gd name="T33" fmla="*/ 56 h 248"/>
                <a:gd name="T34" fmla="*/ 81 w 219"/>
                <a:gd name="T35" fmla="*/ 54 h 248"/>
                <a:gd name="T36" fmla="*/ 92 w 219"/>
                <a:gd name="T37" fmla="*/ 44 h 248"/>
                <a:gd name="T38" fmla="*/ 98 w 219"/>
                <a:gd name="T39" fmla="*/ 29 h 248"/>
                <a:gd name="T40" fmla="*/ 101 w 219"/>
                <a:gd name="T41" fmla="*/ 15 h 248"/>
                <a:gd name="T42" fmla="*/ 104 w 219"/>
                <a:gd name="T43" fmla="*/ 0 h 248"/>
                <a:gd name="T44" fmla="*/ 111 w 219"/>
                <a:gd name="T45" fmla="*/ 23 h 248"/>
                <a:gd name="T46" fmla="*/ 115 w 219"/>
                <a:gd name="T47" fmla="*/ 50 h 248"/>
                <a:gd name="T48" fmla="*/ 108 w 219"/>
                <a:gd name="T49" fmla="*/ 76 h 248"/>
                <a:gd name="T50" fmla="*/ 98 w 219"/>
                <a:gd name="T51" fmla="*/ 91 h 248"/>
                <a:gd name="T52" fmla="*/ 103 w 219"/>
                <a:gd name="T53" fmla="*/ 94 h 248"/>
                <a:gd name="T54" fmla="*/ 121 w 219"/>
                <a:gd name="T55" fmla="*/ 79 h 248"/>
                <a:gd name="T56" fmla="*/ 137 w 219"/>
                <a:gd name="T57" fmla="*/ 70 h 248"/>
                <a:gd name="T58" fmla="*/ 150 w 219"/>
                <a:gd name="T59" fmla="*/ 78 h 248"/>
                <a:gd name="T60" fmla="*/ 145 w 219"/>
                <a:gd name="T61" fmla="*/ 102 h 248"/>
                <a:gd name="T62" fmla="*/ 138 w 219"/>
                <a:gd name="T63" fmla="*/ 117 h 248"/>
                <a:gd name="T64" fmla="*/ 140 w 219"/>
                <a:gd name="T65" fmla="*/ 124 h 248"/>
                <a:gd name="T66" fmla="*/ 146 w 219"/>
                <a:gd name="T67" fmla="*/ 130 h 248"/>
                <a:gd name="T68" fmla="*/ 163 w 219"/>
                <a:gd name="T69" fmla="*/ 131 h 248"/>
                <a:gd name="T70" fmla="*/ 167 w 219"/>
                <a:gd name="T71" fmla="*/ 120 h 248"/>
                <a:gd name="T72" fmla="*/ 167 w 219"/>
                <a:gd name="T73" fmla="*/ 99 h 248"/>
                <a:gd name="T74" fmla="*/ 175 w 219"/>
                <a:gd name="T75" fmla="*/ 99 h 248"/>
                <a:gd name="T76" fmla="*/ 184 w 219"/>
                <a:gd name="T77" fmla="*/ 121 h 248"/>
                <a:gd name="T78" fmla="*/ 184 w 219"/>
                <a:gd name="T79" fmla="*/ 151 h 248"/>
                <a:gd name="T80" fmla="*/ 197 w 219"/>
                <a:gd name="T81" fmla="*/ 164 h 248"/>
                <a:gd name="T82" fmla="*/ 206 w 219"/>
                <a:gd name="T83" fmla="*/ 153 h 248"/>
                <a:gd name="T84" fmla="*/ 210 w 219"/>
                <a:gd name="T85" fmla="*/ 132 h 248"/>
                <a:gd name="T86" fmla="*/ 217 w 219"/>
                <a:gd name="T87" fmla="*/ 152 h 248"/>
                <a:gd name="T88" fmla="*/ 215 w 219"/>
                <a:gd name="T89" fmla="*/ 174 h 248"/>
                <a:gd name="T90" fmla="*/ 206 w 219"/>
                <a:gd name="T91" fmla="*/ 200 h 248"/>
                <a:gd name="T92" fmla="*/ 201 w 219"/>
                <a:gd name="T93" fmla="*/ 217 h 248"/>
                <a:gd name="T94" fmla="*/ 197 w 219"/>
                <a:gd name="T95" fmla="*/ 241 h 248"/>
                <a:gd name="T96" fmla="*/ 181 w 219"/>
                <a:gd name="T97" fmla="*/ 246 h 248"/>
                <a:gd name="T98" fmla="*/ 163 w 219"/>
                <a:gd name="T99" fmla="*/ 244 h 248"/>
                <a:gd name="T100" fmla="*/ 145 w 219"/>
                <a:gd name="T101" fmla="*/ 235 h 248"/>
                <a:gd name="T102" fmla="*/ 132 w 219"/>
                <a:gd name="T103" fmla="*/ 234 h 248"/>
                <a:gd name="T104" fmla="*/ 109 w 219"/>
                <a:gd name="T105" fmla="*/ 237 h 248"/>
                <a:gd name="T106" fmla="*/ 96 w 219"/>
                <a:gd name="T107" fmla="*/ 229 h 248"/>
                <a:gd name="T108" fmla="*/ 73 w 219"/>
                <a:gd name="T109" fmla="*/ 242 h 248"/>
                <a:gd name="T110" fmla="*/ 46 w 219"/>
                <a:gd name="T111" fmla="*/ 242 h 2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9" h="248">
                  <a:moveTo>
                    <a:pt x="35" y="240"/>
                  </a:moveTo>
                  <a:lnTo>
                    <a:pt x="28" y="232"/>
                  </a:lnTo>
                  <a:lnTo>
                    <a:pt x="21" y="215"/>
                  </a:lnTo>
                  <a:lnTo>
                    <a:pt x="16" y="200"/>
                  </a:lnTo>
                  <a:lnTo>
                    <a:pt x="12" y="186"/>
                  </a:lnTo>
                  <a:lnTo>
                    <a:pt x="15" y="178"/>
                  </a:lnTo>
                  <a:lnTo>
                    <a:pt x="24" y="167"/>
                  </a:lnTo>
                  <a:lnTo>
                    <a:pt x="21" y="159"/>
                  </a:lnTo>
                  <a:lnTo>
                    <a:pt x="14" y="148"/>
                  </a:lnTo>
                  <a:lnTo>
                    <a:pt x="10" y="140"/>
                  </a:lnTo>
                  <a:lnTo>
                    <a:pt x="7" y="130"/>
                  </a:lnTo>
                  <a:lnTo>
                    <a:pt x="3" y="119"/>
                  </a:lnTo>
                  <a:lnTo>
                    <a:pt x="3" y="105"/>
                  </a:lnTo>
                  <a:lnTo>
                    <a:pt x="14" y="115"/>
                  </a:lnTo>
                  <a:lnTo>
                    <a:pt x="28" y="132"/>
                  </a:lnTo>
                  <a:lnTo>
                    <a:pt x="34" y="133"/>
                  </a:lnTo>
                  <a:lnTo>
                    <a:pt x="24" y="99"/>
                  </a:lnTo>
                  <a:lnTo>
                    <a:pt x="12" y="68"/>
                  </a:lnTo>
                  <a:lnTo>
                    <a:pt x="0" y="49"/>
                  </a:lnTo>
                  <a:lnTo>
                    <a:pt x="5" y="48"/>
                  </a:lnTo>
                  <a:lnTo>
                    <a:pt x="13" y="50"/>
                  </a:lnTo>
                  <a:lnTo>
                    <a:pt x="21" y="55"/>
                  </a:lnTo>
                  <a:lnTo>
                    <a:pt x="30" y="65"/>
                  </a:lnTo>
                  <a:lnTo>
                    <a:pt x="27" y="53"/>
                  </a:lnTo>
                  <a:lnTo>
                    <a:pt x="25" y="44"/>
                  </a:lnTo>
                  <a:lnTo>
                    <a:pt x="27" y="37"/>
                  </a:lnTo>
                  <a:lnTo>
                    <a:pt x="29" y="30"/>
                  </a:lnTo>
                  <a:lnTo>
                    <a:pt x="37" y="13"/>
                  </a:lnTo>
                  <a:lnTo>
                    <a:pt x="43" y="23"/>
                  </a:lnTo>
                  <a:lnTo>
                    <a:pt x="48" y="31"/>
                  </a:lnTo>
                  <a:lnTo>
                    <a:pt x="50" y="36"/>
                  </a:lnTo>
                  <a:lnTo>
                    <a:pt x="54" y="43"/>
                  </a:lnTo>
                  <a:lnTo>
                    <a:pt x="60" y="51"/>
                  </a:lnTo>
                  <a:lnTo>
                    <a:pt x="68" y="56"/>
                  </a:lnTo>
                  <a:lnTo>
                    <a:pt x="73" y="57"/>
                  </a:lnTo>
                  <a:lnTo>
                    <a:pt x="81" y="54"/>
                  </a:lnTo>
                  <a:lnTo>
                    <a:pt x="87" y="49"/>
                  </a:lnTo>
                  <a:lnTo>
                    <a:pt x="92" y="44"/>
                  </a:lnTo>
                  <a:lnTo>
                    <a:pt x="96" y="38"/>
                  </a:lnTo>
                  <a:lnTo>
                    <a:pt x="98" y="29"/>
                  </a:lnTo>
                  <a:lnTo>
                    <a:pt x="101" y="22"/>
                  </a:lnTo>
                  <a:lnTo>
                    <a:pt x="101" y="15"/>
                  </a:lnTo>
                  <a:lnTo>
                    <a:pt x="103" y="8"/>
                  </a:lnTo>
                  <a:lnTo>
                    <a:pt x="104" y="0"/>
                  </a:lnTo>
                  <a:lnTo>
                    <a:pt x="109" y="14"/>
                  </a:lnTo>
                  <a:lnTo>
                    <a:pt x="111" y="23"/>
                  </a:lnTo>
                  <a:lnTo>
                    <a:pt x="115" y="35"/>
                  </a:lnTo>
                  <a:lnTo>
                    <a:pt x="115" y="50"/>
                  </a:lnTo>
                  <a:lnTo>
                    <a:pt x="112" y="64"/>
                  </a:lnTo>
                  <a:lnTo>
                    <a:pt x="108" y="76"/>
                  </a:lnTo>
                  <a:lnTo>
                    <a:pt x="101" y="82"/>
                  </a:lnTo>
                  <a:lnTo>
                    <a:pt x="98" y="91"/>
                  </a:lnTo>
                  <a:lnTo>
                    <a:pt x="93" y="104"/>
                  </a:lnTo>
                  <a:lnTo>
                    <a:pt x="103" y="94"/>
                  </a:lnTo>
                  <a:lnTo>
                    <a:pt x="114" y="84"/>
                  </a:lnTo>
                  <a:lnTo>
                    <a:pt x="121" y="79"/>
                  </a:lnTo>
                  <a:lnTo>
                    <a:pt x="129" y="75"/>
                  </a:lnTo>
                  <a:lnTo>
                    <a:pt x="137" y="70"/>
                  </a:lnTo>
                  <a:lnTo>
                    <a:pt x="150" y="64"/>
                  </a:lnTo>
                  <a:lnTo>
                    <a:pt x="150" y="78"/>
                  </a:lnTo>
                  <a:lnTo>
                    <a:pt x="149" y="88"/>
                  </a:lnTo>
                  <a:lnTo>
                    <a:pt x="145" y="102"/>
                  </a:lnTo>
                  <a:lnTo>
                    <a:pt x="142" y="109"/>
                  </a:lnTo>
                  <a:lnTo>
                    <a:pt x="138" y="117"/>
                  </a:lnTo>
                  <a:lnTo>
                    <a:pt x="138" y="119"/>
                  </a:lnTo>
                  <a:lnTo>
                    <a:pt x="140" y="124"/>
                  </a:lnTo>
                  <a:lnTo>
                    <a:pt x="142" y="128"/>
                  </a:lnTo>
                  <a:lnTo>
                    <a:pt x="146" y="130"/>
                  </a:lnTo>
                  <a:lnTo>
                    <a:pt x="154" y="131"/>
                  </a:lnTo>
                  <a:lnTo>
                    <a:pt x="163" y="131"/>
                  </a:lnTo>
                  <a:lnTo>
                    <a:pt x="167" y="128"/>
                  </a:lnTo>
                  <a:lnTo>
                    <a:pt x="167" y="120"/>
                  </a:lnTo>
                  <a:lnTo>
                    <a:pt x="167" y="109"/>
                  </a:lnTo>
                  <a:lnTo>
                    <a:pt x="167" y="99"/>
                  </a:lnTo>
                  <a:lnTo>
                    <a:pt x="168" y="89"/>
                  </a:lnTo>
                  <a:lnTo>
                    <a:pt x="175" y="99"/>
                  </a:lnTo>
                  <a:lnTo>
                    <a:pt x="181" y="108"/>
                  </a:lnTo>
                  <a:lnTo>
                    <a:pt x="184" y="121"/>
                  </a:lnTo>
                  <a:lnTo>
                    <a:pt x="181" y="132"/>
                  </a:lnTo>
                  <a:lnTo>
                    <a:pt x="184" y="151"/>
                  </a:lnTo>
                  <a:lnTo>
                    <a:pt x="190" y="168"/>
                  </a:lnTo>
                  <a:lnTo>
                    <a:pt x="197" y="164"/>
                  </a:lnTo>
                  <a:lnTo>
                    <a:pt x="203" y="160"/>
                  </a:lnTo>
                  <a:lnTo>
                    <a:pt x="206" y="153"/>
                  </a:lnTo>
                  <a:lnTo>
                    <a:pt x="209" y="146"/>
                  </a:lnTo>
                  <a:lnTo>
                    <a:pt x="210" y="132"/>
                  </a:lnTo>
                  <a:lnTo>
                    <a:pt x="215" y="141"/>
                  </a:lnTo>
                  <a:lnTo>
                    <a:pt x="217" y="152"/>
                  </a:lnTo>
                  <a:lnTo>
                    <a:pt x="218" y="166"/>
                  </a:lnTo>
                  <a:lnTo>
                    <a:pt x="215" y="174"/>
                  </a:lnTo>
                  <a:lnTo>
                    <a:pt x="212" y="185"/>
                  </a:lnTo>
                  <a:lnTo>
                    <a:pt x="206" y="200"/>
                  </a:lnTo>
                  <a:lnTo>
                    <a:pt x="202" y="208"/>
                  </a:lnTo>
                  <a:lnTo>
                    <a:pt x="201" y="217"/>
                  </a:lnTo>
                  <a:lnTo>
                    <a:pt x="204" y="236"/>
                  </a:lnTo>
                  <a:lnTo>
                    <a:pt x="197" y="241"/>
                  </a:lnTo>
                  <a:lnTo>
                    <a:pt x="189" y="245"/>
                  </a:lnTo>
                  <a:lnTo>
                    <a:pt x="181" y="246"/>
                  </a:lnTo>
                  <a:lnTo>
                    <a:pt x="171" y="247"/>
                  </a:lnTo>
                  <a:lnTo>
                    <a:pt x="163" y="244"/>
                  </a:lnTo>
                  <a:lnTo>
                    <a:pt x="153" y="242"/>
                  </a:lnTo>
                  <a:lnTo>
                    <a:pt x="145" y="235"/>
                  </a:lnTo>
                  <a:lnTo>
                    <a:pt x="139" y="229"/>
                  </a:lnTo>
                  <a:lnTo>
                    <a:pt x="132" y="234"/>
                  </a:lnTo>
                  <a:lnTo>
                    <a:pt x="120" y="237"/>
                  </a:lnTo>
                  <a:lnTo>
                    <a:pt x="109" y="237"/>
                  </a:lnTo>
                  <a:lnTo>
                    <a:pt x="103" y="235"/>
                  </a:lnTo>
                  <a:lnTo>
                    <a:pt x="96" y="229"/>
                  </a:lnTo>
                  <a:lnTo>
                    <a:pt x="86" y="238"/>
                  </a:lnTo>
                  <a:lnTo>
                    <a:pt x="73" y="242"/>
                  </a:lnTo>
                  <a:lnTo>
                    <a:pt x="59" y="243"/>
                  </a:lnTo>
                  <a:lnTo>
                    <a:pt x="46" y="242"/>
                  </a:lnTo>
                  <a:lnTo>
                    <a:pt x="35" y="240"/>
                  </a:lnTo>
                </a:path>
              </a:pathLst>
            </a:custGeom>
            <a:solidFill>
              <a:srgbClr val="FFCC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nvGrpSpPr>
            <p:cNvPr id="42006" name="Group 12">
              <a:extLst>
                <a:ext uri="{FF2B5EF4-FFF2-40B4-BE49-F238E27FC236}">
                  <a16:creationId xmlns:a16="http://schemas.microsoft.com/office/drawing/2014/main" id="{FDB61737-8E4A-6D81-8FD9-00B78FCF7E29}"/>
                </a:ext>
              </a:extLst>
            </p:cNvPr>
            <p:cNvGrpSpPr>
              <a:grpSpLocks/>
            </p:cNvGrpSpPr>
            <p:nvPr/>
          </p:nvGrpSpPr>
          <p:grpSpPr bwMode="auto">
            <a:xfrm>
              <a:off x="3322" y="2349"/>
              <a:ext cx="320" cy="350"/>
              <a:chOff x="3322" y="2349"/>
              <a:chExt cx="320" cy="350"/>
            </a:xfrm>
          </p:grpSpPr>
          <p:sp>
            <p:nvSpPr>
              <p:cNvPr id="42009" name="Freeform 13">
                <a:extLst>
                  <a:ext uri="{FF2B5EF4-FFF2-40B4-BE49-F238E27FC236}">
                    <a16:creationId xmlns:a16="http://schemas.microsoft.com/office/drawing/2014/main" id="{A8509605-D150-3533-7867-05E1E35E867C}"/>
                  </a:ext>
                </a:extLst>
              </p:cNvPr>
              <p:cNvSpPr>
                <a:spLocks/>
              </p:cNvSpPr>
              <p:nvPr/>
            </p:nvSpPr>
            <p:spPr bwMode="auto">
              <a:xfrm>
                <a:off x="3322" y="2349"/>
                <a:ext cx="320" cy="350"/>
              </a:xfrm>
              <a:custGeom>
                <a:avLst/>
                <a:gdLst>
                  <a:gd name="T0" fmla="*/ 23 w 320"/>
                  <a:gd name="T1" fmla="*/ 264 h 350"/>
                  <a:gd name="T2" fmla="*/ 4 w 320"/>
                  <a:gd name="T3" fmla="*/ 214 h 350"/>
                  <a:gd name="T4" fmla="*/ 1 w 320"/>
                  <a:gd name="T5" fmla="*/ 177 h 350"/>
                  <a:gd name="T6" fmla="*/ 10 w 320"/>
                  <a:gd name="T7" fmla="*/ 146 h 350"/>
                  <a:gd name="T8" fmla="*/ 34 w 320"/>
                  <a:gd name="T9" fmla="*/ 110 h 350"/>
                  <a:gd name="T10" fmla="*/ 56 w 320"/>
                  <a:gd name="T11" fmla="*/ 88 h 350"/>
                  <a:gd name="T12" fmla="*/ 66 w 320"/>
                  <a:gd name="T13" fmla="*/ 69 h 350"/>
                  <a:gd name="T14" fmla="*/ 63 w 320"/>
                  <a:gd name="T15" fmla="*/ 45 h 350"/>
                  <a:gd name="T16" fmla="*/ 65 w 320"/>
                  <a:gd name="T17" fmla="*/ 31 h 350"/>
                  <a:gd name="T18" fmla="*/ 84 w 320"/>
                  <a:gd name="T19" fmla="*/ 49 h 350"/>
                  <a:gd name="T20" fmla="*/ 95 w 320"/>
                  <a:gd name="T21" fmla="*/ 63 h 350"/>
                  <a:gd name="T22" fmla="*/ 110 w 320"/>
                  <a:gd name="T23" fmla="*/ 45 h 350"/>
                  <a:gd name="T24" fmla="*/ 106 w 320"/>
                  <a:gd name="T25" fmla="*/ 17 h 350"/>
                  <a:gd name="T26" fmla="*/ 103 w 320"/>
                  <a:gd name="T27" fmla="*/ 0 h 350"/>
                  <a:gd name="T28" fmla="*/ 127 w 320"/>
                  <a:gd name="T29" fmla="*/ 12 h 350"/>
                  <a:gd name="T30" fmla="*/ 146 w 320"/>
                  <a:gd name="T31" fmla="*/ 43 h 350"/>
                  <a:gd name="T32" fmla="*/ 150 w 320"/>
                  <a:gd name="T33" fmla="*/ 73 h 350"/>
                  <a:gd name="T34" fmla="*/ 164 w 320"/>
                  <a:gd name="T35" fmla="*/ 43 h 350"/>
                  <a:gd name="T36" fmla="*/ 191 w 320"/>
                  <a:gd name="T37" fmla="*/ 21 h 350"/>
                  <a:gd name="T38" fmla="*/ 219 w 320"/>
                  <a:gd name="T39" fmla="*/ 14 h 350"/>
                  <a:gd name="T40" fmla="*/ 230 w 320"/>
                  <a:gd name="T41" fmla="*/ 27 h 350"/>
                  <a:gd name="T42" fmla="*/ 211 w 320"/>
                  <a:gd name="T43" fmla="*/ 45 h 350"/>
                  <a:gd name="T44" fmla="*/ 208 w 320"/>
                  <a:gd name="T45" fmla="*/ 75 h 350"/>
                  <a:gd name="T46" fmla="*/ 229 w 320"/>
                  <a:gd name="T47" fmla="*/ 90 h 350"/>
                  <a:gd name="T48" fmla="*/ 258 w 320"/>
                  <a:gd name="T49" fmla="*/ 90 h 350"/>
                  <a:gd name="T50" fmla="*/ 275 w 320"/>
                  <a:gd name="T51" fmla="*/ 77 h 350"/>
                  <a:gd name="T52" fmla="*/ 271 w 320"/>
                  <a:gd name="T53" fmla="*/ 61 h 350"/>
                  <a:gd name="T54" fmla="*/ 282 w 320"/>
                  <a:gd name="T55" fmla="*/ 59 h 350"/>
                  <a:gd name="T56" fmla="*/ 300 w 320"/>
                  <a:gd name="T57" fmla="*/ 71 h 350"/>
                  <a:gd name="T58" fmla="*/ 315 w 320"/>
                  <a:gd name="T59" fmla="*/ 100 h 350"/>
                  <a:gd name="T60" fmla="*/ 315 w 320"/>
                  <a:gd name="T61" fmla="*/ 138 h 350"/>
                  <a:gd name="T62" fmla="*/ 304 w 320"/>
                  <a:gd name="T63" fmla="*/ 154 h 350"/>
                  <a:gd name="T64" fmla="*/ 281 w 320"/>
                  <a:gd name="T65" fmla="*/ 181 h 350"/>
                  <a:gd name="T66" fmla="*/ 271 w 320"/>
                  <a:gd name="T67" fmla="*/ 204 h 350"/>
                  <a:gd name="T68" fmla="*/ 272 w 320"/>
                  <a:gd name="T69" fmla="*/ 236 h 350"/>
                  <a:gd name="T70" fmla="*/ 271 w 320"/>
                  <a:gd name="T71" fmla="*/ 270 h 350"/>
                  <a:gd name="T72" fmla="*/ 257 w 320"/>
                  <a:gd name="T73" fmla="*/ 291 h 350"/>
                  <a:gd name="T74" fmla="*/ 227 w 320"/>
                  <a:gd name="T75" fmla="*/ 311 h 350"/>
                  <a:gd name="T76" fmla="*/ 185 w 320"/>
                  <a:gd name="T77" fmla="*/ 333 h 350"/>
                  <a:gd name="T78" fmla="*/ 125 w 320"/>
                  <a:gd name="T79" fmla="*/ 349 h 350"/>
                  <a:gd name="T80" fmla="*/ 82 w 320"/>
                  <a:gd name="T81" fmla="*/ 347 h 350"/>
                  <a:gd name="T82" fmla="*/ 60 w 320"/>
                  <a:gd name="T83" fmla="*/ 327 h 3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20" h="350">
                    <a:moveTo>
                      <a:pt x="45" y="301"/>
                    </a:moveTo>
                    <a:lnTo>
                      <a:pt x="33" y="283"/>
                    </a:lnTo>
                    <a:lnTo>
                      <a:pt x="23" y="264"/>
                    </a:lnTo>
                    <a:lnTo>
                      <a:pt x="15" y="246"/>
                    </a:lnTo>
                    <a:lnTo>
                      <a:pt x="9" y="228"/>
                    </a:lnTo>
                    <a:lnTo>
                      <a:pt x="4" y="214"/>
                    </a:lnTo>
                    <a:lnTo>
                      <a:pt x="0" y="201"/>
                    </a:lnTo>
                    <a:lnTo>
                      <a:pt x="0" y="189"/>
                    </a:lnTo>
                    <a:lnTo>
                      <a:pt x="1" y="177"/>
                    </a:lnTo>
                    <a:lnTo>
                      <a:pt x="3" y="168"/>
                    </a:lnTo>
                    <a:lnTo>
                      <a:pt x="6" y="157"/>
                    </a:lnTo>
                    <a:lnTo>
                      <a:pt x="10" y="146"/>
                    </a:lnTo>
                    <a:lnTo>
                      <a:pt x="17" y="133"/>
                    </a:lnTo>
                    <a:lnTo>
                      <a:pt x="26" y="121"/>
                    </a:lnTo>
                    <a:lnTo>
                      <a:pt x="34" y="110"/>
                    </a:lnTo>
                    <a:lnTo>
                      <a:pt x="40" y="104"/>
                    </a:lnTo>
                    <a:lnTo>
                      <a:pt x="51" y="95"/>
                    </a:lnTo>
                    <a:lnTo>
                      <a:pt x="56" y="88"/>
                    </a:lnTo>
                    <a:lnTo>
                      <a:pt x="62" y="81"/>
                    </a:lnTo>
                    <a:lnTo>
                      <a:pt x="65" y="73"/>
                    </a:lnTo>
                    <a:lnTo>
                      <a:pt x="66" y="69"/>
                    </a:lnTo>
                    <a:lnTo>
                      <a:pt x="67" y="61"/>
                    </a:lnTo>
                    <a:lnTo>
                      <a:pt x="65" y="52"/>
                    </a:lnTo>
                    <a:lnTo>
                      <a:pt x="63" y="45"/>
                    </a:lnTo>
                    <a:lnTo>
                      <a:pt x="57" y="36"/>
                    </a:lnTo>
                    <a:lnTo>
                      <a:pt x="53" y="27"/>
                    </a:lnTo>
                    <a:lnTo>
                      <a:pt x="65" y="31"/>
                    </a:lnTo>
                    <a:lnTo>
                      <a:pt x="73" y="34"/>
                    </a:lnTo>
                    <a:lnTo>
                      <a:pt x="81" y="42"/>
                    </a:lnTo>
                    <a:lnTo>
                      <a:pt x="84" y="49"/>
                    </a:lnTo>
                    <a:lnTo>
                      <a:pt x="87" y="57"/>
                    </a:lnTo>
                    <a:lnTo>
                      <a:pt x="89" y="66"/>
                    </a:lnTo>
                    <a:lnTo>
                      <a:pt x="95" y="63"/>
                    </a:lnTo>
                    <a:lnTo>
                      <a:pt x="101" y="58"/>
                    </a:lnTo>
                    <a:lnTo>
                      <a:pt x="106" y="51"/>
                    </a:lnTo>
                    <a:lnTo>
                      <a:pt x="110" y="45"/>
                    </a:lnTo>
                    <a:lnTo>
                      <a:pt x="112" y="37"/>
                    </a:lnTo>
                    <a:lnTo>
                      <a:pt x="111" y="28"/>
                    </a:lnTo>
                    <a:lnTo>
                      <a:pt x="106" y="17"/>
                    </a:lnTo>
                    <a:lnTo>
                      <a:pt x="102" y="10"/>
                    </a:lnTo>
                    <a:lnTo>
                      <a:pt x="95" y="2"/>
                    </a:lnTo>
                    <a:lnTo>
                      <a:pt x="103" y="0"/>
                    </a:lnTo>
                    <a:lnTo>
                      <a:pt x="113" y="0"/>
                    </a:lnTo>
                    <a:lnTo>
                      <a:pt x="121" y="6"/>
                    </a:lnTo>
                    <a:lnTo>
                      <a:pt x="127" y="12"/>
                    </a:lnTo>
                    <a:lnTo>
                      <a:pt x="134" y="20"/>
                    </a:lnTo>
                    <a:lnTo>
                      <a:pt x="141" y="31"/>
                    </a:lnTo>
                    <a:lnTo>
                      <a:pt x="146" y="43"/>
                    </a:lnTo>
                    <a:lnTo>
                      <a:pt x="149" y="54"/>
                    </a:lnTo>
                    <a:lnTo>
                      <a:pt x="150" y="63"/>
                    </a:lnTo>
                    <a:lnTo>
                      <a:pt x="150" y="73"/>
                    </a:lnTo>
                    <a:lnTo>
                      <a:pt x="155" y="61"/>
                    </a:lnTo>
                    <a:lnTo>
                      <a:pt x="160" y="50"/>
                    </a:lnTo>
                    <a:lnTo>
                      <a:pt x="164" y="43"/>
                    </a:lnTo>
                    <a:lnTo>
                      <a:pt x="173" y="34"/>
                    </a:lnTo>
                    <a:lnTo>
                      <a:pt x="181" y="27"/>
                    </a:lnTo>
                    <a:lnTo>
                      <a:pt x="191" y="21"/>
                    </a:lnTo>
                    <a:lnTo>
                      <a:pt x="201" y="18"/>
                    </a:lnTo>
                    <a:lnTo>
                      <a:pt x="210" y="15"/>
                    </a:lnTo>
                    <a:lnTo>
                      <a:pt x="219" y="14"/>
                    </a:lnTo>
                    <a:lnTo>
                      <a:pt x="228" y="18"/>
                    </a:lnTo>
                    <a:lnTo>
                      <a:pt x="240" y="26"/>
                    </a:lnTo>
                    <a:lnTo>
                      <a:pt x="230" y="27"/>
                    </a:lnTo>
                    <a:lnTo>
                      <a:pt x="222" y="31"/>
                    </a:lnTo>
                    <a:lnTo>
                      <a:pt x="217" y="38"/>
                    </a:lnTo>
                    <a:lnTo>
                      <a:pt x="211" y="45"/>
                    </a:lnTo>
                    <a:lnTo>
                      <a:pt x="206" y="54"/>
                    </a:lnTo>
                    <a:lnTo>
                      <a:pt x="205" y="64"/>
                    </a:lnTo>
                    <a:lnTo>
                      <a:pt x="208" y="75"/>
                    </a:lnTo>
                    <a:lnTo>
                      <a:pt x="213" y="83"/>
                    </a:lnTo>
                    <a:lnTo>
                      <a:pt x="219" y="87"/>
                    </a:lnTo>
                    <a:lnTo>
                      <a:pt x="229" y="90"/>
                    </a:lnTo>
                    <a:lnTo>
                      <a:pt x="241" y="90"/>
                    </a:lnTo>
                    <a:lnTo>
                      <a:pt x="252" y="91"/>
                    </a:lnTo>
                    <a:lnTo>
                      <a:pt x="258" y="90"/>
                    </a:lnTo>
                    <a:lnTo>
                      <a:pt x="265" y="88"/>
                    </a:lnTo>
                    <a:lnTo>
                      <a:pt x="274" y="83"/>
                    </a:lnTo>
                    <a:lnTo>
                      <a:pt x="275" y="77"/>
                    </a:lnTo>
                    <a:lnTo>
                      <a:pt x="276" y="71"/>
                    </a:lnTo>
                    <a:lnTo>
                      <a:pt x="274" y="65"/>
                    </a:lnTo>
                    <a:lnTo>
                      <a:pt x="271" y="61"/>
                    </a:lnTo>
                    <a:lnTo>
                      <a:pt x="270" y="58"/>
                    </a:lnTo>
                    <a:lnTo>
                      <a:pt x="275" y="59"/>
                    </a:lnTo>
                    <a:lnTo>
                      <a:pt x="282" y="59"/>
                    </a:lnTo>
                    <a:lnTo>
                      <a:pt x="288" y="63"/>
                    </a:lnTo>
                    <a:lnTo>
                      <a:pt x="294" y="65"/>
                    </a:lnTo>
                    <a:lnTo>
                      <a:pt x="300" y="71"/>
                    </a:lnTo>
                    <a:lnTo>
                      <a:pt x="306" y="78"/>
                    </a:lnTo>
                    <a:lnTo>
                      <a:pt x="311" y="88"/>
                    </a:lnTo>
                    <a:lnTo>
                      <a:pt x="315" y="100"/>
                    </a:lnTo>
                    <a:lnTo>
                      <a:pt x="317" y="111"/>
                    </a:lnTo>
                    <a:lnTo>
                      <a:pt x="319" y="128"/>
                    </a:lnTo>
                    <a:lnTo>
                      <a:pt x="315" y="138"/>
                    </a:lnTo>
                    <a:lnTo>
                      <a:pt x="312" y="145"/>
                    </a:lnTo>
                    <a:lnTo>
                      <a:pt x="309" y="150"/>
                    </a:lnTo>
                    <a:lnTo>
                      <a:pt x="304" y="154"/>
                    </a:lnTo>
                    <a:lnTo>
                      <a:pt x="296" y="163"/>
                    </a:lnTo>
                    <a:lnTo>
                      <a:pt x="287" y="174"/>
                    </a:lnTo>
                    <a:lnTo>
                      <a:pt x="281" y="181"/>
                    </a:lnTo>
                    <a:lnTo>
                      <a:pt x="276" y="189"/>
                    </a:lnTo>
                    <a:lnTo>
                      <a:pt x="274" y="194"/>
                    </a:lnTo>
                    <a:lnTo>
                      <a:pt x="271" y="204"/>
                    </a:lnTo>
                    <a:lnTo>
                      <a:pt x="271" y="215"/>
                    </a:lnTo>
                    <a:lnTo>
                      <a:pt x="269" y="224"/>
                    </a:lnTo>
                    <a:lnTo>
                      <a:pt x="272" y="236"/>
                    </a:lnTo>
                    <a:lnTo>
                      <a:pt x="273" y="249"/>
                    </a:lnTo>
                    <a:lnTo>
                      <a:pt x="273" y="260"/>
                    </a:lnTo>
                    <a:lnTo>
                      <a:pt x="271" y="270"/>
                    </a:lnTo>
                    <a:lnTo>
                      <a:pt x="266" y="277"/>
                    </a:lnTo>
                    <a:lnTo>
                      <a:pt x="263" y="284"/>
                    </a:lnTo>
                    <a:lnTo>
                      <a:pt x="257" y="291"/>
                    </a:lnTo>
                    <a:lnTo>
                      <a:pt x="249" y="299"/>
                    </a:lnTo>
                    <a:lnTo>
                      <a:pt x="238" y="305"/>
                    </a:lnTo>
                    <a:lnTo>
                      <a:pt x="227" y="311"/>
                    </a:lnTo>
                    <a:lnTo>
                      <a:pt x="211" y="320"/>
                    </a:lnTo>
                    <a:lnTo>
                      <a:pt x="200" y="325"/>
                    </a:lnTo>
                    <a:lnTo>
                      <a:pt x="185" y="333"/>
                    </a:lnTo>
                    <a:lnTo>
                      <a:pt x="164" y="341"/>
                    </a:lnTo>
                    <a:lnTo>
                      <a:pt x="146" y="346"/>
                    </a:lnTo>
                    <a:lnTo>
                      <a:pt x="125" y="349"/>
                    </a:lnTo>
                    <a:lnTo>
                      <a:pt x="108" y="349"/>
                    </a:lnTo>
                    <a:lnTo>
                      <a:pt x="92" y="349"/>
                    </a:lnTo>
                    <a:lnTo>
                      <a:pt x="82" y="347"/>
                    </a:lnTo>
                    <a:lnTo>
                      <a:pt x="75" y="343"/>
                    </a:lnTo>
                    <a:lnTo>
                      <a:pt x="68" y="336"/>
                    </a:lnTo>
                    <a:lnTo>
                      <a:pt x="60" y="327"/>
                    </a:lnTo>
                    <a:lnTo>
                      <a:pt x="50" y="312"/>
                    </a:lnTo>
                    <a:lnTo>
                      <a:pt x="45" y="301"/>
                    </a:lnTo>
                  </a:path>
                </a:pathLst>
              </a:custGeom>
              <a:solidFill>
                <a:srgbClr val="FFCC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2010" name="Freeform 14">
                <a:extLst>
                  <a:ext uri="{FF2B5EF4-FFF2-40B4-BE49-F238E27FC236}">
                    <a16:creationId xmlns:a16="http://schemas.microsoft.com/office/drawing/2014/main" id="{9384E717-46A0-28CA-F289-CDAF0D1723B0}"/>
                  </a:ext>
                </a:extLst>
              </p:cNvPr>
              <p:cNvSpPr>
                <a:spLocks/>
              </p:cNvSpPr>
              <p:nvPr/>
            </p:nvSpPr>
            <p:spPr bwMode="auto">
              <a:xfrm>
                <a:off x="3381" y="2410"/>
                <a:ext cx="225" cy="278"/>
              </a:xfrm>
              <a:custGeom>
                <a:avLst/>
                <a:gdLst>
                  <a:gd name="T0" fmla="*/ 20 w 225"/>
                  <a:gd name="T1" fmla="*/ 205 h 278"/>
                  <a:gd name="T2" fmla="*/ 3 w 225"/>
                  <a:gd name="T3" fmla="*/ 165 h 278"/>
                  <a:gd name="T4" fmla="*/ 1 w 225"/>
                  <a:gd name="T5" fmla="*/ 135 h 278"/>
                  <a:gd name="T6" fmla="*/ 5 w 225"/>
                  <a:gd name="T7" fmla="*/ 110 h 278"/>
                  <a:gd name="T8" fmla="*/ 21 w 225"/>
                  <a:gd name="T9" fmla="*/ 84 h 278"/>
                  <a:gd name="T10" fmla="*/ 36 w 225"/>
                  <a:gd name="T11" fmla="*/ 66 h 278"/>
                  <a:gd name="T12" fmla="*/ 42 w 225"/>
                  <a:gd name="T13" fmla="*/ 52 h 278"/>
                  <a:gd name="T14" fmla="*/ 40 w 225"/>
                  <a:gd name="T15" fmla="*/ 33 h 278"/>
                  <a:gd name="T16" fmla="*/ 40 w 225"/>
                  <a:gd name="T17" fmla="*/ 22 h 278"/>
                  <a:gd name="T18" fmla="*/ 55 w 225"/>
                  <a:gd name="T19" fmla="*/ 37 h 278"/>
                  <a:gd name="T20" fmla="*/ 62 w 225"/>
                  <a:gd name="T21" fmla="*/ 49 h 278"/>
                  <a:gd name="T22" fmla="*/ 72 w 225"/>
                  <a:gd name="T23" fmla="*/ 35 h 278"/>
                  <a:gd name="T24" fmla="*/ 71 w 225"/>
                  <a:gd name="T25" fmla="*/ 14 h 278"/>
                  <a:gd name="T26" fmla="*/ 67 w 225"/>
                  <a:gd name="T27" fmla="*/ 0 h 278"/>
                  <a:gd name="T28" fmla="*/ 83 w 225"/>
                  <a:gd name="T29" fmla="*/ 10 h 278"/>
                  <a:gd name="T30" fmla="*/ 98 w 225"/>
                  <a:gd name="T31" fmla="*/ 35 h 278"/>
                  <a:gd name="T32" fmla="*/ 102 w 225"/>
                  <a:gd name="T33" fmla="*/ 59 h 278"/>
                  <a:gd name="T34" fmla="*/ 111 w 225"/>
                  <a:gd name="T35" fmla="*/ 35 h 278"/>
                  <a:gd name="T36" fmla="*/ 130 w 225"/>
                  <a:gd name="T37" fmla="*/ 19 h 278"/>
                  <a:gd name="T38" fmla="*/ 149 w 225"/>
                  <a:gd name="T39" fmla="*/ 16 h 278"/>
                  <a:gd name="T40" fmla="*/ 158 w 225"/>
                  <a:gd name="T41" fmla="*/ 26 h 278"/>
                  <a:gd name="T42" fmla="*/ 145 w 225"/>
                  <a:gd name="T43" fmla="*/ 39 h 278"/>
                  <a:gd name="T44" fmla="*/ 143 w 225"/>
                  <a:gd name="T45" fmla="*/ 62 h 278"/>
                  <a:gd name="T46" fmla="*/ 159 w 225"/>
                  <a:gd name="T47" fmla="*/ 75 h 278"/>
                  <a:gd name="T48" fmla="*/ 180 w 225"/>
                  <a:gd name="T49" fmla="*/ 76 h 278"/>
                  <a:gd name="T50" fmla="*/ 190 w 225"/>
                  <a:gd name="T51" fmla="*/ 68 h 278"/>
                  <a:gd name="T52" fmla="*/ 188 w 225"/>
                  <a:gd name="T53" fmla="*/ 55 h 278"/>
                  <a:gd name="T54" fmla="*/ 195 w 225"/>
                  <a:gd name="T55" fmla="*/ 53 h 278"/>
                  <a:gd name="T56" fmla="*/ 209 w 225"/>
                  <a:gd name="T57" fmla="*/ 63 h 278"/>
                  <a:gd name="T58" fmla="*/ 220 w 225"/>
                  <a:gd name="T59" fmla="*/ 87 h 278"/>
                  <a:gd name="T60" fmla="*/ 223 w 225"/>
                  <a:gd name="T61" fmla="*/ 118 h 278"/>
                  <a:gd name="T62" fmla="*/ 214 w 225"/>
                  <a:gd name="T63" fmla="*/ 130 h 278"/>
                  <a:gd name="T64" fmla="*/ 199 w 225"/>
                  <a:gd name="T65" fmla="*/ 150 h 278"/>
                  <a:gd name="T66" fmla="*/ 193 w 225"/>
                  <a:gd name="T67" fmla="*/ 168 h 278"/>
                  <a:gd name="T68" fmla="*/ 195 w 225"/>
                  <a:gd name="T69" fmla="*/ 194 h 278"/>
                  <a:gd name="T70" fmla="*/ 195 w 225"/>
                  <a:gd name="T71" fmla="*/ 221 h 278"/>
                  <a:gd name="T72" fmla="*/ 185 w 225"/>
                  <a:gd name="T73" fmla="*/ 237 h 278"/>
                  <a:gd name="T74" fmla="*/ 165 w 225"/>
                  <a:gd name="T75" fmla="*/ 251 h 278"/>
                  <a:gd name="T76" fmla="*/ 137 w 225"/>
                  <a:gd name="T77" fmla="*/ 267 h 278"/>
                  <a:gd name="T78" fmla="*/ 94 w 225"/>
                  <a:gd name="T79" fmla="*/ 277 h 278"/>
                  <a:gd name="T80" fmla="*/ 64 w 225"/>
                  <a:gd name="T81" fmla="*/ 274 h 278"/>
                  <a:gd name="T82" fmla="*/ 48 w 225"/>
                  <a:gd name="T83" fmla="*/ 258 h 27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5" h="278">
                    <a:moveTo>
                      <a:pt x="36" y="235"/>
                    </a:moveTo>
                    <a:lnTo>
                      <a:pt x="26" y="219"/>
                    </a:lnTo>
                    <a:lnTo>
                      <a:pt x="20" y="205"/>
                    </a:lnTo>
                    <a:lnTo>
                      <a:pt x="12" y="191"/>
                    </a:lnTo>
                    <a:lnTo>
                      <a:pt x="7" y="177"/>
                    </a:lnTo>
                    <a:lnTo>
                      <a:pt x="3" y="165"/>
                    </a:lnTo>
                    <a:lnTo>
                      <a:pt x="1" y="154"/>
                    </a:lnTo>
                    <a:lnTo>
                      <a:pt x="0" y="144"/>
                    </a:lnTo>
                    <a:lnTo>
                      <a:pt x="1" y="135"/>
                    </a:lnTo>
                    <a:lnTo>
                      <a:pt x="1" y="127"/>
                    </a:lnTo>
                    <a:lnTo>
                      <a:pt x="3" y="118"/>
                    </a:lnTo>
                    <a:lnTo>
                      <a:pt x="5" y="110"/>
                    </a:lnTo>
                    <a:lnTo>
                      <a:pt x="11" y="100"/>
                    </a:lnTo>
                    <a:lnTo>
                      <a:pt x="16" y="91"/>
                    </a:lnTo>
                    <a:lnTo>
                      <a:pt x="21" y="84"/>
                    </a:lnTo>
                    <a:lnTo>
                      <a:pt x="26" y="79"/>
                    </a:lnTo>
                    <a:lnTo>
                      <a:pt x="33" y="73"/>
                    </a:lnTo>
                    <a:lnTo>
                      <a:pt x="36" y="66"/>
                    </a:lnTo>
                    <a:lnTo>
                      <a:pt x="40" y="61"/>
                    </a:lnTo>
                    <a:lnTo>
                      <a:pt x="42" y="55"/>
                    </a:lnTo>
                    <a:lnTo>
                      <a:pt x="42" y="52"/>
                    </a:lnTo>
                    <a:lnTo>
                      <a:pt x="43" y="46"/>
                    </a:lnTo>
                    <a:lnTo>
                      <a:pt x="42" y="39"/>
                    </a:lnTo>
                    <a:lnTo>
                      <a:pt x="40" y="33"/>
                    </a:lnTo>
                    <a:lnTo>
                      <a:pt x="35" y="26"/>
                    </a:lnTo>
                    <a:lnTo>
                      <a:pt x="31" y="19"/>
                    </a:lnTo>
                    <a:lnTo>
                      <a:pt x="40" y="22"/>
                    </a:lnTo>
                    <a:lnTo>
                      <a:pt x="47" y="26"/>
                    </a:lnTo>
                    <a:lnTo>
                      <a:pt x="52" y="32"/>
                    </a:lnTo>
                    <a:lnTo>
                      <a:pt x="55" y="37"/>
                    </a:lnTo>
                    <a:lnTo>
                      <a:pt x="56" y="43"/>
                    </a:lnTo>
                    <a:lnTo>
                      <a:pt x="58" y="51"/>
                    </a:lnTo>
                    <a:lnTo>
                      <a:pt x="62" y="49"/>
                    </a:lnTo>
                    <a:lnTo>
                      <a:pt x="67" y="45"/>
                    </a:lnTo>
                    <a:lnTo>
                      <a:pt x="70" y="40"/>
                    </a:lnTo>
                    <a:lnTo>
                      <a:pt x="72" y="35"/>
                    </a:lnTo>
                    <a:lnTo>
                      <a:pt x="74" y="28"/>
                    </a:lnTo>
                    <a:lnTo>
                      <a:pt x="74" y="22"/>
                    </a:lnTo>
                    <a:lnTo>
                      <a:pt x="71" y="14"/>
                    </a:lnTo>
                    <a:lnTo>
                      <a:pt x="65" y="6"/>
                    </a:lnTo>
                    <a:lnTo>
                      <a:pt x="61" y="2"/>
                    </a:lnTo>
                    <a:lnTo>
                      <a:pt x="67" y="0"/>
                    </a:lnTo>
                    <a:lnTo>
                      <a:pt x="73" y="1"/>
                    </a:lnTo>
                    <a:lnTo>
                      <a:pt x="79" y="5"/>
                    </a:lnTo>
                    <a:lnTo>
                      <a:pt x="83" y="10"/>
                    </a:lnTo>
                    <a:lnTo>
                      <a:pt x="89" y="17"/>
                    </a:lnTo>
                    <a:lnTo>
                      <a:pt x="94" y="26"/>
                    </a:lnTo>
                    <a:lnTo>
                      <a:pt x="98" y="35"/>
                    </a:lnTo>
                    <a:lnTo>
                      <a:pt x="100" y="43"/>
                    </a:lnTo>
                    <a:lnTo>
                      <a:pt x="102" y="51"/>
                    </a:lnTo>
                    <a:lnTo>
                      <a:pt x="102" y="59"/>
                    </a:lnTo>
                    <a:lnTo>
                      <a:pt x="105" y="50"/>
                    </a:lnTo>
                    <a:lnTo>
                      <a:pt x="108" y="42"/>
                    </a:lnTo>
                    <a:lnTo>
                      <a:pt x="111" y="35"/>
                    </a:lnTo>
                    <a:lnTo>
                      <a:pt x="116" y="30"/>
                    </a:lnTo>
                    <a:lnTo>
                      <a:pt x="122" y="25"/>
                    </a:lnTo>
                    <a:lnTo>
                      <a:pt x="130" y="19"/>
                    </a:lnTo>
                    <a:lnTo>
                      <a:pt x="137" y="18"/>
                    </a:lnTo>
                    <a:lnTo>
                      <a:pt x="143" y="16"/>
                    </a:lnTo>
                    <a:lnTo>
                      <a:pt x="149" y="16"/>
                    </a:lnTo>
                    <a:lnTo>
                      <a:pt x="155" y="18"/>
                    </a:lnTo>
                    <a:lnTo>
                      <a:pt x="165" y="24"/>
                    </a:lnTo>
                    <a:lnTo>
                      <a:pt x="158" y="26"/>
                    </a:lnTo>
                    <a:lnTo>
                      <a:pt x="153" y="29"/>
                    </a:lnTo>
                    <a:lnTo>
                      <a:pt x="149" y="34"/>
                    </a:lnTo>
                    <a:lnTo>
                      <a:pt x="145" y="39"/>
                    </a:lnTo>
                    <a:lnTo>
                      <a:pt x="142" y="47"/>
                    </a:lnTo>
                    <a:lnTo>
                      <a:pt x="141" y="54"/>
                    </a:lnTo>
                    <a:lnTo>
                      <a:pt x="143" y="62"/>
                    </a:lnTo>
                    <a:lnTo>
                      <a:pt x="147" y="68"/>
                    </a:lnTo>
                    <a:lnTo>
                      <a:pt x="152" y="72"/>
                    </a:lnTo>
                    <a:lnTo>
                      <a:pt x="159" y="75"/>
                    </a:lnTo>
                    <a:lnTo>
                      <a:pt x="168" y="77"/>
                    </a:lnTo>
                    <a:lnTo>
                      <a:pt x="175" y="76"/>
                    </a:lnTo>
                    <a:lnTo>
                      <a:pt x="180" y="76"/>
                    </a:lnTo>
                    <a:lnTo>
                      <a:pt x="185" y="76"/>
                    </a:lnTo>
                    <a:lnTo>
                      <a:pt x="191" y="71"/>
                    </a:lnTo>
                    <a:lnTo>
                      <a:pt x="190" y="68"/>
                    </a:lnTo>
                    <a:lnTo>
                      <a:pt x="192" y="63"/>
                    </a:lnTo>
                    <a:lnTo>
                      <a:pt x="190" y="58"/>
                    </a:lnTo>
                    <a:lnTo>
                      <a:pt x="188" y="55"/>
                    </a:lnTo>
                    <a:lnTo>
                      <a:pt x="187" y="50"/>
                    </a:lnTo>
                    <a:lnTo>
                      <a:pt x="190" y="51"/>
                    </a:lnTo>
                    <a:lnTo>
                      <a:pt x="195" y="53"/>
                    </a:lnTo>
                    <a:lnTo>
                      <a:pt x="200" y="56"/>
                    </a:lnTo>
                    <a:lnTo>
                      <a:pt x="204" y="60"/>
                    </a:lnTo>
                    <a:lnTo>
                      <a:pt x="209" y="63"/>
                    </a:lnTo>
                    <a:lnTo>
                      <a:pt x="213" y="70"/>
                    </a:lnTo>
                    <a:lnTo>
                      <a:pt x="217" y="78"/>
                    </a:lnTo>
                    <a:lnTo>
                      <a:pt x="220" y="87"/>
                    </a:lnTo>
                    <a:lnTo>
                      <a:pt x="223" y="97"/>
                    </a:lnTo>
                    <a:lnTo>
                      <a:pt x="224" y="110"/>
                    </a:lnTo>
                    <a:lnTo>
                      <a:pt x="223" y="118"/>
                    </a:lnTo>
                    <a:lnTo>
                      <a:pt x="221" y="122"/>
                    </a:lnTo>
                    <a:lnTo>
                      <a:pt x="218" y="126"/>
                    </a:lnTo>
                    <a:lnTo>
                      <a:pt x="214" y="130"/>
                    </a:lnTo>
                    <a:lnTo>
                      <a:pt x="209" y="137"/>
                    </a:lnTo>
                    <a:lnTo>
                      <a:pt x="203" y="146"/>
                    </a:lnTo>
                    <a:lnTo>
                      <a:pt x="199" y="150"/>
                    </a:lnTo>
                    <a:lnTo>
                      <a:pt x="196" y="157"/>
                    </a:lnTo>
                    <a:lnTo>
                      <a:pt x="195" y="161"/>
                    </a:lnTo>
                    <a:lnTo>
                      <a:pt x="193" y="168"/>
                    </a:lnTo>
                    <a:lnTo>
                      <a:pt x="193" y="177"/>
                    </a:lnTo>
                    <a:lnTo>
                      <a:pt x="193" y="184"/>
                    </a:lnTo>
                    <a:lnTo>
                      <a:pt x="195" y="194"/>
                    </a:lnTo>
                    <a:lnTo>
                      <a:pt x="196" y="205"/>
                    </a:lnTo>
                    <a:lnTo>
                      <a:pt x="196" y="213"/>
                    </a:lnTo>
                    <a:lnTo>
                      <a:pt x="195" y="221"/>
                    </a:lnTo>
                    <a:lnTo>
                      <a:pt x="193" y="227"/>
                    </a:lnTo>
                    <a:lnTo>
                      <a:pt x="190" y="231"/>
                    </a:lnTo>
                    <a:lnTo>
                      <a:pt x="185" y="237"/>
                    </a:lnTo>
                    <a:lnTo>
                      <a:pt x="180" y="243"/>
                    </a:lnTo>
                    <a:lnTo>
                      <a:pt x="173" y="247"/>
                    </a:lnTo>
                    <a:lnTo>
                      <a:pt x="165" y="251"/>
                    </a:lnTo>
                    <a:lnTo>
                      <a:pt x="154" y="259"/>
                    </a:lnTo>
                    <a:lnTo>
                      <a:pt x="147" y="261"/>
                    </a:lnTo>
                    <a:lnTo>
                      <a:pt x="137" y="267"/>
                    </a:lnTo>
                    <a:lnTo>
                      <a:pt x="122" y="272"/>
                    </a:lnTo>
                    <a:lnTo>
                      <a:pt x="109" y="275"/>
                    </a:lnTo>
                    <a:lnTo>
                      <a:pt x="94" y="277"/>
                    </a:lnTo>
                    <a:lnTo>
                      <a:pt x="83" y="277"/>
                    </a:lnTo>
                    <a:lnTo>
                      <a:pt x="72" y="275"/>
                    </a:lnTo>
                    <a:lnTo>
                      <a:pt x="64" y="274"/>
                    </a:lnTo>
                    <a:lnTo>
                      <a:pt x="59" y="270"/>
                    </a:lnTo>
                    <a:lnTo>
                      <a:pt x="53" y="265"/>
                    </a:lnTo>
                    <a:lnTo>
                      <a:pt x="48" y="258"/>
                    </a:lnTo>
                    <a:lnTo>
                      <a:pt x="40" y="247"/>
                    </a:lnTo>
                    <a:lnTo>
                      <a:pt x="36" y="235"/>
                    </a:lnTo>
                  </a:path>
                </a:pathLst>
              </a:custGeom>
              <a:solidFill>
                <a:srgbClr val="FFCC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2011" name="Freeform 15">
                <a:extLst>
                  <a:ext uri="{FF2B5EF4-FFF2-40B4-BE49-F238E27FC236}">
                    <a16:creationId xmlns:a16="http://schemas.microsoft.com/office/drawing/2014/main" id="{B77CEF43-727B-5FE1-0BC7-21770B86E247}"/>
                  </a:ext>
                </a:extLst>
              </p:cNvPr>
              <p:cNvSpPr>
                <a:spLocks/>
              </p:cNvSpPr>
              <p:nvPr/>
            </p:nvSpPr>
            <p:spPr bwMode="auto">
              <a:xfrm>
                <a:off x="3441" y="2514"/>
                <a:ext cx="122" cy="152"/>
              </a:xfrm>
              <a:custGeom>
                <a:avLst/>
                <a:gdLst>
                  <a:gd name="T0" fmla="*/ 12 w 122"/>
                  <a:gd name="T1" fmla="*/ 112 h 152"/>
                  <a:gd name="T2" fmla="*/ 2 w 122"/>
                  <a:gd name="T3" fmla="*/ 90 h 152"/>
                  <a:gd name="T4" fmla="*/ 0 w 122"/>
                  <a:gd name="T5" fmla="*/ 74 h 152"/>
                  <a:gd name="T6" fmla="*/ 3 w 122"/>
                  <a:gd name="T7" fmla="*/ 62 h 152"/>
                  <a:gd name="T8" fmla="*/ 11 w 122"/>
                  <a:gd name="T9" fmla="*/ 46 h 152"/>
                  <a:gd name="T10" fmla="*/ 20 w 122"/>
                  <a:gd name="T11" fmla="*/ 38 h 152"/>
                  <a:gd name="T12" fmla="*/ 23 w 122"/>
                  <a:gd name="T13" fmla="*/ 29 h 152"/>
                  <a:gd name="T14" fmla="*/ 21 w 122"/>
                  <a:gd name="T15" fmla="*/ 18 h 152"/>
                  <a:gd name="T16" fmla="*/ 22 w 122"/>
                  <a:gd name="T17" fmla="*/ 12 h 152"/>
                  <a:gd name="T18" fmla="*/ 30 w 122"/>
                  <a:gd name="T19" fmla="*/ 21 h 152"/>
                  <a:gd name="T20" fmla="*/ 34 w 122"/>
                  <a:gd name="T21" fmla="*/ 28 h 152"/>
                  <a:gd name="T22" fmla="*/ 39 w 122"/>
                  <a:gd name="T23" fmla="*/ 20 h 152"/>
                  <a:gd name="T24" fmla="*/ 38 w 122"/>
                  <a:gd name="T25" fmla="*/ 8 h 152"/>
                  <a:gd name="T26" fmla="*/ 36 w 122"/>
                  <a:gd name="T27" fmla="*/ 0 h 152"/>
                  <a:gd name="T28" fmla="*/ 45 w 122"/>
                  <a:gd name="T29" fmla="*/ 6 h 152"/>
                  <a:gd name="T30" fmla="*/ 53 w 122"/>
                  <a:gd name="T31" fmla="*/ 20 h 152"/>
                  <a:gd name="T32" fmla="*/ 55 w 122"/>
                  <a:gd name="T33" fmla="*/ 33 h 152"/>
                  <a:gd name="T34" fmla="*/ 59 w 122"/>
                  <a:gd name="T35" fmla="*/ 20 h 152"/>
                  <a:gd name="T36" fmla="*/ 70 w 122"/>
                  <a:gd name="T37" fmla="*/ 12 h 152"/>
                  <a:gd name="T38" fmla="*/ 80 w 122"/>
                  <a:gd name="T39" fmla="*/ 10 h 152"/>
                  <a:gd name="T40" fmla="*/ 85 w 122"/>
                  <a:gd name="T41" fmla="*/ 14 h 152"/>
                  <a:gd name="T42" fmla="*/ 78 w 122"/>
                  <a:gd name="T43" fmla="*/ 22 h 152"/>
                  <a:gd name="T44" fmla="*/ 78 w 122"/>
                  <a:gd name="T45" fmla="*/ 35 h 152"/>
                  <a:gd name="T46" fmla="*/ 86 w 122"/>
                  <a:gd name="T47" fmla="*/ 42 h 152"/>
                  <a:gd name="T48" fmla="*/ 97 w 122"/>
                  <a:gd name="T49" fmla="*/ 42 h 152"/>
                  <a:gd name="T50" fmla="*/ 103 w 122"/>
                  <a:gd name="T51" fmla="*/ 38 h 152"/>
                  <a:gd name="T52" fmla="*/ 102 w 122"/>
                  <a:gd name="T53" fmla="*/ 31 h 152"/>
                  <a:gd name="T54" fmla="*/ 106 w 122"/>
                  <a:gd name="T55" fmla="*/ 30 h 152"/>
                  <a:gd name="T56" fmla="*/ 113 w 122"/>
                  <a:gd name="T57" fmla="*/ 35 h 152"/>
                  <a:gd name="T58" fmla="*/ 119 w 122"/>
                  <a:gd name="T59" fmla="*/ 48 h 152"/>
                  <a:gd name="T60" fmla="*/ 120 w 122"/>
                  <a:gd name="T61" fmla="*/ 65 h 152"/>
                  <a:gd name="T62" fmla="*/ 115 w 122"/>
                  <a:gd name="T63" fmla="*/ 72 h 152"/>
                  <a:gd name="T64" fmla="*/ 107 w 122"/>
                  <a:gd name="T65" fmla="*/ 82 h 152"/>
                  <a:gd name="T66" fmla="*/ 105 w 122"/>
                  <a:gd name="T67" fmla="*/ 93 h 152"/>
                  <a:gd name="T68" fmla="*/ 105 w 122"/>
                  <a:gd name="T69" fmla="*/ 105 h 152"/>
                  <a:gd name="T70" fmla="*/ 106 w 122"/>
                  <a:gd name="T71" fmla="*/ 120 h 152"/>
                  <a:gd name="T72" fmla="*/ 100 w 122"/>
                  <a:gd name="T73" fmla="*/ 129 h 152"/>
                  <a:gd name="T74" fmla="*/ 89 w 122"/>
                  <a:gd name="T75" fmla="*/ 137 h 152"/>
                  <a:gd name="T76" fmla="*/ 73 w 122"/>
                  <a:gd name="T77" fmla="*/ 145 h 152"/>
                  <a:gd name="T78" fmla="*/ 51 w 122"/>
                  <a:gd name="T79" fmla="*/ 151 h 152"/>
                  <a:gd name="T80" fmla="*/ 34 w 122"/>
                  <a:gd name="T81" fmla="*/ 149 h 152"/>
                  <a:gd name="T82" fmla="*/ 26 w 122"/>
                  <a:gd name="T83" fmla="*/ 140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 h="152">
                    <a:moveTo>
                      <a:pt x="20" y="129"/>
                    </a:moveTo>
                    <a:lnTo>
                      <a:pt x="15" y="120"/>
                    </a:lnTo>
                    <a:lnTo>
                      <a:pt x="12" y="112"/>
                    </a:lnTo>
                    <a:lnTo>
                      <a:pt x="7" y="104"/>
                    </a:lnTo>
                    <a:lnTo>
                      <a:pt x="4" y="96"/>
                    </a:lnTo>
                    <a:lnTo>
                      <a:pt x="2" y="90"/>
                    </a:lnTo>
                    <a:lnTo>
                      <a:pt x="1" y="85"/>
                    </a:lnTo>
                    <a:lnTo>
                      <a:pt x="0" y="79"/>
                    </a:lnTo>
                    <a:lnTo>
                      <a:pt x="0" y="74"/>
                    </a:lnTo>
                    <a:lnTo>
                      <a:pt x="0" y="70"/>
                    </a:lnTo>
                    <a:lnTo>
                      <a:pt x="1" y="66"/>
                    </a:lnTo>
                    <a:lnTo>
                      <a:pt x="3" y="62"/>
                    </a:lnTo>
                    <a:lnTo>
                      <a:pt x="6" y="54"/>
                    </a:lnTo>
                    <a:lnTo>
                      <a:pt x="8" y="50"/>
                    </a:lnTo>
                    <a:lnTo>
                      <a:pt x="11" y="46"/>
                    </a:lnTo>
                    <a:lnTo>
                      <a:pt x="13" y="43"/>
                    </a:lnTo>
                    <a:lnTo>
                      <a:pt x="17" y="39"/>
                    </a:lnTo>
                    <a:lnTo>
                      <a:pt x="20" y="38"/>
                    </a:lnTo>
                    <a:lnTo>
                      <a:pt x="21" y="34"/>
                    </a:lnTo>
                    <a:lnTo>
                      <a:pt x="22" y="30"/>
                    </a:lnTo>
                    <a:lnTo>
                      <a:pt x="23" y="29"/>
                    </a:lnTo>
                    <a:lnTo>
                      <a:pt x="23" y="26"/>
                    </a:lnTo>
                    <a:lnTo>
                      <a:pt x="23" y="22"/>
                    </a:lnTo>
                    <a:lnTo>
                      <a:pt x="21" y="18"/>
                    </a:lnTo>
                    <a:lnTo>
                      <a:pt x="19" y="14"/>
                    </a:lnTo>
                    <a:lnTo>
                      <a:pt x="17" y="11"/>
                    </a:lnTo>
                    <a:lnTo>
                      <a:pt x="22" y="12"/>
                    </a:lnTo>
                    <a:lnTo>
                      <a:pt x="25" y="14"/>
                    </a:lnTo>
                    <a:lnTo>
                      <a:pt x="28" y="18"/>
                    </a:lnTo>
                    <a:lnTo>
                      <a:pt x="30" y="21"/>
                    </a:lnTo>
                    <a:lnTo>
                      <a:pt x="30" y="24"/>
                    </a:lnTo>
                    <a:lnTo>
                      <a:pt x="31" y="30"/>
                    </a:lnTo>
                    <a:lnTo>
                      <a:pt x="34" y="28"/>
                    </a:lnTo>
                    <a:lnTo>
                      <a:pt x="37" y="26"/>
                    </a:lnTo>
                    <a:lnTo>
                      <a:pt x="37" y="22"/>
                    </a:lnTo>
                    <a:lnTo>
                      <a:pt x="39" y="20"/>
                    </a:lnTo>
                    <a:lnTo>
                      <a:pt x="40" y="16"/>
                    </a:lnTo>
                    <a:lnTo>
                      <a:pt x="40" y="13"/>
                    </a:lnTo>
                    <a:lnTo>
                      <a:pt x="38" y="8"/>
                    </a:lnTo>
                    <a:lnTo>
                      <a:pt x="35" y="4"/>
                    </a:lnTo>
                    <a:lnTo>
                      <a:pt x="32" y="2"/>
                    </a:lnTo>
                    <a:lnTo>
                      <a:pt x="36" y="0"/>
                    </a:lnTo>
                    <a:lnTo>
                      <a:pt x="40" y="2"/>
                    </a:lnTo>
                    <a:lnTo>
                      <a:pt x="42" y="3"/>
                    </a:lnTo>
                    <a:lnTo>
                      <a:pt x="45" y="6"/>
                    </a:lnTo>
                    <a:lnTo>
                      <a:pt x="48" y="10"/>
                    </a:lnTo>
                    <a:lnTo>
                      <a:pt x="51" y="15"/>
                    </a:lnTo>
                    <a:lnTo>
                      <a:pt x="53" y="20"/>
                    </a:lnTo>
                    <a:lnTo>
                      <a:pt x="55" y="25"/>
                    </a:lnTo>
                    <a:lnTo>
                      <a:pt x="54" y="28"/>
                    </a:lnTo>
                    <a:lnTo>
                      <a:pt x="55" y="33"/>
                    </a:lnTo>
                    <a:lnTo>
                      <a:pt x="56" y="27"/>
                    </a:lnTo>
                    <a:lnTo>
                      <a:pt x="59" y="24"/>
                    </a:lnTo>
                    <a:lnTo>
                      <a:pt x="59" y="20"/>
                    </a:lnTo>
                    <a:lnTo>
                      <a:pt x="63" y="16"/>
                    </a:lnTo>
                    <a:lnTo>
                      <a:pt x="66" y="14"/>
                    </a:lnTo>
                    <a:lnTo>
                      <a:pt x="70" y="12"/>
                    </a:lnTo>
                    <a:lnTo>
                      <a:pt x="73" y="10"/>
                    </a:lnTo>
                    <a:lnTo>
                      <a:pt x="76" y="10"/>
                    </a:lnTo>
                    <a:lnTo>
                      <a:pt x="80" y="10"/>
                    </a:lnTo>
                    <a:lnTo>
                      <a:pt x="84" y="10"/>
                    </a:lnTo>
                    <a:lnTo>
                      <a:pt x="89" y="14"/>
                    </a:lnTo>
                    <a:lnTo>
                      <a:pt x="85" y="14"/>
                    </a:lnTo>
                    <a:lnTo>
                      <a:pt x="81" y="16"/>
                    </a:lnTo>
                    <a:lnTo>
                      <a:pt x="79" y="19"/>
                    </a:lnTo>
                    <a:lnTo>
                      <a:pt x="78" y="22"/>
                    </a:lnTo>
                    <a:lnTo>
                      <a:pt x="76" y="26"/>
                    </a:lnTo>
                    <a:lnTo>
                      <a:pt x="76" y="30"/>
                    </a:lnTo>
                    <a:lnTo>
                      <a:pt x="78" y="35"/>
                    </a:lnTo>
                    <a:lnTo>
                      <a:pt x="79" y="38"/>
                    </a:lnTo>
                    <a:lnTo>
                      <a:pt x="82" y="40"/>
                    </a:lnTo>
                    <a:lnTo>
                      <a:pt x="86" y="42"/>
                    </a:lnTo>
                    <a:lnTo>
                      <a:pt x="90" y="42"/>
                    </a:lnTo>
                    <a:lnTo>
                      <a:pt x="94" y="42"/>
                    </a:lnTo>
                    <a:lnTo>
                      <a:pt x="97" y="42"/>
                    </a:lnTo>
                    <a:lnTo>
                      <a:pt x="99" y="42"/>
                    </a:lnTo>
                    <a:lnTo>
                      <a:pt x="103" y="40"/>
                    </a:lnTo>
                    <a:lnTo>
                      <a:pt x="103" y="38"/>
                    </a:lnTo>
                    <a:lnTo>
                      <a:pt x="103" y="36"/>
                    </a:lnTo>
                    <a:lnTo>
                      <a:pt x="102" y="33"/>
                    </a:lnTo>
                    <a:lnTo>
                      <a:pt x="102" y="31"/>
                    </a:lnTo>
                    <a:lnTo>
                      <a:pt x="100" y="29"/>
                    </a:lnTo>
                    <a:lnTo>
                      <a:pt x="103" y="30"/>
                    </a:lnTo>
                    <a:lnTo>
                      <a:pt x="106" y="30"/>
                    </a:lnTo>
                    <a:lnTo>
                      <a:pt x="107" y="32"/>
                    </a:lnTo>
                    <a:lnTo>
                      <a:pt x="110" y="33"/>
                    </a:lnTo>
                    <a:lnTo>
                      <a:pt x="113" y="35"/>
                    </a:lnTo>
                    <a:lnTo>
                      <a:pt x="115" y="39"/>
                    </a:lnTo>
                    <a:lnTo>
                      <a:pt x="117" y="43"/>
                    </a:lnTo>
                    <a:lnTo>
                      <a:pt x="119" y="48"/>
                    </a:lnTo>
                    <a:lnTo>
                      <a:pt x="120" y="54"/>
                    </a:lnTo>
                    <a:lnTo>
                      <a:pt x="121" y="60"/>
                    </a:lnTo>
                    <a:lnTo>
                      <a:pt x="120" y="65"/>
                    </a:lnTo>
                    <a:lnTo>
                      <a:pt x="120" y="68"/>
                    </a:lnTo>
                    <a:lnTo>
                      <a:pt x="117" y="70"/>
                    </a:lnTo>
                    <a:lnTo>
                      <a:pt x="115" y="72"/>
                    </a:lnTo>
                    <a:lnTo>
                      <a:pt x="113" y="76"/>
                    </a:lnTo>
                    <a:lnTo>
                      <a:pt x="110" y="80"/>
                    </a:lnTo>
                    <a:lnTo>
                      <a:pt x="107" y="82"/>
                    </a:lnTo>
                    <a:lnTo>
                      <a:pt x="106" y="85"/>
                    </a:lnTo>
                    <a:lnTo>
                      <a:pt x="105" y="88"/>
                    </a:lnTo>
                    <a:lnTo>
                      <a:pt x="105" y="93"/>
                    </a:lnTo>
                    <a:lnTo>
                      <a:pt x="104" y="97"/>
                    </a:lnTo>
                    <a:lnTo>
                      <a:pt x="104" y="100"/>
                    </a:lnTo>
                    <a:lnTo>
                      <a:pt x="105" y="105"/>
                    </a:lnTo>
                    <a:lnTo>
                      <a:pt x="106" y="112"/>
                    </a:lnTo>
                    <a:lnTo>
                      <a:pt x="105" y="117"/>
                    </a:lnTo>
                    <a:lnTo>
                      <a:pt x="106" y="120"/>
                    </a:lnTo>
                    <a:lnTo>
                      <a:pt x="104" y="124"/>
                    </a:lnTo>
                    <a:lnTo>
                      <a:pt x="103" y="126"/>
                    </a:lnTo>
                    <a:lnTo>
                      <a:pt x="100" y="129"/>
                    </a:lnTo>
                    <a:lnTo>
                      <a:pt x="98" y="132"/>
                    </a:lnTo>
                    <a:lnTo>
                      <a:pt x="93" y="135"/>
                    </a:lnTo>
                    <a:lnTo>
                      <a:pt x="89" y="137"/>
                    </a:lnTo>
                    <a:lnTo>
                      <a:pt x="84" y="140"/>
                    </a:lnTo>
                    <a:lnTo>
                      <a:pt x="80" y="142"/>
                    </a:lnTo>
                    <a:lnTo>
                      <a:pt x="73" y="145"/>
                    </a:lnTo>
                    <a:lnTo>
                      <a:pt x="66" y="148"/>
                    </a:lnTo>
                    <a:lnTo>
                      <a:pt x="59" y="150"/>
                    </a:lnTo>
                    <a:lnTo>
                      <a:pt x="51" y="151"/>
                    </a:lnTo>
                    <a:lnTo>
                      <a:pt x="45" y="151"/>
                    </a:lnTo>
                    <a:lnTo>
                      <a:pt x="39" y="149"/>
                    </a:lnTo>
                    <a:lnTo>
                      <a:pt x="34" y="149"/>
                    </a:lnTo>
                    <a:lnTo>
                      <a:pt x="32" y="148"/>
                    </a:lnTo>
                    <a:lnTo>
                      <a:pt x="29" y="144"/>
                    </a:lnTo>
                    <a:lnTo>
                      <a:pt x="26" y="140"/>
                    </a:lnTo>
                    <a:lnTo>
                      <a:pt x="22" y="133"/>
                    </a:lnTo>
                    <a:lnTo>
                      <a:pt x="20" y="129"/>
                    </a:lnTo>
                  </a:path>
                </a:pathLst>
              </a:custGeom>
              <a:solidFill>
                <a:srgbClr val="FFCC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2012" name="Freeform 16">
                <a:extLst>
                  <a:ext uri="{FF2B5EF4-FFF2-40B4-BE49-F238E27FC236}">
                    <a16:creationId xmlns:a16="http://schemas.microsoft.com/office/drawing/2014/main" id="{5728F371-AEC2-9F4B-48ED-46494D094AA4}"/>
                  </a:ext>
                </a:extLst>
              </p:cNvPr>
              <p:cNvSpPr>
                <a:spLocks/>
              </p:cNvSpPr>
              <p:nvPr/>
            </p:nvSpPr>
            <p:spPr bwMode="auto">
              <a:xfrm>
                <a:off x="3470" y="2555"/>
                <a:ext cx="78" cy="103"/>
              </a:xfrm>
              <a:custGeom>
                <a:avLst/>
                <a:gdLst>
                  <a:gd name="T0" fmla="*/ 7 w 78"/>
                  <a:gd name="T1" fmla="*/ 75 h 103"/>
                  <a:gd name="T2" fmla="*/ 1 w 78"/>
                  <a:gd name="T3" fmla="*/ 61 h 103"/>
                  <a:gd name="T4" fmla="*/ 0 w 78"/>
                  <a:gd name="T5" fmla="*/ 51 h 103"/>
                  <a:gd name="T6" fmla="*/ 1 w 78"/>
                  <a:gd name="T7" fmla="*/ 40 h 103"/>
                  <a:gd name="T8" fmla="*/ 7 w 78"/>
                  <a:gd name="T9" fmla="*/ 31 h 103"/>
                  <a:gd name="T10" fmla="*/ 12 w 78"/>
                  <a:gd name="T11" fmla="*/ 24 h 103"/>
                  <a:gd name="T12" fmla="*/ 13 w 78"/>
                  <a:gd name="T13" fmla="*/ 20 h 103"/>
                  <a:gd name="T14" fmla="*/ 12 w 78"/>
                  <a:gd name="T15" fmla="*/ 12 h 103"/>
                  <a:gd name="T16" fmla="*/ 13 w 78"/>
                  <a:gd name="T17" fmla="*/ 9 h 103"/>
                  <a:gd name="T18" fmla="*/ 18 w 78"/>
                  <a:gd name="T19" fmla="*/ 14 h 103"/>
                  <a:gd name="T20" fmla="*/ 21 w 78"/>
                  <a:gd name="T21" fmla="*/ 18 h 103"/>
                  <a:gd name="T22" fmla="*/ 24 w 78"/>
                  <a:gd name="T23" fmla="*/ 14 h 103"/>
                  <a:gd name="T24" fmla="*/ 23 w 78"/>
                  <a:gd name="T25" fmla="*/ 5 h 103"/>
                  <a:gd name="T26" fmla="*/ 22 w 78"/>
                  <a:gd name="T27" fmla="*/ 0 h 103"/>
                  <a:gd name="T28" fmla="*/ 27 w 78"/>
                  <a:gd name="T29" fmla="*/ 4 h 103"/>
                  <a:gd name="T30" fmla="*/ 33 w 78"/>
                  <a:gd name="T31" fmla="*/ 13 h 103"/>
                  <a:gd name="T32" fmla="*/ 34 w 78"/>
                  <a:gd name="T33" fmla="*/ 23 h 103"/>
                  <a:gd name="T34" fmla="*/ 38 w 78"/>
                  <a:gd name="T35" fmla="*/ 14 h 103"/>
                  <a:gd name="T36" fmla="*/ 44 w 78"/>
                  <a:gd name="T37" fmla="*/ 8 h 103"/>
                  <a:gd name="T38" fmla="*/ 50 w 78"/>
                  <a:gd name="T39" fmla="*/ 7 h 103"/>
                  <a:gd name="T40" fmla="*/ 54 w 78"/>
                  <a:gd name="T41" fmla="*/ 11 h 103"/>
                  <a:gd name="T42" fmla="*/ 50 w 78"/>
                  <a:gd name="T43" fmla="*/ 16 h 103"/>
                  <a:gd name="T44" fmla="*/ 48 w 78"/>
                  <a:gd name="T45" fmla="*/ 25 h 103"/>
                  <a:gd name="T46" fmla="*/ 54 w 78"/>
                  <a:gd name="T47" fmla="*/ 29 h 103"/>
                  <a:gd name="T48" fmla="*/ 62 w 78"/>
                  <a:gd name="T49" fmla="*/ 30 h 103"/>
                  <a:gd name="T50" fmla="*/ 66 w 78"/>
                  <a:gd name="T51" fmla="*/ 27 h 103"/>
                  <a:gd name="T52" fmla="*/ 65 w 78"/>
                  <a:gd name="T53" fmla="*/ 22 h 103"/>
                  <a:gd name="T54" fmla="*/ 66 w 78"/>
                  <a:gd name="T55" fmla="*/ 21 h 103"/>
                  <a:gd name="T56" fmla="*/ 72 w 78"/>
                  <a:gd name="T57" fmla="*/ 25 h 103"/>
                  <a:gd name="T58" fmla="*/ 76 w 78"/>
                  <a:gd name="T59" fmla="*/ 34 h 103"/>
                  <a:gd name="T60" fmla="*/ 77 w 78"/>
                  <a:gd name="T61" fmla="*/ 45 h 103"/>
                  <a:gd name="T62" fmla="*/ 74 w 78"/>
                  <a:gd name="T63" fmla="*/ 50 h 103"/>
                  <a:gd name="T64" fmla="*/ 69 w 78"/>
                  <a:gd name="T65" fmla="*/ 57 h 103"/>
                  <a:gd name="T66" fmla="*/ 67 w 78"/>
                  <a:gd name="T67" fmla="*/ 63 h 103"/>
                  <a:gd name="T68" fmla="*/ 67 w 78"/>
                  <a:gd name="T69" fmla="*/ 71 h 103"/>
                  <a:gd name="T70" fmla="*/ 67 w 78"/>
                  <a:gd name="T71" fmla="*/ 83 h 103"/>
                  <a:gd name="T72" fmla="*/ 65 w 78"/>
                  <a:gd name="T73" fmla="*/ 88 h 103"/>
                  <a:gd name="T74" fmla="*/ 58 w 78"/>
                  <a:gd name="T75" fmla="*/ 94 h 103"/>
                  <a:gd name="T76" fmla="*/ 48 w 78"/>
                  <a:gd name="T77" fmla="*/ 99 h 103"/>
                  <a:gd name="T78" fmla="*/ 33 w 78"/>
                  <a:gd name="T79" fmla="*/ 102 h 103"/>
                  <a:gd name="T80" fmla="*/ 23 w 78"/>
                  <a:gd name="T81" fmla="*/ 100 h 103"/>
                  <a:gd name="T82" fmla="*/ 17 w 78"/>
                  <a:gd name="T83" fmla="*/ 94 h 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03">
                    <a:moveTo>
                      <a:pt x="13" y="87"/>
                    </a:moveTo>
                    <a:lnTo>
                      <a:pt x="10" y="81"/>
                    </a:lnTo>
                    <a:lnTo>
                      <a:pt x="7" y="75"/>
                    </a:lnTo>
                    <a:lnTo>
                      <a:pt x="5" y="71"/>
                    </a:lnTo>
                    <a:lnTo>
                      <a:pt x="3" y="65"/>
                    </a:lnTo>
                    <a:lnTo>
                      <a:pt x="1" y="61"/>
                    </a:lnTo>
                    <a:lnTo>
                      <a:pt x="0" y="57"/>
                    </a:lnTo>
                    <a:lnTo>
                      <a:pt x="0" y="53"/>
                    </a:lnTo>
                    <a:lnTo>
                      <a:pt x="0" y="51"/>
                    </a:lnTo>
                    <a:lnTo>
                      <a:pt x="0" y="47"/>
                    </a:lnTo>
                    <a:lnTo>
                      <a:pt x="0" y="43"/>
                    </a:lnTo>
                    <a:lnTo>
                      <a:pt x="1" y="40"/>
                    </a:lnTo>
                    <a:lnTo>
                      <a:pt x="3" y="38"/>
                    </a:lnTo>
                    <a:lnTo>
                      <a:pt x="5" y="34"/>
                    </a:lnTo>
                    <a:lnTo>
                      <a:pt x="7" y="31"/>
                    </a:lnTo>
                    <a:lnTo>
                      <a:pt x="8" y="30"/>
                    </a:lnTo>
                    <a:lnTo>
                      <a:pt x="10" y="27"/>
                    </a:lnTo>
                    <a:lnTo>
                      <a:pt x="12" y="24"/>
                    </a:lnTo>
                    <a:lnTo>
                      <a:pt x="13" y="22"/>
                    </a:lnTo>
                    <a:lnTo>
                      <a:pt x="14" y="21"/>
                    </a:lnTo>
                    <a:lnTo>
                      <a:pt x="13" y="20"/>
                    </a:lnTo>
                    <a:lnTo>
                      <a:pt x="14" y="18"/>
                    </a:lnTo>
                    <a:lnTo>
                      <a:pt x="13" y="14"/>
                    </a:lnTo>
                    <a:lnTo>
                      <a:pt x="12" y="12"/>
                    </a:lnTo>
                    <a:lnTo>
                      <a:pt x="11" y="10"/>
                    </a:lnTo>
                    <a:lnTo>
                      <a:pt x="10" y="7"/>
                    </a:lnTo>
                    <a:lnTo>
                      <a:pt x="13" y="9"/>
                    </a:lnTo>
                    <a:lnTo>
                      <a:pt x="15" y="9"/>
                    </a:lnTo>
                    <a:lnTo>
                      <a:pt x="18" y="12"/>
                    </a:lnTo>
                    <a:lnTo>
                      <a:pt x="18" y="14"/>
                    </a:lnTo>
                    <a:lnTo>
                      <a:pt x="19" y="17"/>
                    </a:lnTo>
                    <a:lnTo>
                      <a:pt x="20" y="19"/>
                    </a:lnTo>
                    <a:lnTo>
                      <a:pt x="21" y="18"/>
                    </a:lnTo>
                    <a:lnTo>
                      <a:pt x="23" y="17"/>
                    </a:lnTo>
                    <a:lnTo>
                      <a:pt x="23" y="15"/>
                    </a:lnTo>
                    <a:lnTo>
                      <a:pt x="24" y="14"/>
                    </a:lnTo>
                    <a:lnTo>
                      <a:pt x="25" y="11"/>
                    </a:lnTo>
                    <a:lnTo>
                      <a:pt x="25" y="8"/>
                    </a:lnTo>
                    <a:lnTo>
                      <a:pt x="23" y="5"/>
                    </a:lnTo>
                    <a:lnTo>
                      <a:pt x="22" y="3"/>
                    </a:lnTo>
                    <a:lnTo>
                      <a:pt x="20" y="2"/>
                    </a:lnTo>
                    <a:lnTo>
                      <a:pt x="22" y="0"/>
                    </a:lnTo>
                    <a:lnTo>
                      <a:pt x="24" y="1"/>
                    </a:lnTo>
                    <a:lnTo>
                      <a:pt x="26" y="3"/>
                    </a:lnTo>
                    <a:lnTo>
                      <a:pt x="27" y="4"/>
                    </a:lnTo>
                    <a:lnTo>
                      <a:pt x="29" y="6"/>
                    </a:lnTo>
                    <a:lnTo>
                      <a:pt x="32" y="10"/>
                    </a:lnTo>
                    <a:lnTo>
                      <a:pt x="33" y="13"/>
                    </a:lnTo>
                    <a:lnTo>
                      <a:pt x="34" y="16"/>
                    </a:lnTo>
                    <a:lnTo>
                      <a:pt x="34" y="20"/>
                    </a:lnTo>
                    <a:lnTo>
                      <a:pt x="34" y="23"/>
                    </a:lnTo>
                    <a:lnTo>
                      <a:pt x="37" y="19"/>
                    </a:lnTo>
                    <a:lnTo>
                      <a:pt x="36" y="16"/>
                    </a:lnTo>
                    <a:lnTo>
                      <a:pt x="38" y="14"/>
                    </a:lnTo>
                    <a:lnTo>
                      <a:pt x="40" y="11"/>
                    </a:lnTo>
                    <a:lnTo>
                      <a:pt x="41" y="10"/>
                    </a:lnTo>
                    <a:lnTo>
                      <a:pt x="44" y="8"/>
                    </a:lnTo>
                    <a:lnTo>
                      <a:pt x="47" y="7"/>
                    </a:lnTo>
                    <a:lnTo>
                      <a:pt x="48" y="6"/>
                    </a:lnTo>
                    <a:lnTo>
                      <a:pt x="50" y="7"/>
                    </a:lnTo>
                    <a:lnTo>
                      <a:pt x="53" y="8"/>
                    </a:lnTo>
                    <a:lnTo>
                      <a:pt x="56" y="10"/>
                    </a:lnTo>
                    <a:lnTo>
                      <a:pt x="54" y="11"/>
                    </a:lnTo>
                    <a:lnTo>
                      <a:pt x="52" y="12"/>
                    </a:lnTo>
                    <a:lnTo>
                      <a:pt x="51" y="14"/>
                    </a:lnTo>
                    <a:lnTo>
                      <a:pt x="50" y="16"/>
                    </a:lnTo>
                    <a:lnTo>
                      <a:pt x="48" y="18"/>
                    </a:lnTo>
                    <a:lnTo>
                      <a:pt x="48" y="20"/>
                    </a:lnTo>
                    <a:lnTo>
                      <a:pt x="48" y="25"/>
                    </a:lnTo>
                    <a:lnTo>
                      <a:pt x="51" y="27"/>
                    </a:lnTo>
                    <a:lnTo>
                      <a:pt x="54" y="29"/>
                    </a:lnTo>
                    <a:lnTo>
                      <a:pt x="58" y="31"/>
                    </a:lnTo>
                    <a:lnTo>
                      <a:pt x="60" y="30"/>
                    </a:lnTo>
                    <a:lnTo>
                      <a:pt x="62" y="30"/>
                    </a:lnTo>
                    <a:lnTo>
                      <a:pt x="63" y="30"/>
                    </a:lnTo>
                    <a:lnTo>
                      <a:pt x="66" y="27"/>
                    </a:lnTo>
                    <a:lnTo>
                      <a:pt x="66" y="25"/>
                    </a:lnTo>
                    <a:lnTo>
                      <a:pt x="65" y="23"/>
                    </a:lnTo>
                    <a:lnTo>
                      <a:pt x="65" y="22"/>
                    </a:lnTo>
                    <a:lnTo>
                      <a:pt x="65" y="21"/>
                    </a:lnTo>
                    <a:lnTo>
                      <a:pt x="65" y="22"/>
                    </a:lnTo>
                    <a:lnTo>
                      <a:pt x="66" y="21"/>
                    </a:lnTo>
                    <a:lnTo>
                      <a:pt x="68" y="22"/>
                    </a:lnTo>
                    <a:lnTo>
                      <a:pt x="70" y="24"/>
                    </a:lnTo>
                    <a:lnTo>
                      <a:pt x="72" y="25"/>
                    </a:lnTo>
                    <a:lnTo>
                      <a:pt x="73" y="28"/>
                    </a:lnTo>
                    <a:lnTo>
                      <a:pt x="75" y="31"/>
                    </a:lnTo>
                    <a:lnTo>
                      <a:pt x="76" y="34"/>
                    </a:lnTo>
                    <a:lnTo>
                      <a:pt x="76" y="38"/>
                    </a:lnTo>
                    <a:lnTo>
                      <a:pt x="77" y="43"/>
                    </a:lnTo>
                    <a:lnTo>
                      <a:pt x="77" y="45"/>
                    </a:lnTo>
                    <a:lnTo>
                      <a:pt x="76" y="47"/>
                    </a:lnTo>
                    <a:lnTo>
                      <a:pt x="76" y="49"/>
                    </a:lnTo>
                    <a:lnTo>
                      <a:pt x="74" y="50"/>
                    </a:lnTo>
                    <a:lnTo>
                      <a:pt x="73" y="52"/>
                    </a:lnTo>
                    <a:lnTo>
                      <a:pt x="70" y="55"/>
                    </a:lnTo>
                    <a:lnTo>
                      <a:pt x="69" y="57"/>
                    </a:lnTo>
                    <a:lnTo>
                      <a:pt x="68" y="59"/>
                    </a:lnTo>
                    <a:lnTo>
                      <a:pt x="68" y="60"/>
                    </a:lnTo>
                    <a:lnTo>
                      <a:pt x="67" y="63"/>
                    </a:lnTo>
                    <a:lnTo>
                      <a:pt x="67" y="67"/>
                    </a:lnTo>
                    <a:lnTo>
                      <a:pt x="67" y="69"/>
                    </a:lnTo>
                    <a:lnTo>
                      <a:pt x="67" y="71"/>
                    </a:lnTo>
                    <a:lnTo>
                      <a:pt x="68" y="77"/>
                    </a:lnTo>
                    <a:lnTo>
                      <a:pt x="69" y="80"/>
                    </a:lnTo>
                    <a:lnTo>
                      <a:pt x="67" y="83"/>
                    </a:lnTo>
                    <a:lnTo>
                      <a:pt x="67" y="85"/>
                    </a:lnTo>
                    <a:lnTo>
                      <a:pt x="66" y="86"/>
                    </a:lnTo>
                    <a:lnTo>
                      <a:pt x="65" y="88"/>
                    </a:lnTo>
                    <a:lnTo>
                      <a:pt x="63" y="91"/>
                    </a:lnTo>
                    <a:lnTo>
                      <a:pt x="61" y="92"/>
                    </a:lnTo>
                    <a:lnTo>
                      <a:pt x="58" y="94"/>
                    </a:lnTo>
                    <a:lnTo>
                      <a:pt x="54" y="96"/>
                    </a:lnTo>
                    <a:lnTo>
                      <a:pt x="52" y="97"/>
                    </a:lnTo>
                    <a:lnTo>
                      <a:pt x="48" y="99"/>
                    </a:lnTo>
                    <a:lnTo>
                      <a:pt x="43" y="101"/>
                    </a:lnTo>
                    <a:lnTo>
                      <a:pt x="39" y="101"/>
                    </a:lnTo>
                    <a:lnTo>
                      <a:pt x="33" y="102"/>
                    </a:lnTo>
                    <a:lnTo>
                      <a:pt x="29" y="102"/>
                    </a:lnTo>
                    <a:lnTo>
                      <a:pt x="25" y="102"/>
                    </a:lnTo>
                    <a:lnTo>
                      <a:pt x="23" y="100"/>
                    </a:lnTo>
                    <a:lnTo>
                      <a:pt x="21" y="100"/>
                    </a:lnTo>
                    <a:lnTo>
                      <a:pt x="18" y="97"/>
                    </a:lnTo>
                    <a:lnTo>
                      <a:pt x="17" y="94"/>
                    </a:lnTo>
                    <a:lnTo>
                      <a:pt x="15" y="91"/>
                    </a:lnTo>
                    <a:lnTo>
                      <a:pt x="13" y="87"/>
                    </a:lnTo>
                  </a:path>
                </a:pathLst>
              </a:custGeom>
              <a:solidFill>
                <a:srgbClr val="FFCC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42007" name="Freeform 17">
              <a:extLst>
                <a:ext uri="{FF2B5EF4-FFF2-40B4-BE49-F238E27FC236}">
                  <a16:creationId xmlns:a16="http://schemas.microsoft.com/office/drawing/2014/main" id="{7D5D0569-FBB4-32DC-0C55-6727C500C1C1}"/>
                </a:ext>
              </a:extLst>
            </p:cNvPr>
            <p:cNvSpPr>
              <a:spLocks/>
            </p:cNvSpPr>
            <p:nvPr/>
          </p:nvSpPr>
          <p:spPr bwMode="auto">
            <a:xfrm>
              <a:off x="2909" y="2606"/>
              <a:ext cx="51" cy="74"/>
            </a:xfrm>
            <a:custGeom>
              <a:avLst/>
              <a:gdLst>
                <a:gd name="T0" fmla="*/ 27 w 51"/>
                <a:gd name="T1" fmla="*/ 71 h 74"/>
                <a:gd name="T2" fmla="*/ 22 w 51"/>
                <a:gd name="T3" fmla="*/ 65 h 74"/>
                <a:gd name="T4" fmla="*/ 17 w 51"/>
                <a:gd name="T5" fmla="*/ 58 h 74"/>
                <a:gd name="T6" fmla="*/ 14 w 51"/>
                <a:gd name="T7" fmla="*/ 49 h 74"/>
                <a:gd name="T8" fmla="*/ 12 w 51"/>
                <a:gd name="T9" fmla="*/ 41 h 74"/>
                <a:gd name="T10" fmla="*/ 12 w 51"/>
                <a:gd name="T11" fmla="*/ 34 h 74"/>
                <a:gd name="T12" fmla="*/ 9 w 51"/>
                <a:gd name="T13" fmla="*/ 27 h 74"/>
                <a:gd name="T14" fmla="*/ 7 w 51"/>
                <a:gd name="T15" fmla="*/ 22 h 74"/>
                <a:gd name="T16" fmla="*/ 4 w 51"/>
                <a:gd name="T17" fmla="*/ 18 h 74"/>
                <a:gd name="T18" fmla="*/ 4 w 51"/>
                <a:gd name="T19" fmla="*/ 16 h 74"/>
                <a:gd name="T20" fmla="*/ 7 w 51"/>
                <a:gd name="T21" fmla="*/ 18 h 74"/>
                <a:gd name="T22" fmla="*/ 9 w 51"/>
                <a:gd name="T23" fmla="*/ 19 h 74"/>
                <a:gd name="T24" fmla="*/ 7 w 51"/>
                <a:gd name="T25" fmla="*/ 11 h 74"/>
                <a:gd name="T26" fmla="*/ 1 w 51"/>
                <a:gd name="T27" fmla="*/ 4 h 74"/>
                <a:gd name="T28" fmla="*/ 0 w 51"/>
                <a:gd name="T29" fmla="*/ 2 h 74"/>
                <a:gd name="T30" fmla="*/ 4 w 51"/>
                <a:gd name="T31" fmla="*/ 1 h 74"/>
                <a:gd name="T32" fmla="*/ 10 w 51"/>
                <a:gd name="T33" fmla="*/ 4 h 74"/>
                <a:gd name="T34" fmla="*/ 14 w 51"/>
                <a:gd name="T35" fmla="*/ 10 h 74"/>
                <a:gd name="T36" fmla="*/ 16 w 51"/>
                <a:gd name="T37" fmla="*/ 12 h 74"/>
                <a:gd name="T38" fmla="*/ 18 w 51"/>
                <a:gd name="T39" fmla="*/ 6 h 74"/>
                <a:gd name="T40" fmla="*/ 21 w 51"/>
                <a:gd name="T41" fmla="*/ 1 h 74"/>
                <a:gd name="T42" fmla="*/ 24 w 51"/>
                <a:gd name="T43" fmla="*/ 0 h 74"/>
                <a:gd name="T44" fmla="*/ 27 w 51"/>
                <a:gd name="T45" fmla="*/ 4 h 74"/>
                <a:gd name="T46" fmla="*/ 25 w 51"/>
                <a:gd name="T47" fmla="*/ 5 h 74"/>
                <a:gd name="T48" fmla="*/ 23 w 51"/>
                <a:gd name="T49" fmla="*/ 7 h 74"/>
                <a:gd name="T50" fmla="*/ 25 w 51"/>
                <a:gd name="T51" fmla="*/ 11 h 74"/>
                <a:gd name="T52" fmla="*/ 25 w 51"/>
                <a:gd name="T53" fmla="*/ 15 h 74"/>
                <a:gd name="T54" fmla="*/ 29 w 51"/>
                <a:gd name="T55" fmla="*/ 16 h 74"/>
                <a:gd name="T56" fmla="*/ 31 w 51"/>
                <a:gd name="T57" fmla="*/ 15 h 74"/>
                <a:gd name="T58" fmla="*/ 29 w 51"/>
                <a:gd name="T59" fmla="*/ 10 h 74"/>
                <a:gd name="T60" fmla="*/ 33 w 51"/>
                <a:gd name="T61" fmla="*/ 12 h 74"/>
                <a:gd name="T62" fmla="*/ 37 w 51"/>
                <a:gd name="T63" fmla="*/ 18 h 74"/>
                <a:gd name="T64" fmla="*/ 38 w 51"/>
                <a:gd name="T65" fmla="*/ 24 h 74"/>
                <a:gd name="T66" fmla="*/ 39 w 51"/>
                <a:gd name="T67" fmla="*/ 28 h 74"/>
                <a:gd name="T68" fmla="*/ 38 w 51"/>
                <a:gd name="T69" fmla="*/ 33 h 74"/>
                <a:gd name="T70" fmla="*/ 38 w 51"/>
                <a:gd name="T71" fmla="*/ 37 h 74"/>
                <a:gd name="T72" fmla="*/ 41 w 51"/>
                <a:gd name="T73" fmla="*/ 41 h 74"/>
                <a:gd name="T74" fmla="*/ 45 w 51"/>
                <a:gd name="T75" fmla="*/ 44 h 74"/>
                <a:gd name="T76" fmla="*/ 46 w 51"/>
                <a:gd name="T77" fmla="*/ 42 h 74"/>
                <a:gd name="T78" fmla="*/ 48 w 51"/>
                <a:gd name="T79" fmla="*/ 47 h 74"/>
                <a:gd name="T80" fmla="*/ 49 w 51"/>
                <a:gd name="T81" fmla="*/ 54 h 74"/>
                <a:gd name="T82" fmla="*/ 49 w 51"/>
                <a:gd name="T83" fmla="*/ 60 h 74"/>
                <a:gd name="T84" fmla="*/ 49 w 51"/>
                <a:gd name="T85" fmla="*/ 66 h 74"/>
                <a:gd name="T86" fmla="*/ 46 w 51"/>
                <a:gd name="T87" fmla="*/ 70 h 74"/>
                <a:gd name="T88" fmla="*/ 43 w 51"/>
                <a:gd name="T89" fmla="*/ 72 h 74"/>
                <a:gd name="T90" fmla="*/ 37 w 51"/>
                <a:gd name="T91" fmla="*/ 72 h 74"/>
                <a:gd name="T92" fmla="*/ 30 w 51"/>
                <a:gd name="T93" fmla="*/ 73 h 7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 h="74">
                  <a:moveTo>
                    <a:pt x="30" y="73"/>
                  </a:moveTo>
                  <a:lnTo>
                    <a:pt x="29" y="72"/>
                  </a:lnTo>
                  <a:lnTo>
                    <a:pt x="27" y="71"/>
                  </a:lnTo>
                  <a:lnTo>
                    <a:pt x="25" y="70"/>
                  </a:lnTo>
                  <a:lnTo>
                    <a:pt x="24" y="68"/>
                  </a:lnTo>
                  <a:lnTo>
                    <a:pt x="22" y="65"/>
                  </a:lnTo>
                  <a:lnTo>
                    <a:pt x="20" y="62"/>
                  </a:lnTo>
                  <a:lnTo>
                    <a:pt x="19" y="60"/>
                  </a:lnTo>
                  <a:lnTo>
                    <a:pt x="17" y="58"/>
                  </a:lnTo>
                  <a:lnTo>
                    <a:pt x="16" y="54"/>
                  </a:lnTo>
                  <a:lnTo>
                    <a:pt x="15" y="52"/>
                  </a:lnTo>
                  <a:lnTo>
                    <a:pt x="14" y="49"/>
                  </a:lnTo>
                  <a:lnTo>
                    <a:pt x="14" y="47"/>
                  </a:lnTo>
                  <a:lnTo>
                    <a:pt x="13" y="43"/>
                  </a:lnTo>
                  <a:lnTo>
                    <a:pt x="12" y="41"/>
                  </a:lnTo>
                  <a:lnTo>
                    <a:pt x="12" y="39"/>
                  </a:lnTo>
                  <a:lnTo>
                    <a:pt x="12" y="37"/>
                  </a:lnTo>
                  <a:lnTo>
                    <a:pt x="12" y="34"/>
                  </a:lnTo>
                  <a:lnTo>
                    <a:pt x="12" y="31"/>
                  </a:lnTo>
                  <a:lnTo>
                    <a:pt x="10" y="29"/>
                  </a:lnTo>
                  <a:lnTo>
                    <a:pt x="9" y="27"/>
                  </a:lnTo>
                  <a:lnTo>
                    <a:pt x="9" y="25"/>
                  </a:lnTo>
                  <a:lnTo>
                    <a:pt x="8" y="24"/>
                  </a:lnTo>
                  <a:lnTo>
                    <a:pt x="7" y="22"/>
                  </a:lnTo>
                  <a:lnTo>
                    <a:pt x="7" y="21"/>
                  </a:lnTo>
                  <a:lnTo>
                    <a:pt x="5" y="19"/>
                  </a:lnTo>
                  <a:lnTo>
                    <a:pt x="4" y="18"/>
                  </a:lnTo>
                  <a:lnTo>
                    <a:pt x="4" y="17"/>
                  </a:lnTo>
                  <a:lnTo>
                    <a:pt x="4" y="16"/>
                  </a:lnTo>
                  <a:lnTo>
                    <a:pt x="5" y="17"/>
                  </a:lnTo>
                  <a:lnTo>
                    <a:pt x="7" y="18"/>
                  </a:lnTo>
                  <a:lnTo>
                    <a:pt x="9" y="19"/>
                  </a:lnTo>
                  <a:lnTo>
                    <a:pt x="9" y="22"/>
                  </a:lnTo>
                  <a:lnTo>
                    <a:pt x="9" y="19"/>
                  </a:lnTo>
                  <a:lnTo>
                    <a:pt x="9" y="17"/>
                  </a:lnTo>
                  <a:lnTo>
                    <a:pt x="8" y="15"/>
                  </a:lnTo>
                  <a:lnTo>
                    <a:pt x="7" y="11"/>
                  </a:lnTo>
                  <a:lnTo>
                    <a:pt x="5" y="8"/>
                  </a:lnTo>
                  <a:lnTo>
                    <a:pt x="4" y="6"/>
                  </a:lnTo>
                  <a:lnTo>
                    <a:pt x="1" y="4"/>
                  </a:lnTo>
                  <a:lnTo>
                    <a:pt x="1" y="3"/>
                  </a:lnTo>
                  <a:lnTo>
                    <a:pt x="0" y="2"/>
                  </a:lnTo>
                  <a:lnTo>
                    <a:pt x="2" y="1"/>
                  </a:lnTo>
                  <a:lnTo>
                    <a:pt x="3" y="2"/>
                  </a:lnTo>
                  <a:lnTo>
                    <a:pt x="4" y="1"/>
                  </a:lnTo>
                  <a:lnTo>
                    <a:pt x="7" y="1"/>
                  </a:lnTo>
                  <a:lnTo>
                    <a:pt x="7" y="2"/>
                  </a:lnTo>
                  <a:lnTo>
                    <a:pt x="10" y="4"/>
                  </a:lnTo>
                  <a:lnTo>
                    <a:pt x="11" y="6"/>
                  </a:lnTo>
                  <a:lnTo>
                    <a:pt x="13" y="7"/>
                  </a:lnTo>
                  <a:lnTo>
                    <a:pt x="14" y="10"/>
                  </a:lnTo>
                  <a:lnTo>
                    <a:pt x="15" y="13"/>
                  </a:lnTo>
                  <a:lnTo>
                    <a:pt x="17" y="15"/>
                  </a:lnTo>
                  <a:lnTo>
                    <a:pt x="16" y="12"/>
                  </a:lnTo>
                  <a:lnTo>
                    <a:pt x="17" y="10"/>
                  </a:lnTo>
                  <a:lnTo>
                    <a:pt x="17" y="7"/>
                  </a:lnTo>
                  <a:lnTo>
                    <a:pt x="18" y="6"/>
                  </a:lnTo>
                  <a:lnTo>
                    <a:pt x="18" y="4"/>
                  </a:lnTo>
                  <a:lnTo>
                    <a:pt x="20" y="2"/>
                  </a:lnTo>
                  <a:lnTo>
                    <a:pt x="21" y="1"/>
                  </a:lnTo>
                  <a:lnTo>
                    <a:pt x="23" y="0"/>
                  </a:lnTo>
                  <a:lnTo>
                    <a:pt x="24" y="0"/>
                  </a:lnTo>
                  <a:lnTo>
                    <a:pt x="25" y="1"/>
                  </a:lnTo>
                  <a:lnTo>
                    <a:pt x="25" y="2"/>
                  </a:lnTo>
                  <a:lnTo>
                    <a:pt x="27" y="4"/>
                  </a:lnTo>
                  <a:lnTo>
                    <a:pt x="26" y="3"/>
                  </a:lnTo>
                  <a:lnTo>
                    <a:pt x="25" y="4"/>
                  </a:lnTo>
                  <a:lnTo>
                    <a:pt x="25" y="5"/>
                  </a:lnTo>
                  <a:lnTo>
                    <a:pt x="24" y="6"/>
                  </a:lnTo>
                  <a:lnTo>
                    <a:pt x="23" y="6"/>
                  </a:lnTo>
                  <a:lnTo>
                    <a:pt x="23" y="7"/>
                  </a:lnTo>
                  <a:lnTo>
                    <a:pt x="23" y="9"/>
                  </a:lnTo>
                  <a:lnTo>
                    <a:pt x="24" y="10"/>
                  </a:lnTo>
                  <a:lnTo>
                    <a:pt x="25" y="11"/>
                  </a:lnTo>
                  <a:lnTo>
                    <a:pt x="25" y="12"/>
                  </a:lnTo>
                  <a:lnTo>
                    <a:pt x="25" y="13"/>
                  </a:lnTo>
                  <a:lnTo>
                    <a:pt x="25" y="15"/>
                  </a:lnTo>
                  <a:lnTo>
                    <a:pt x="26" y="15"/>
                  </a:lnTo>
                  <a:lnTo>
                    <a:pt x="27" y="16"/>
                  </a:lnTo>
                  <a:lnTo>
                    <a:pt x="29" y="16"/>
                  </a:lnTo>
                  <a:lnTo>
                    <a:pt x="30" y="17"/>
                  </a:lnTo>
                  <a:lnTo>
                    <a:pt x="30" y="16"/>
                  </a:lnTo>
                  <a:lnTo>
                    <a:pt x="31" y="15"/>
                  </a:lnTo>
                  <a:lnTo>
                    <a:pt x="31" y="13"/>
                  </a:lnTo>
                  <a:lnTo>
                    <a:pt x="30" y="11"/>
                  </a:lnTo>
                  <a:lnTo>
                    <a:pt x="29" y="10"/>
                  </a:lnTo>
                  <a:lnTo>
                    <a:pt x="30" y="10"/>
                  </a:lnTo>
                  <a:lnTo>
                    <a:pt x="31" y="11"/>
                  </a:lnTo>
                  <a:lnTo>
                    <a:pt x="33" y="12"/>
                  </a:lnTo>
                  <a:lnTo>
                    <a:pt x="34" y="15"/>
                  </a:lnTo>
                  <a:lnTo>
                    <a:pt x="36" y="16"/>
                  </a:lnTo>
                  <a:lnTo>
                    <a:pt x="37" y="18"/>
                  </a:lnTo>
                  <a:lnTo>
                    <a:pt x="38" y="19"/>
                  </a:lnTo>
                  <a:lnTo>
                    <a:pt x="38" y="21"/>
                  </a:lnTo>
                  <a:lnTo>
                    <a:pt x="38" y="24"/>
                  </a:lnTo>
                  <a:lnTo>
                    <a:pt x="38" y="25"/>
                  </a:lnTo>
                  <a:lnTo>
                    <a:pt x="38" y="27"/>
                  </a:lnTo>
                  <a:lnTo>
                    <a:pt x="39" y="28"/>
                  </a:lnTo>
                  <a:lnTo>
                    <a:pt x="38" y="30"/>
                  </a:lnTo>
                  <a:lnTo>
                    <a:pt x="38" y="32"/>
                  </a:lnTo>
                  <a:lnTo>
                    <a:pt x="38" y="33"/>
                  </a:lnTo>
                  <a:lnTo>
                    <a:pt x="37" y="35"/>
                  </a:lnTo>
                  <a:lnTo>
                    <a:pt x="38" y="36"/>
                  </a:lnTo>
                  <a:lnTo>
                    <a:pt x="38" y="37"/>
                  </a:lnTo>
                  <a:lnTo>
                    <a:pt x="38" y="39"/>
                  </a:lnTo>
                  <a:lnTo>
                    <a:pt x="39" y="41"/>
                  </a:lnTo>
                  <a:lnTo>
                    <a:pt x="41" y="41"/>
                  </a:lnTo>
                  <a:lnTo>
                    <a:pt x="41" y="42"/>
                  </a:lnTo>
                  <a:lnTo>
                    <a:pt x="43" y="43"/>
                  </a:lnTo>
                  <a:lnTo>
                    <a:pt x="45" y="44"/>
                  </a:lnTo>
                  <a:lnTo>
                    <a:pt x="44" y="42"/>
                  </a:lnTo>
                  <a:lnTo>
                    <a:pt x="43" y="41"/>
                  </a:lnTo>
                  <a:lnTo>
                    <a:pt x="46" y="42"/>
                  </a:lnTo>
                  <a:lnTo>
                    <a:pt x="46" y="44"/>
                  </a:lnTo>
                  <a:lnTo>
                    <a:pt x="47" y="45"/>
                  </a:lnTo>
                  <a:lnTo>
                    <a:pt x="48" y="47"/>
                  </a:lnTo>
                  <a:lnTo>
                    <a:pt x="49" y="49"/>
                  </a:lnTo>
                  <a:lnTo>
                    <a:pt x="49" y="52"/>
                  </a:lnTo>
                  <a:lnTo>
                    <a:pt x="49" y="54"/>
                  </a:lnTo>
                  <a:lnTo>
                    <a:pt x="50" y="56"/>
                  </a:lnTo>
                  <a:lnTo>
                    <a:pt x="50" y="58"/>
                  </a:lnTo>
                  <a:lnTo>
                    <a:pt x="49" y="60"/>
                  </a:lnTo>
                  <a:lnTo>
                    <a:pt x="49" y="62"/>
                  </a:lnTo>
                  <a:lnTo>
                    <a:pt x="49" y="65"/>
                  </a:lnTo>
                  <a:lnTo>
                    <a:pt x="49" y="66"/>
                  </a:lnTo>
                  <a:lnTo>
                    <a:pt x="48" y="67"/>
                  </a:lnTo>
                  <a:lnTo>
                    <a:pt x="47" y="68"/>
                  </a:lnTo>
                  <a:lnTo>
                    <a:pt x="46" y="70"/>
                  </a:lnTo>
                  <a:lnTo>
                    <a:pt x="46" y="71"/>
                  </a:lnTo>
                  <a:lnTo>
                    <a:pt x="44" y="71"/>
                  </a:lnTo>
                  <a:lnTo>
                    <a:pt x="43" y="72"/>
                  </a:lnTo>
                  <a:lnTo>
                    <a:pt x="41" y="71"/>
                  </a:lnTo>
                  <a:lnTo>
                    <a:pt x="39" y="71"/>
                  </a:lnTo>
                  <a:lnTo>
                    <a:pt x="37" y="72"/>
                  </a:lnTo>
                  <a:lnTo>
                    <a:pt x="35" y="73"/>
                  </a:lnTo>
                  <a:lnTo>
                    <a:pt x="33" y="73"/>
                  </a:lnTo>
                  <a:lnTo>
                    <a:pt x="30" y="73"/>
                  </a:lnTo>
                </a:path>
              </a:pathLst>
            </a:custGeom>
            <a:solidFill>
              <a:srgbClr val="FFCC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2008" name="Freeform 18">
              <a:extLst>
                <a:ext uri="{FF2B5EF4-FFF2-40B4-BE49-F238E27FC236}">
                  <a16:creationId xmlns:a16="http://schemas.microsoft.com/office/drawing/2014/main" id="{60CE22E9-0000-C4EE-17A3-073040FDE6A3}"/>
                </a:ext>
              </a:extLst>
            </p:cNvPr>
            <p:cNvSpPr>
              <a:spLocks/>
            </p:cNvSpPr>
            <p:nvPr/>
          </p:nvSpPr>
          <p:spPr bwMode="auto">
            <a:xfrm>
              <a:off x="3106" y="2560"/>
              <a:ext cx="109" cy="123"/>
            </a:xfrm>
            <a:custGeom>
              <a:avLst/>
              <a:gdLst>
                <a:gd name="T0" fmla="*/ 14 w 109"/>
                <a:gd name="T1" fmla="*/ 114 h 123"/>
                <a:gd name="T2" fmla="*/ 8 w 109"/>
                <a:gd name="T3" fmla="*/ 98 h 123"/>
                <a:gd name="T4" fmla="*/ 7 w 109"/>
                <a:gd name="T5" fmla="*/ 87 h 123"/>
                <a:gd name="T6" fmla="*/ 10 w 109"/>
                <a:gd name="T7" fmla="*/ 79 h 123"/>
                <a:gd name="T8" fmla="*/ 6 w 109"/>
                <a:gd name="T9" fmla="*/ 70 h 123"/>
                <a:gd name="T10" fmla="*/ 2 w 109"/>
                <a:gd name="T11" fmla="*/ 59 h 123"/>
                <a:gd name="T12" fmla="*/ 7 w 109"/>
                <a:gd name="T13" fmla="*/ 58 h 123"/>
                <a:gd name="T14" fmla="*/ 18 w 109"/>
                <a:gd name="T15" fmla="*/ 66 h 123"/>
                <a:gd name="T16" fmla="*/ 7 w 109"/>
                <a:gd name="T17" fmla="*/ 35 h 123"/>
                <a:gd name="T18" fmla="*/ 4 w 109"/>
                <a:gd name="T19" fmla="*/ 24 h 123"/>
                <a:gd name="T20" fmla="*/ 12 w 109"/>
                <a:gd name="T21" fmla="*/ 27 h 123"/>
                <a:gd name="T22" fmla="*/ 14 w 109"/>
                <a:gd name="T23" fmla="*/ 26 h 123"/>
                <a:gd name="T24" fmla="*/ 14 w 109"/>
                <a:gd name="T25" fmla="*/ 18 h 123"/>
                <a:gd name="T26" fmla="*/ 18 w 109"/>
                <a:gd name="T27" fmla="*/ 6 h 123"/>
                <a:gd name="T28" fmla="*/ 24 w 109"/>
                <a:gd name="T29" fmla="*/ 16 h 123"/>
                <a:gd name="T30" fmla="*/ 27 w 109"/>
                <a:gd name="T31" fmla="*/ 21 h 123"/>
                <a:gd name="T32" fmla="*/ 33 w 109"/>
                <a:gd name="T33" fmla="*/ 27 h 123"/>
                <a:gd name="T34" fmla="*/ 41 w 109"/>
                <a:gd name="T35" fmla="*/ 26 h 123"/>
                <a:gd name="T36" fmla="*/ 46 w 109"/>
                <a:gd name="T37" fmla="*/ 21 h 123"/>
                <a:gd name="T38" fmla="*/ 50 w 109"/>
                <a:gd name="T39" fmla="*/ 14 h 123"/>
                <a:gd name="T40" fmla="*/ 51 w 109"/>
                <a:gd name="T41" fmla="*/ 6 h 123"/>
                <a:gd name="T42" fmla="*/ 53 w 109"/>
                <a:gd name="T43" fmla="*/ 0 h 123"/>
                <a:gd name="T44" fmla="*/ 56 w 109"/>
                <a:gd name="T45" fmla="*/ 12 h 123"/>
                <a:gd name="T46" fmla="*/ 58 w 109"/>
                <a:gd name="T47" fmla="*/ 25 h 123"/>
                <a:gd name="T48" fmla="*/ 54 w 109"/>
                <a:gd name="T49" fmla="*/ 38 h 123"/>
                <a:gd name="T50" fmla="*/ 49 w 109"/>
                <a:gd name="T51" fmla="*/ 45 h 123"/>
                <a:gd name="T52" fmla="*/ 51 w 109"/>
                <a:gd name="T53" fmla="*/ 47 h 123"/>
                <a:gd name="T54" fmla="*/ 60 w 109"/>
                <a:gd name="T55" fmla="*/ 40 h 123"/>
                <a:gd name="T56" fmla="*/ 68 w 109"/>
                <a:gd name="T57" fmla="*/ 35 h 123"/>
                <a:gd name="T58" fmla="*/ 75 w 109"/>
                <a:gd name="T59" fmla="*/ 38 h 123"/>
                <a:gd name="T60" fmla="*/ 72 w 109"/>
                <a:gd name="T61" fmla="*/ 51 h 123"/>
                <a:gd name="T62" fmla="*/ 69 w 109"/>
                <a:gd name="T63" fmla="*/ 57 h 123"/>
                <a:gd name="T64" fmla="*/ 70 w 109"/>
                <a:gd name="T65" fmla="*/ 61 h 123"/>
                <a:gd name="T66" fmla="*/ 73 w 109"/>
                <a:gd name="T67" fmla="*/ 63 h 123"/>
                <a:gd name="T68" fmla="*/ 81 w 109"/>
                <a:gd name="T69" fmla="*/ 64 h 123"/>
                <a:gd name="T70" fmla="*/ 83 w 109"/>
                <a:gd name="T71" fmla="*/ 59 h 123"/>
                <a:gd name="T72" fmla="*/ 83 w 109"/>
                <a:gd name="T73" fmla="*/ 50 h 123"/>
                <a:gd name="T74" fmla="*/ 87 w 109"/>
                <a:gd name="T75" fmla="*/ 49 h 123"/>
                <a:gd name="T76" fmla="*/ 90 w 109"/>
                <a:gd name="T77" fmla="*/ 59 h 123"/>
                <a:gd name="T78" fmla="*/ 92 w 109"/>
                <a:gd name="T79" fmla="*/ 74 h 123"/>
                <a:gd name="T80" fmla="*/ 98 w 109"/>
                <a:gd name="T81" fmla="*/ 81 h 123"/>
                <a:gd name="T82" fmla="*/ 103 w 109"/>
                <a:gd name="T83" fmla="*/ 76 h 123"/>
                <a:gd name="T84" fmla="*/ 104 w 109"/>
                <a:gd name="T85" fmla="*/ 65 h 123"/>
                <a:gd name="T86" fmla="*/ 108 w 109"/>
                <a:gd name="T87" fmla="*/ 75 h 123"/>
                <a:gd name="T88" fmla="*/ 108 w 109"/>
                <a:gd name="T89" fmla="*/ 86 h 123"/>
                <a:gd name="T90" fmla="*/ 103 w 109"/>
                <a:gd name="T91" fmla="*/ 100 h 123"/>
                <a:gd name="T92" fmla="*/ 101 w 109"/>
                <a:gd name="T93" fmla="*/ 108 h 123"/>
                <a:gd name="T94" fmla="*/ 98 w 109"/>
                <a:gd name="T95" fmla="*/ 119 h 123"/>
                <a:gd name="T96" fmla="*/ 90 w 109"/>
                <a:gd name="T97" fmla="*/ 122 h 123"/>
                <a:gd name="T98" fmla="*/ 81 w 109"/>
                <a:gd name="T99" fmla="*/ 121 h 123"/>
                <a:gd name="T100" fmla="*/ 73 w 109"/>
                <a:gd name="T101" fmla="*/ 116 h 123"/>
                <a:gd name="T102" fmla="*/ 66 w 109"/>
                <a:gd name="T103" fmla="*/ 116 h 123"/>
                <a:gd name="T104" fmla="*/ 55 w 109"/>
                <a:gd name="T105" fmla="*/ 118 h 123"/>
                <a:gd name="T106" fmla="*/ 48 w 109"/>
                <a:gd name="T107" fmla="*/ 113 h 123"/>
                <a:gd name="T108" fmla="*/ 36 w 109"/>
                <a:gd name="T109" fmla="*/ 120 h 123"/>
                <a:gd name="T110" fmla="*/ 23 w 109"/>
                <a:gd name="T111" fmla="*/ 120 h 1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9" h="123">
                  <a:moveTo>
                    <a:pt x="18" y="118"/>
                  </a:moveTo>
                  <a:lnTo>
                    <a:pt x="14" y="114"/>
                  </a:lnTo>
                  <a:lnTo>
                    <a:pt x="10" y="107"/>
                  </a:lnTo>
                  <a:lnTo>
                    <a:pt x="8" y="98"/>
                  </a:lnTo>
                  <a:lnTo>
                    <a:pt x="7" y="92"/>
                  </a:lnTo>
                  <a:lnTo>
                    <a:pt x="7" y="87"/>
                  </a:lnTo>
                  <a:lnTo>
                    <a:pt x="12" y="83"/>
                  </a:lnTo>
                  <a:lnTo>
                    <a:pt x="10" y="79"/>
                  </a:lnTo>
                  <a:lnTo>
                    <a:pt x="7" y="72"/>
                  </a:lnTo>
                  <a:lnTo>
                    <a:pt x="6" y="70"/>
                  </a:lnTo>
                  <a:lnTo>
                    <a:pt x="4" y="64"/>
                  </a:lnTo>
                  <a:lnTo>
                    <a:pt x="2" y="59"/>
                  </a:lnTo>
                  <a:lnTo>
                    <a:pt x="2" y="52"/>
                  </a:lnTo>
                  <a:lnTo>
                    <a:pt x="7" y="58"/>
                  </a:lnTo>
                  <a:lnTo>
                    <a:pt x="15" y="65"/>
                  </a:lnTo>
                  <a:lnTo>
                    <a:pt x="18" y="66"/>
                  </a:lnTo>
                  <a:lnTo>
                    <a:pt x="13" y="50"/>
                  </a:lnTo>
                  <a:lnTo>
                    <a:pt x="7" y="35"/>
                  </a:lnTo>
                  <a:lnTo>
                    <a:pt x="0" y="24"/>
                  </a:lnTo>
                  <a:lnTo>
                    <a:pt x="4" y="24"/>
                  </a:lnTo>
                  <a:lnTo>
                    <a:pt x="8" y="25"/>
                  </a:lnTo>
                  <a:lnTo>
                    <a:pt x="12" y="27"/>
                  </a:lnTo>
                  <a:lnTo>
                    <a:pt x="15" y="31"/>
                  </a:lnTo>
                  <a:lnTo>
                    <a:pt x="14" y="26"/>
                  </a:lnTo>
                  <a:lnTo>
                    <a:pt x="13" y="22"/>
                  </a:lnTo>
                  <a:lnTo>
                    <a:pt x="14" y="18"/>
                  </a:lnTo>
                  <a:lnTo>
                    <a:pt x="14" y="14"/>
                  </a:lnTo>
                  <a:lnTo>
                    <a:pt x="18" y="6"/>
                  </a:lnTo>
                  <a:lnTo>
                    <a:pt x="21" y="12"/>
                  </a:lnTo>
                  <a:lnTo>
                    <a:pt x="24" y="16"/>
                  </a:lnTo>
                  <a:lnTo>
                    <a:pt x="26" y="18"/>
                  </a:lnTo>
                  <a:lnTo>
                    <a:pt x="27" y="21"/>
                  </a:lnTo>
                  <a:lnTo>
                    <a:pt x="32" y="26"/>
                  </a:lnTo>
                  <a:lnTo>
                    <a:pt x="33" y="27"/>
                  </a:lnTo>
                  <a:lnTo>
                    <a:pt x="37" y="28"/>
                  </a:lnTo>
                  <a:lnTo>
                    <a:pt x="41" y="26"/>
                  </a:lnTo>
                  <a:lnTo>
                    <a:pt x="43" y="25"/>
                  </a:lnTo>
                  <a:lnTo>
                    <a:pt x="46" y="21"/>
                  </a:lnTo>
                  <a:lnTo>
                    <a:pt x="48" y="19"/>
                  </a:lnTo>
                  <a:lnTo>
                    <a:pt x="50" y="14"/>
                  </a:lnTo>
                  <a:lnTo>
                    <a:pt x="49" y="11"/>
                  </a:lnTo>
                  <a:lnTo>
                    <a:pt x="51" y="6"/>
                  </a:lnTo>
                  <a:lnTo>
                    <a:pt x="51" y="5"/>
                  </a:lnTo>
                  <a:lnTo>
                    <a:pt x="53" y="0"/>
                  </a:lnTo>
                  <a:lnTo>
                    <a:pt x="54" y="7"/>
                  </a:lnTo>
                  <a:lnTo>
                    <a:pt x="56" y="12"/>
                  </a:lnTo>
                  <a:lnTo>
                    <a:pt x="57" y="17"/>
                  </a:lnTo>
                  <a:lnTo>
                    <a:pt x="58" y="25"/>
                  </a:lnTo>
                  <a:lnTo>
                    <a:pt x="57" y="32"/>
                  </a:lnTo>
                  <a:lnTo>
                    <a:pt x="54" y="38"/>
                  </a:lnTo>
                  <a:lnTo>
                    <a:pt x="51" y="42"/>
                  </a:lnTo>
                  <a:lnTo>
                    <a:pt x="49" y="45"/>
                  </a:lnTo>
                  <a:lnTo>
                    <a:pt x="46" y="52"/>
                  </a:lnTo>
                  <a:lnTo>
                    <a:pt x="51" y="47"/>
                  </a:lnTo>
                  <a:lnTo>
                    <a:pt x="57" y="41"/>
                  </a:lnTo>
                  <a:lnTo>
                    <a:pt x="60" y="40"/>
                  </a:lnTo>
                  <a:lnTo>
                    <a:pt x="65" y="36"/>
                  </a:lnTo>
                  <a:lnTo>
                    <a:pt x="68" y="35"/>
                  </a:lnTo>
                  <a:lnTo>
                    <a:pt x="75" y="31"/>
                  </a:lnTo>
                  <a:lnTo>
                    <a:pt x="75" y="38"/>
                  </a:lnTo>
                  <a:lnTo>
                    <a:pt x="73" y="43"/>
                  </a:lnTo>
                  <a:lnTo>
                    <a:pt x="72" y="51"/>
                  </a:lnTo>
                  <a:lnTo>
                    <a:pt x="71" y="54"/>
                  </a:lnTo>
                  <a:lnTo>
                    <a:pt x="69" y="57"/>
                  </a:lnTo>
                  <a:lnTo>
                    <a:pt x="68" y="59"/>
                  </a:lnTo>
                  <a:lnTo>
                    <a:pt x="70" y="61"/>
                  </a:lnTo>
                  <a:lnTo>
                    <a:pt x="70" y="63"/>
                  </a:lnTo>
                  <a:lnTo>
                    <a:pt x="73" y="63"/>
                  </a:lnTo>
                  <a:lnTo>
                    <a:pt x="76" y="64"/>
                  </a:lnTo>
                  <a:lnTo>
                    <a:pt x="81" y="64"/>
                  </a:lnTo>
                  <a:lnTo>
                    <a:pt x="83" y="63"/>
                  </a:lnTo>
                  <a:lnTo>
                    <a:pt x="83" y="59"/>
                  </a:lnTo>
                  <a:lnTo>
                    <a:pt x="84" y="53"/>
                  </a:lnTo>
                  <a:lnTo>
                    <a:pt x="83" y="50"/>
                  </a:lnTo>
                  <a:lnTo>
                    <a:pt x="84" y="43"/>
                  </a:lnTo>
                  <a:lnTo>
                    <a:pt x="87" y="49"/>
                  </a:lnTo>
                  <a:lnTo>
                    <a:pt x="89" y="53"/>
                  </a:lnTo>
                  <a:lnTo>
                    <a:pt x="90" y="59"/>
                  </a:lnTo>
                  <a:lnTo>
                    <a:pt x="90" y="65"/>
                  </a:lnTo>
                  <a:lnTo>
                    <a:pt x="92" y="74"/>
                  </a:lnTo>
                  <a:lnTo>
                    <a:pt x="95" y="82"/>
                  </a:lnTo>
                  <a:lnTo>
                    <a:pt x="98" y="81"/>
                  </a:lnTo>
                  <a:lnTo>
                    <a:pt x="101" y="79"/>
                  </a:lnTo>
                  <a:lnTo>
                    <a:pt x="103" y="76"/>
                  </a:lnTo>
                  <a:lnTo>
                    <a:pt x="104" y="72"/>
                  </a:lnTo>
                  <a:lnTo>
                    <a:pt x="104" y="65"/>
                  </a:lnTo>
                  <a:lnTo>
                    <a:pt x="107" y="70"/>
                  </a:lnTo>
                  <a:lnTo>
                    <a:pt x="108" y="75"/>
                  </a:lnTo>
                  <a:lnTo>
                    <a:pt x="108" y="82"/>
                  </a:lnTo>
                  <a:lnTo>
                    <a:pt x="108" y="86"/>
                  </a:lnTo>
                  <a:lnTo>
                    <a:pt x="106" y="92"/>
                  </a:lnTo>
                  <a:lnTo>
                    <a:pt x="103" y="100"/>
                  </a:lnTo>
                  <a:lnTo>
                    <a:pt x="101" y="104"/>
                  </a:lnTo>
                  <a:lnTo>
                    <a:pt x="101" y="108"/>
                  </a:lnTo>
                  <a:lnTo>
                    <a:pt x="102" y="116"/>
                  </a:lnTo>
                  <a:lnTo>
                    <a:pt x="98" y="119"/>
                  </a:lnTo>
                  <a:lnTo>
                    <a:pt x="94" y="121"/>
                  </a:lnTo>
                  <a:lnTo>
                    <a:pt x="90" y="122"/>
                  </a:lnTo>
                  <a:lnTo>
                    <a:pt x="85" y="122"/>
                  </a:lnTo>
                  <a:lnTo>
                    <a:pt x="81" y="121"/>
                  </a:lnTo>
                  <a:lnTo>
                    <a:pt x="76" y="120"/>
                  </a:lnTo>
                  <a:lnTo>
                    <a:pt x="73" y="116"/>
                  </a:lnTo>
                  <a:lnTo>
                    <a:pt x="69" y="113"/>
                  </a:lnTo>
                  <a:lnTo>
                    <a:pt x="66" y="116"/>
                  </a:lnTo>
                  <a:lnTo>
                    <a:pt x="60" y="118"/>
                  </a:lnTo>
                  <a:lnTo>
                    <a:pt x="55" y="118"/>
                  </a:lnTo>
                  <a:lnTo>
                    <a:pt x="51" y="116"/>
                  </a:lnTo>
                  <a:lnTo>
                    <a:pt x="48" y="113"/>
                  </a:lnTo>
                  <a:lnTo>
                    <a:pt x="43" y="117"/>
                  </a:lnTo>
                  <a:lnTo>
                    <a:pt x="36" y="120"/>
                  </a:lnTo>
                  <a:lnTo>
                    <a:pt x="30" y="120"/>
                  </a:lnTo>
                  <a:lnTo>
                    <a:pt x="23" y="120"/>
                  </a:lnTo>
                  <a:lnTo>
                    <a:pt x="18" y="118"/>
                  </a:lnTo>
                </a:path>
              </a:pathLst>
            </a:custGeom>
            <a:solidFill>
              <a:srgbClr val="FFCC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43027" name="Rectangle 19">
            <a:extLst>
              <a:ext uri="{FF2B5EF4-FFF2-40B4-BE49-F238E27FC236}">
                <a16:creationId xmlns:a16="http://schemas.microsoft.com/office/drawing/2014/main" id="{AFFDCFE8-160E-9FB5-221B-C6CC0FFF7DC7}"/>
              </a:ext>
            </a:extLst>
          </p:cNvPr>
          <p:cNvSpPr>
            <a:spLocks noChangeArrowheads="1"/>
          </p:cNvSpPr>
          <p:nvPr/>
        </p:nvSpPr>
        <p:spPr bwMode="auto">
          <a:xfrm rot="-3038196">
            <a:off x="2383631" y="2264569"/>
            <a:ext cx="1125538" cy="406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742950" indent="-285750" defTabSz="762000">
              <a:defRPr>
                <a:solidFill>
                  <a:schemeClr val="tx1"/>
                </a:solidFill>
                <a:latin typeface="Arial" panose="020B0604020202020204" pitchFamily="34" charset="0"/>
              </a:defRPr>
            </a:lvl2pPr>
            <a:lvl3pPr marL="1143000" indent="-228600" defTabSz="762000">
              <a:defRPr>
                <a:solidFill>
                  <a:schemeClr val="tx1"/>
                </a:solidFill>
                <a:latin typeface="Arial" panose="020B0604020202020204" pitchFamily="34" charset="0"/>
              </a:defRPr>
            </a:lvl3pPr>
            <a:lvl4pPr marL="1600200" indent="-228600" defTabSz="762000">
              <a:defRPr>
                <a:solidFill>
                  <a:schemeClr val="tx1"/>
                </a:solidFill>
                <a:latin typeface="Arial" panose="020B0604020202020204" pitchFamily="34" charset="0"/>
              </a:defRPr>
            </a:lvl4pPr>
            <a:lvl5pPr marL="2057400" indent="-228600" defTabSz="76200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a:solidFill>
                  <a:srgbClr val="CC0000"/>
                </a:solidFill>
                <a:cs typeface="Arial" panose="020B0604020202020204" pitchFamily="34" charset="0"/>
              </a:rPr>
              <a:t>Oxygen</a:t>
            </a:r>
          </a:p>
        </p:txBody>
      </p:sp>
      <p:sp>
        <p:nvSpPr>
          <p:cNvPr id="43028" name="Rectangle 20">
            <a:extLst>
              <a:ext uri="{FF2B5EF4-FFF2-40B4-BE49-F238E27FC236}">
                <a16:creationId xmlns:a16="http://schemas.microsoft.com/office/drawing/2014/main" id="{37FA96E4-F902-5BFA-F388-CD413606E1FF}"/>
              </a:ext>
            </a:extLst>
          </p:cNvPr>
          <p:cNvSpPr>
            <a:spLocks noChangeArrowheads="1"/>
          </p:cNvSpPr>
          <p:nvPr/>
        </p:nvSpPr>
        <p:spPr bwMode="auto">
          <a:xfrm rot="3445726">
            <a:off x="5418138" y="2247900"/>
            <a:ext cx="828675" cy="4667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742950" indent="-285750" defTabSz="762000">
              <a:defRPr>
                <a:solidFill>
                  <a:schemeClr val="tx1"/>
                </a:solidFill>
                <a:latin typeface="Arial" panose="020B0604020202020204" pitchFamily="34" charset="0"/>
              </a:defRPr>
            </a:lvl2pPr>
            <a:lvl3pPr marL="1143000" indent="-228600" defTabSz="762000">
              <a:defRPr>
                <a:solidFill>
                  <a:schemeClr val="tx1"/>
                </a:solidFill>
                <a:latin typeface="Arial" panose="020B0604020202020204" pitchFamily="34" charset="0"/>
              </a:defRPr>
            </a:lvl3pPr>
            <a:lvl4pPr marL="1600200" indent="-228600" defTabSz="762000">
              <a:defRPr>
                <a:solidFill>
                  <a:schemeClr val="tx1"/>
                </a:solidFill>
                <a:latin typeface="Arial" panose="020B0604020202020204" pitchFamily="34" charset="0"/>
              </a:defRPr>
            </a:lvl4pPr>
            <a:lvl5pPr marL="2057400" indent="-228600" defTabSz="76200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a:solidFill>
                  <a:srgbClr val="CC0000"/>
                </a:solidFill>
                <a:cs typeface="Arial" panose="020B0604020202020204" pitchFamily="34" charset="0"/>
              </a:rPr>
              <a:t>Heat</a:t>
            </a:r>
            <a:r>
              <a:rPr lang="en-US" altLang="en-US" sz="2400" b="1">
                <a:solidFill>
                  <a:srgbClr val="CC0000"/>
                </a:solidFill>
                <a:cs typeface="Arial" panose="020B0604020202020204" pitchFamily="34" charset="0"/>
              </a:rPr>
              <a:t> </a:t>
            </a:r>
            <a:endParaRPr lang="ar-AE" altLang="en-US" sz="2400" b="1">
              <a:solidFill>
                <a:srgbClr val="CC0000"/>
              </a:solidFill>
              <a:cs typeface="Arial" panose="020B0604020202020204" pitchFamily="34" charset="0"/>
            </a:endParaRPr>
          </a:p>
        </p:txBody>
      </p:sp>
      <p:sp>
        <p:nvSpPr>
          <p:cNvPr id="43029" name="Rectangle 21">
            <a:extLst>
              <a:ext uri="{FF2B5EF4-FFF2-40B4-BE49-F238E27FC236}">
                <a16:creationId xmlns:a16="http://schemas.microsoft.com/office/drawing/2014/main" id="{F5C94E4E-E88E-9DDB-945F-7CD44859B067}"/>
              </a:ext>
            </a:extLst>
          </p:cNvPr>
          <p:cNvSpPr>
            <a:spLocks noChangeArrowheads="1"/>
          </p:cNvSpPr>
          <p:nvPr/>
        </p:nvSpPr>
        <p:spPr bwMode="auto">
          <a:xfrm>
            <a:off x="3965575" y="4422775"/>
            <a:ext cx="715963" cy="406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742950" indent="-285750" defTabSz="762000">
              <a:defRPr>
                <a:solidFill>
                  <a:schemeClr val="tx1"/>
                </a:solidFill>
                <a:latin typeface="Arial" panose="020B0604020202020204" pitchFamily="34" charset="0"/>
              </a:defRPr>
            </a:lvl2pPr>
            <a:lvl3pPr marL="1143000" indent="-228600" defTabSz="762000">
              <a:defRPr>
                <a:solidFill>
                  <a:schemeClr val="tx1"/>
                </a:solidFill>
                <a:latin typeface="Arial" panose="020B0604020202020204" pitchFamily="34" charset="0"/>
              </a:defRPr>
            </a:lvl3pPr>
            <a:lvl4pPr marL="1600200" indent="-228600" defTabSz="762000">
              <a:defRPr>
                <a:solidFill>
                  <a:schemeClr val="tx1"/>
                </a:solidFill>
                <a:latin typeface="Arial" panose="020B0604020202020204" pitchFamily="34" charset="0"/>
              </a:defRPr>
            </a:lvl4pPr>
            <a:lvl5pPr marL="2057400" indent="-228600" defTabSz="76200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a:solidFill>
                  <a:srgbClr val="CC0000"/>
                </a:solidFill>
                <a:cs typeface="Arial" panose="020B0604020202020204" pitchFamily="34" charset="0"/>
              </a:rPr>
              <a:t>Fuel</a:t>
            </a:r>
          </a:p>
        </p:txBody>
      </p:sp>
      <p:sp>
        <p:nvSpPr>
          <p:cNvPr id="41992" name="Line 22">
            <a:extLst>
              <a:ext uri="{FF2B5EF4-FFF2-40B4-BE49-F238E27FC236}">
                <a16:creationId xmlns:a16="http://schemas.microsoft.com/office/drawing/2014/main" id="{B8241A47-2D09-A656-6ED8-9AF2B189A71B}"/>
              </a:ext>
            </a:extLst>
          </p:cNvPr>
          <p:cNvSpPr>
            <a:spLocks noChangeShapeType="1"/>
          </p:cNvSpPr>
          <p:nvPr/>
        </p:nvSpPr>
        <p:spPr bwMode="auto">
          <a:xfrm flipH="1">
            <a:off x="2679700" y="1447800"/>
            <a:ext cx="1968500" cy="2755900"/>
          </a:xfrm>
          <a:prstGeom prst="line">
            <a:avLst/>
          </a:prstGeom>
          <a:noFill/>
          <a:ln w="1270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1993" name="Line 23">
            <a:extLst>
              <a:ext uri="{FF2B5EF4-FFF2-40B4-BE49-F238E27FC236}">
                <a16:creationId xmlns:a16="http://schemas.microsoft.com/office/drawing/2014/main" id="{E545B261-F907-FADC-8AC0-B66BC32D1E0F}"/>
              </a:ext>
            </a:extLst>
          </p:cNvPr>
          <p:cNvSpPr>
            <a:spLocks noChangeShapeType="1"/>
          </p:cNvSpPr>
          <p:nvPr/>
        </p:nvSpPr>
        <p:spPr bwMode="auto">
          <a:xfrm>
            <a:off x="4572000" y="1447800"/>
            <a:ext cx="1724025" cy="2781300"/>
          </a:xfrm>
          <a:prstGeom prst="line">
            <a:avLst/>
          </a:prstGeom>
          <a:noFill/>
          <a:ln w="1270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1994" name="Line 24">
            <a:extLst>
              <a:ext uri="{FF2B5EF4-FFF2-40B4-BE49-F238E27FC236}">
                <a16:creationId xmlns:a16="http://schemas.microsoft.com/office/drawing/2014/main" id="{D2DBCCBE-3CA7-F3B3-03EF-62B69AE97D09}"/>
              </a:ext>
            </a:extLst>
          </p:cNvPr>
          <p:cNvSpPr>
            <a:spLocks noChangeShapeType="1"/>
          </p:cNvSpPr>
          <p:nvPr/>
        </p:nvSpPr>
        <p:spPr bwMode="auto">
          <a:xfrm flipV="1">
            <a:off x="2619375" y="4191000"/>
            <a:ext cx="3705225" cy="12700"/>
          </a:xfrm>
          <a:prstGeom prst="line">
            <a:avLst/>
          </a:prstGeom>
          <a:noFill/>
          <a:ln w="1270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3033" name="Text Box 25">
            <a:extLst>
              <a:ext uri="{FF2B5EF4-FFF2-40B4-BE49-F238E27FC236}">
                <a16:creationId xmlns:a16="http://schemas.microsoft.com/office/drawing/2014/main" id="{6FAC19B0-F3CC-D370-5AE0-81ED0F3CE169}"/>
              </a:ext>
            </a:extLst>
          </p:cNvPr>
          <p:cNvSpPr txBox="1">
            <a:spLocks noChangeArrowheads="1"/>
          </p:cNvSpPr>
          <p:nvPr/>
        </p:nvSpPr>
        <p:spPr bwMode="auto">
          <a:xfrm>
            <a:off x="381000" y="3352800"/>
            <a:ext cx="2209800" cy="527050"/>
          </a:xfrm>
          <a:prstGeom prst="rect">
            <a:avLst/>
          </a:prstGeom>
          <a:solidFill>
            <a:srgbClr val="FFCC00"/>
          </a:solidFill>
          <a:ln w="9525">
            <a:solidFill>
              <a:schemeClr val="tx1"/>
            </a:solidFill>
            <a:miter lim="800000"/>
            <a:headEnd/>
            <a:tailEnd/>
          </a:ln>
          <a:effectLst/>
        </p:spPr>
        <p:txBody>
          <a:bodyPr>
            <a:spAutoFit/>
          </a:bodyPr>
          <a:lstStyle/>
          <a:p>
            <a:pPr eaLnBrk="1" hangingPunct="1">
              <a:spcBef>
                <a:spcPct val="50000"/>
              </a:spcBef>
              <a:defRPr/>
            </a:pPr>
            <a:r>
              <a:rPr lang="en-US" altLang="en-US" sz="1400" b="1">
                <a:effectLst>
                  <a:outerShdw blurRad="38100" dist="38100" dir="2700000" algn="tl">
                    <a:srgbClr val="FFFFFF"/>
                  </a:outerShdw>
                </a:effectLst>
              </a:rPr>
              <a:t>OXYGEN</a:t>
            </a:r>
            <a:r>
              <a:rPr lang="en-US" altLang="en-US" sz="1400" b="1"/>
              <a:t> to sustain combustion</a:t>
            </a:r>
          </a:p>
        </p:txBody>
      </p:sp>
      <p:sp>
        <p:nvSpPr>
          <p:cNvPr id="43034" name="Text Box 26">
            <a:extLst>
              <a:ext uri="{FF2B5EF4-FFF2-40B4-BE49-F238E27FC236}">
                <a16:creationId xmlns:a16="http://schemas.microsoft.com/office/drawing/2014/main" id="{418E7649-998F-D4C6-AE89-4ACD51968D22}"/>
              </a:ext>
            </a:extLst>
          </p:cNvPr>
          <p:cNvSpPr txBox="1">
            <a:spLocks noChangeArrowheads="1"/>
          </p:cNvSpPr>
          <p:nvPr/>
        </p:nvSpPr>
        <p:spPr bwMode="auto">
          <a:xfrm>
            <a:off x="6667500" y="1828800"/>
            <a:ext cx="1981200" cy="527050"/>
          </a:xfrm>
          <a:prstGeom prst="rect">
            <a:avLst/>
          </a:prstGeom>
          <a:solidFill>
            <a:srgbClr val="FFCC00"/>
          </a:solidFill>
          <a:ln w="9525">
            <a:solidFill>
              <a:schemeClr val="tx1"/>
            </a:solidFill>
            <a:miter lim="800000"/>
            <a:headEnd/>
            <a:tailEnd/>
          </a:ln>
          <a:effectLst/>
        </p:spPr>
        <p:txBody>
          <a:bodyPr>
            <a:spAutoFit/>
          </a:bodyPr>
          <a:lstStyle/>
          <a:p>
            <a:pPr eaLnBrk="1" hangingPunct="1">
              <a:spcBef>
                <a:spcPct val="50000"/>
              </a:spcBef>
              <a:defRPr/>
            </a:pPr>
            <a:r>
              <a:rPr lang="en-US" altLang="en-US" sz="1400" b="1">
                <a:effectLst>
                  <a:outerShdw blurRad="38100" dist="38100" dir="2700000" algn="tl">
                    <a:srgbClr val="FFFFFF"/>
                  </a:outerShdw>
                </a:effectLst>
              </a:rPr>
              <a:t>HEAT</a:t>
            </a:r>
            <a:r>
              <a:rPr lang="en-US" altLang="en-US" sz="1400" b="1"/>
              <a:t> to reach ignition temperature</a:t>
            </a:r>
          </a:p>
        </p:txBody>
      </p:sp>
      <p:sp>
        <p:nvSpPr>
          <p:cNvPr id="43035" name="Text Box 27">
            <a:extLst>
              <a:ext uri="{FF2B5EF4-FFF2-40B4-BE49-F238E27FC236}">
                <a16:creationId xmlns:a16="http://schemas.microsoft.com/office/drawing/2014/main" id="{E6F91B47-7FD7-83A1-5F23-9177C697A916}"/>
              </a:ext>
            </a:extLst>
          </p:cNvPr>
          <p:cNvSpPr txBox="1">
            <a:spLocks noChangeArrowheads="1"/>
          </p:cNvSpPr>
          <p:nvPr/>
        </p:nvSpPr>
        <p:spPr bwMode="auto">
          <a:xfrm>
            <a:off x="6400800" y="4191000"/>
            <a:ext cx="1981200" cy="527050"/>
          </a:xfrm>
          <a:prstGeom prst="rect">
            <a:avLst/>
          </a:prstGeom>
          <a:solidFill>
            <a:srgbClr val="FFCC00"/>
          </a:solidFill>
          <a:ln w="9525">
            <a:solidFill>
              <a:schemeClr val="tx1"/>
            </a:solidFill>
            <a:miter lim="800000"/>
            <a:headEnd/>
            <a:tailEnd/>
          </a:ln>
          <a:effectLst/>
        </p:spPr>
        <p:txBody>
          <a:bodyPr>
            <a:spAutoFit/>
          </a:bodyPr>
          <a:lstStyle/>
          <a:p>
            <a:pPr eaLnBrk="1" hangingPunct="1">
              <a:spcBef>
                <a:spcPct val="50000"/>
              </a:spcBef>
              <a:defRPr/>
            </a:pPr>
            <a:r>
              <a:rPr lang="en-US" altLang="en-US" sz="1400" b="1">
                <a:effectLst>
                  <a:outerShdw blurRad="38100" dist="38100" dir="2700000" algn="tl">
                    <a:srgbClr val="FFFFFF"/>
                  </a:outerShdw>
                </a:effectLst>
              </a:rPr>
              <a:t>FUEL</a:t>
            </a:r>
            <a:r>
              <a:rPr lang="en-US" altLang="en-US" sz="1400" b="1"/>
              <a:t> or combustible material</a:t>
            </a:r>
          </a:p>
        </p:txBody>
      </p:sp>
      <p:sp>
        <p:nvSpPr>
          <p:cNvPr id="41998" name="Text Box 28">
            <a:extLst>
              <a:ext uri="{FF2B5EF4-FFF2-40B4-BE49-F238E27FC236}">
                <a16:creationId xmlns:a16="http://schemas.microsoft.com/office/drawing/2014/main" id="{4DB0A082-D5AF-5840-460D-5A35AC85EB59}"/>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EMERGENCY SITUATIONS</a:t>
            </a:r>
          </a:p>
        </p:txBody>
      </p:sp>
      <p:pic>
        <p:nvPicPr>
          <p:cNvPr id="2" name="Picture 1">
            <a:extLst>
              <a:ext uri="{FF2B5EF4-FFF2-40B4-BE49-F238E27FC236}">
                <a16:creationId xmlns:a16="http://schemas.microsoft.com/office/drawing/2014/main" id="{79753226-A9A3-FE2B-0AA2-4C1221AA6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100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blinds(horizontal)">
                                      <p:cBhvr>
                                        <p:cTn id="7" dur="500"/>
                                        <p:tgtEl>
                                          <p:spTgt spid="43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3028"/>
                                        </p:tgtEl>
                                        <p:attrNameLst>
                                          <p:attrName>style.visibility</p:attrName>
                                        </p:attrNameLst>
                                      </p:cBhvr>
                                      <p:to>
                                        <p:strVal val="visible"/>
                                      </p:to>
                                    </p:set>
                                    <p:animEffect transition="in" filter="fade">
                                      <p:cBhvr>
                                        <p:cTn id="12" dur="2000"/>
                                        <p:tgtEl>
                                          <p:spTgt spid="43028"/>
                                        </p:tgtEl>
                                      </p:cBhvr>
                                    </p:animEffect>
                                    <p:anim calcmode="lin" valueType="num">
                                      <p:cBhvr>
                                        <p:cTn id="13" dur="2000" fill="hold"/>
                                        <p:tgtEl>
                                          <p:spTgt spid="43028"/>
                                        </p:tgtEl>
                                        <p:attrNameLst>
                                          <p:attrName>ppt_x</p:attrName>
                                        </p:attrNameLst>
                                      </p:cBhvr>
                                      <p:tavLst>
                                        <p:tav tm="0">
                                          <p:val>
                                            <p:strVal val="#ppt_x"/>
                                          </p:val>
                                        </p:tav>
                                        <p:tav tm="100000">
                                          <p:val>
                                            <p:strVal val="#ppt_x"/>
                                          </p:val>
                                        </p:tav>
                                      </p:tavLst>
                                    </p:anim>
                                    <p:anim calcmode="lin" valueType="num">
                                      <p:cBhvr>
                                        <p:cTn id="14" dur="1800" decel="100000" fill="hold"/>
                                        <p:tgtEl>
                                          <p:spTgt spid="43028"/>
                                        </p:tgtEl>
                                        <p:attrNameLst>
                                          <p:attrName>ppt_y</p:attrName>
                                        </p:attrNameLst>
                                      </p:cBhvr>
                                      <p:tavLst>
                                        <p:tav tm="0">
                                          <p:val>
                                            <p:strVal val="#ppt_y+1"/>
                                          </p:val>
                                        </p:tav>
                                        <p:tav tm="100000">
                                          <p:val>
                                            <p:strVal val="#ppt_y-.03"/>
                                          </p:val>
                                        </p:tav>
                                      </p:tavLst>
                                    </p:anim>
                                    <p:anim calcmode="lin" valueType="num">
                                      <p:cBhvr>
                                        <p:cTn id="15" dur="200" accel="100000" fill="hold">
                                          <p:stCondLst>
                                            <p:cond delay="1800"/>
                                          </p:stCondLst>
                                        </p:cTn>
                                        <p:tgtEl>
                                          <p:spTgt spid="43028"/>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3027"/>
                                        </p:tgtEl>
                                        <p:attrNameLst>
                                          <p:attrName>style.visibility</p:attrName>
                                        </p:attrNameLst>
                                      </p:cBhvr>
                                      <p:to>
                                        <p:strVal val="visible"/>
                                      </p:to>
                                    </p:set>
                                    <p:anim calcmode="lin" valueType="num">
                                      <p:cBhvr additive="base">
                                        <p:cTn id="20" dur="2000" fill="hold"/>
                                        <p:tgtEl>
                                          <p:spTgt spid="43027"/>
                                        </p:tgtEl>
                                        <p:attrNameLst>
                                          <p:attrName>ppt_x</p:attrName>
                                        </p:attrNameLst>
                                      </p:cBhvr>
                                      <p:tavLst>
                                        <p:tav tm="0">
                                          <p:val>
                                            <p:strVal val="#ppt_x"/>
                                          </p:val>
                                        </p:tav>
                                        <p:tav tm="100000">
                                          <p:val>
                                            <p:strVal val="#ppt_x"/>
                                          </p:val>
                                        </p:tav>
                                      </p:tavLst>
                                    </p:anim>
                                    <p:anim calcmode="lin" valueType="num">
                                      <p:cBhvr additive="base">
                                        <p:cTn id="21" dur="2000" fill="hold"/>
                                        <p:tgtEl>
                                          <p:spTgt spid="43027"/>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3029"/>
                                        </p:tgtEl>
                                        <p:attrNameLst>
                                          <p:attrName>style.visibility</p:attrName>
                                        </p:attrNameLst>
                                      </p:cBhvr>
                                      <p:to>
                                        <p:strVal val="visible"/>
                                      </p:to>
                                    </p:set>
                                    <p:anim calcmode="lin" valueType="num">
                                      <p:cBhvr additive="base">
                                        <p:cTn id="26" dur="2000" fill="hold"/>
                                        <p:tgtEl>
                                          <p:spTgt spid="43029"/>
                                        </p:tgtEl>
                                        <p:attrNameLst>
                                          <p:attrName>ppt_x</p:attrName>
                                        </p:attrNameLst>
                                      </p:cBhvr>
                                      <p:tavLst>
                                        <p:tav tm="0">
                                          <p:val>
                                            <p:strVal val="#ppt_x"/>
                                          </p:val>
                                        </p:tav>
                                        <p:tav tm="100000">
                                          <p:val>
                                            <p:strVal val="#ppt_x"/>
                                          </p:val>
                                        </p:tav>
                                      </p:tavLst>
                                    </p:anim>
                                    <p:anim calcmode="lin" valueType="num">
                                      <p:cBhvr additive="base">
                                        <p:cTn id="27" dur="2000" fill="hold"/>
                                        <p:tgtEl>
                                          <p:spTgt spid="43029"/>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1" presetClass="entr" presetSubtype="0" fill="hold" nodeType="clickEffect">
                                  <p:stCondLst>
                                    <p:cond delay="0"/>
                                  </p:stCondLst>
                                  <p:childTnLst>
                                    <p:set>
                                      <p:cBhvr>
                                        <p:cTn id="31" dur="1" fill="hold">
                                          <p:stCondLst>
                                            <p:cond delay="0"/>
                                          </p:stCondLst>
                                        </p:cTn>
                                        <p:tgtEl>
                                          <p:spTgt spid="43012"/>
                                        </p:tgtEl>
                                        <p:attrNameLst>
                                          <p:attrName>style.visibility</p:attrName>
                                        </p:attrNameLst>
                                      </p:cBhvr>
                                      <p:to>
                                        <p:strVal val="visible"/>
                                      </p:to>
                                    </p:set>
                                    <p:animEffect transition="in" filter="fade">
                                      <p:cBhvr>
                                        <p:cTn id="32" dur="770" decel="100000"/>
                                        <p:tgtEl>
                                          <p:spTgt spid="43012"/>
                                        </p:tgtEl>
                                      </p:cBhvr>
                                    </p:animEffect>
                                    <p:animScale>
                                      <p:cBhvr>
                                        <p:cTn id="33" dur="770" decel="100000"/>
                                        <p:tgtEl>
                                          <p:spTgt spid="43012"/>
                                        </p:tgtEl>
                                      </p:cBhvr>
                                      <p:from x="10000" y="10000"/>
                                      <p:to x="200000" y="450000"/>
                                    </p:animScale>
                                    <p:animScale>
                                      <p:cBhvr>
                                        <p:cTn id="34" dur="1230" accel="100000" fill="hold">
                                          <p:stCondLst>
                                            <p:cond delay="770"/>
                                          </p:stCondLst>
                                        </p:cTn>
                                        <p:tgtEl>
                                          <p:spTgt spid="43012"/>
                                        </p:tgtEl>
                                      </p:cBhvr>
                                      <p:from x="200000" y="450000"/>
                                      <p:to x="100000" y="100000"/>
                                    </p:animScale>
                                    <p:set>
                                      <p:cBhvr>
                                        <p:cTn id="35" dur="770" fill="hold"/>
                                        <p:tgtEl>
                                          <p:spTgt spid="43012"/>
                                        </p:tgtEl>
                                        <p:attrNameLst>
                                          <p:attrName>ppt_x</p:attrName>
                                        </p:attrNameLst>
                                      </p:cBhvr>
                                      <p:to>
                                        <p:strVal val="(0.5)"/>
                                      </p:to>
                                    </p:set>
                                    <p:anim from="(0.5)" to="(#ppt_x)" calcmode="lin" valueType="num">
                                      <p:cBhvr>
                                        <p:cTn id="36" dur="1230" accel="100000" fill="hold">
                                          <p:stCondLst>
                                            <p:cond delay="770"/>
                                          </p:stCondLst>
                                        </p:cTn>
                                        <p:tgtEl>
                                          <p:spTgt spid="43012"/>
                                        </p:tgtEl>
                                        <p:attrNameLst>
                                          <p:attrName>ppt_x</p:attrName>
                                        </p:attrNameLst>
                                      </p:cBhvr>
                                    </p:anim>
                                    <p:set>
                                      <p:cBhvr>
                                        <p:cTn id="37" dur="770" fill="hold"/>
                                        <p:tgtEl>
                                          <p:spTgt spid="43012"/>
                                        </p:tgtEl>
                                        <p:attrNameLst>
                                          <p:attrName>ppt_y</p:attrName>
                                        </p:attrNameLst>
                                      </p:cBhvr>
                                      <p:to>
                                        <p:strVal val="(#ppt_y+0.4)"/>
                                      </p:to>
                                    </p:set>
                                    <p:anim from="(#ppt_y+0.4)" to="(#ppt_y)" calcmode="lin" valueType="num">
                                      <p:cBhvr>
                                        <p:cTn id="38" dur="1230" accel="100000" fill="hold">
                                          <p:stCondLst>
                                            <p:cond delay="770"/>
                                          </p:stCondLst>
                                        </p:cTn>
                                        <p:tgtEl>
                                          <p:spTgt spid="43012"/>
                                        </p:tgtEl>
                                        <p:attrNameLst>
                                          <p:attrName>ppt_y</p:attrName>
                                        </p:attrNameLst>
                                      </p:cBhvr>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mph" presetSubtype="0" fill="hold" nodeType="clickEffect">
                                  <p:stCondLst>
                                    <p:cond delay="0"/>
                                  </p:stCondLst>
                                  <p:childTnLst>
                                    <p:animScale>
                                      <p:cBhvr>
                                        <p:cTn id="42" dur="2000" fill="hold"/>
                                        <p:tgtEl>
                                          <p:spTgt spid="430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utoUpdateAnimBg="0" advAuto="1000"/>
      <p:bldP spid="43027" grpId="0" animBg="1"/>
      <p:bldP spid="43028" grpId="0" animBg="1"/>
      <p:bldP spid="43029"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2E8E062-0E13-73FA-20BB-56DC17BEA555}"/>
              </a:ext>
            </a:extLst>
          </p:cNvPr>
          <p:cNvSpPr>
            <a:spLocks noGrp="1" noChangeArrowheads="1"/>
          </p:cNvSpPr>
          <p:nvPr>
            <p:ph type="title"/>
          </p:nvPr>
        </p:nvSpPr>
        <p:spPr bwMode="auto">
          <a:xfrm>
            <a:off x="762000" y="850900"/>
            <a:ext cx="7772400" cy="444500"/>
          </a:xfrm>
          <a:noFill/>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000">
                <a:solidFill>
                  <a:srgbClr val="CC0000"/>
                </a:solidFill>
                <a:latin typeface="Arial Rounded MT Bold" panose="020F0704030504030204" pitchFamily="34" charset="0"/>
              </a:rPr>
              <a:t>Fires Classifications</a:t>
            </a:r>
            <a:br>
              <a:rPr lang="en-US" altLang="en-US" sz="2000">
                <a:solidFill>
                  <a:srgbClr val="FF0000"/>
                </a:solidFill>
                <a:latin typeface="Arial Rounded MT Bold" panose="020F0704030504030204" pitchFamily="34" charset="0"/>
              </a:rPr>
            </a:br>
            <a:br>
              <a:rPr lang="en-US" altLang="en-US" sz="2000">
                <a:solidFill>
                  <a:srgbClr val="FF0000"/>
                </a:solidFill>
                <a:latin typeface="Arial Rounded MT Bold" panose="020F0704030504030204" pitchFamily="34" charset="0"/>
              </a:rPr>
            </a:br>
            <a:r>
              <a:rPr lang="en-US" altLang="en-US" sz="2000"/>
              <a:t>Fires are classified according to the type of fuel that is burning. If you use the wrong type of fire extinguisher on the wrong class of fire, you might make matters worse, or even hurt yourself.Its very important to understand the four different fire (fuel) classifications…</a:t>
            </a:r>
            <a:br>
              <a:rPr lang="en-US" altLang="en-US" sz="2000"/>
            </a:br>
            <a:endParaRPr lang="en-US" altLang="en-US" sz="2000"/>
          </a:p>
        </p:txBody>
      </p:sp>
      <p:sp>
        <p:nvSpPr>
          <p:cNvPr id="44035" name="Rectangle 3">
            <a:extLst>
              <a:ext uri="{FF2B5EF4-FFF2-40B4-BE49-F238E27FC236}">
                <a16:creationId xmlns:a16="http://schemas.microsoft.com/office/drawing/2014/main" id="{50EF7312-20DB-9E7D-2712-D7A3EF2CEF26}"/>
              </a:ext>
            </a:extLst>
          </p:cNvPr>
          <p:cNvSpPr>
            <a:spLocks noGrp="1" noChangeArrowheads="1"/>
          </p:cNvSpPr>
          <p:nvPr>
            <p:ph type="body" idx="1"/>
          </p:nvPr>
        </p:nvSpPr>
        <p:spPr bwMode="auto">
          <a:xfrm>
            <a:off x="342900" y="2984500"/>
            <a:ext cx="8420100" cy="2959100"/>
          </a:xfrm>
          <a:solidFill>
            <a:srgbClr val="FFCC00">
              <a:alpha val="50195"/>
            </a:srgbClr>
          </a:solidFill>
          <a:ln>
            <a:solidFill>
              <a:schemeClr val="tx1"/>
            </a:solidFill>
            <a:miter lim="800000"/>
            <a:headEnd/>
            <a:tailEnd/>
          </a:ln>
        </p:spPr>
        <p:txBody>
          <a:bodyPr vert="horz" wrap="square" lIns="91440" tIns="45720" rIns="91440" bIns="45720" numCol="1" anchor="t" anchorCtr="0" compatLnSpc="1">
            <a:prstTxWarp prst="textNoShape">
              <a:avLst/>
            </a:prstTxWarp>
          </a:bodyPr>
          <a:lstStyle/>
          <a:p>
            <a:pPr marL="912813" indent="0" eaLnBrk="1" hangingPunct="1">
              <a:spcAft>
                <a:spcPct val="40000"/>
              </a:spcAft>
              <a:buClr>
                <a:schemeClr val="hlink"/>
              </a:buClr>
              <a:buFontTx/>
              <a:buNone/>
            </a:pPr>
            <a:r>
              <a:rPr lang="en-US" altLang="en-US" sz="1800" b="1" u="sng"/>
              <a:t>Class A</a:t>
            </a:r>
            <a:r>
              <a:rPr lang="en-US" altLang="en-US" sz="1800" b="1"/>
              <a:t>: Wood, paper, cloth, trash, plastics—solids that are not metals.</a:t>
            </a:r>
          </a:p>
          <a:p>
            <a:pPr marL="912813" indent="0" eaLnBrk="1" hangingPunct="1">
              <a:spcAft>
                <a:spcPct val="40000"/>
              </a:spcAft>
              <a:buClr>
                <a:schemeClr val="hlink"/>
              </a:buClr>
              <a:buFontTx/>
              <a:buNone/>
            </a:pPr>
            <a:r>
              <a:rPr lang="en-US" altLang="en-US" sz="1800" b="1" u="sng"/>
              <a:t>Class B</a:t>
            </a:r>
            <a:r>
              <a:rPr lang="en-US" altLang="en-US" sz="1800" b="1"/>
              <a:t>: Flammable liquids—gasoline, oil, grease, acetone. Includes flammable gases.</a:t>
            </a:r>
          </a:p>
          <a:p>
            <a:pPr marL="912813" indent="0" eaLnBrk="1" hangingPunct="1">
              <a:spcAft>
                <a:spcPct val="40000"/>
              </a:spcAft>
              <a:buClr>
                <a:schemeClr val="hlink"/>
              </a:buClr>
              <a:buFontTx/>
              <a:buNone/>
            </a:pPr>
            <a:r>
              <a:rPr lang="en-US" altLang="en-US" sz="1800" b="1" u="sng"/>
              <a:t>Class C</a:t>
            </a:r>
            <a:r>
              <a:rPr lang="en-US" altLang="en-US" sz="1800" b="1"/>
              <a:t>: Electrical—energized electrical equipment.  As long as it’s “plugged in.”</a:t>
            </a:r>
          </a:p>
          <a:p>
            <a:pPr marL="912813" indent="0" eaLnBrk="1" hangingPunct="1">
              <a:spcAft>
                <a:spcPct val="40000"/>
              </a:spcAft>
              <a:buClr>
                <a:schemeClr val="hlink"/>
              </a:buClr>
              <a:buFontTx/>
              <a:buNone/>
            </a:pPr>
            <a:r>
              <a:rPr lang="en-US" altLang="en-US" sz="1800" b="1" u="sng"/>
              <a:t>Class D</a:t>
            </a:r>
            <a:r>
              <a:rPr lang="en-US" altLang="en-US" sz="1800" b="1"/>
              <a:t>: Metals—potassium, sodium, aluminum, magnesium.  Requires Metal-X, foam, and other special extinguishing agents.  </a:t>
            </a:r>
          </a:p>
        </p:txBody>
      </p:sp>
      <p:pic>
        <p:nvPicPr>
          <p:cNvPr id="44036" name="Picture 4">
            <a:extLst>
              <a:ext uri="{FF2B5EF4-FFF2-40B4-BE49-F238E27FC236}">
                <a16:creationId xmlns:a16="http://schemas.microsoft.com/office/drawing/2014/main" id="{1B1D5CD8-BCA3-5106-7E35-CC8FA2143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3124200"/>
            <a:ext cx="419100" cy="411163"/>
          </a:xfrm>
          <a:prstGeom prst="rect">
            <a:avLst/>
          </a:prstGeom>
          <a:solidFill>
            <a:srgbClr val="FFCC00"/>
          </a:solidFill>
          <a:ln w="9525">
            <a:solidFill>
              <a:schemeClr val="tx1"/>
            </a:solidFill>
            <a:miter lim="800000"/>
            <a:headEnd/>
            <a:tailEnd/>
          </a:ln>
        </p:spPr>
      </p:pic>
      <p:pic>
        <p:nvPicPr>
          <p:cNvPr id="44037" name="Picture 5">
            <a:extLst>
              <a:ext uri="{FF2B5EF4-FFF2-40B4-BE49-F238E27FC236}">
                <a16:creationId xmlns:a16="http://schemas.microsoft.com/office/drawing/2014/main" id="{F395689C-1F00-D123-0ADD-23EF9235E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3873500"/>
            <a:ext cx="376238" cy="393700"/>
          </a:xfrm>
          <a:prstGeom prst="rect">
            <a:avLst/>
          </a:prstGeom>
          <a:solidFill>
            <a:srgbClr val="FFCC00"/>
          </a:solidFill>
          <a:ln w="9525">
            <a:solidFill>
              <a:schemeClr val="tx1"/>
            </a:solidFill>
            <a:miter lim="800000"/>
            <a:headEnd/>
            <a:tailEnd/>
          </a:ln>
        </p:spPr>
      </p:pic>
      <p:pic>
        <p:nvPicPr>
          <p:cNvPr id="44038" name="Picture 6">
            <a:extLst>
              <a:ext uri="{FF2B5EF4-FFF2-40B4-BE49-F238E27FC236}">
                <a16:creationId xmlns:a16="http://schemas.microsoft.com/office/drawing/2014/main" id="{4EC9FAE1-9780-A412-3D7D-F109E626F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00" y="4567238"/>
            <a:ext cx="393700" cy="385762"/>
          </a:xfrm>
          <a:prstGeom prst="rect">
            <a:avLst/>
          </a:prstGeom>
          <a:solidFill>
            <a:srgbClr val="FFCC00"/>
          </a:solidFill>
          <a:ln w="9525">
            <a:solidFill>
              <a:schemeClr val="tx1"/>
            </a:solidFill>
            <a:miter lim="800000"/>
            <a:headEnd/>
            <a:tailEnd/>
          </a:ln>
        </p:spPr>
      </p:pic>
      <p:pic>
        <p:nvPicPr>
          <p:cNvPr id="44039" name="Picture 7">
            <a:extLst>
              <a:ext uri="{FF2B5EF4-FFF2-40B4-BE49-F238E27FC236}">
                <a16:creationId xmlns:a16="http://schemas.microsoft.com/office/drawing/2014/main" id="{3CB66547-B587-5FEF-206A-FD8430A9BC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900" y="5245100"/>
            <a:ext cx="393700" cy="393700"/>
          </a:xfrm>
          <a:prstGeom prst="rect">
            <a:avLst/>
          </a:prstGeom>
          <a:solidFill>
            <a:srgbClr val="FFCC00"/>
          </a:solidFill>
          <a:ln w="9525">
            <a:solidFill>
              <a:schemeClr val="tx1"/>
            </a:solidFill>
            <a:miter lim="800000"/>
            <a:headEnd/>
            <a:tailEnd/>
          </a:ln>
        </p:spPr>
      </p:pic>
      <p:sp>
        <p:nvSpPr>
          <p:cNvPr id="43016" name="Text Box 8">
            <a:extLst>
              <a:ext uri="{FF2B5EF4-FFF2-40B4-BE49-F238E27FC236}">
                <a16:creationId xmlns:a16="http://schemas.microsoft.com/office/drawing/2014/main" id="{07CC521E-8F37-DD30-431B-CE9DC7E7E63F}"/>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EMERGENCY SITUATIONS</a:t>
            </a:r>
          </a:p>
        </p:txBody>
      </p:sp>
      <p:pic>
        <p:nvPicPr>
          <p:cNvPr id="2" name="Picture 1">
            <a:extLst>
              <a:ext uri="{FF2B5EF4-FFF2-40B4-BE49-F238E27FC236}">
                <a16:creationId xmlns:a16="http://schemas.microsoft.com/office/drawing/2014/main" id="{73701EB1-DB4A-F6FA-65CE-53B5EC6F89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4403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44037"/>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44038"/>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44039"/>
                                        </p:tgtEl>
                                        <p:attrNameLst>
                                          <p:attrName>style.visibility</p:attrName>
                                        </p:attrNameLst>
                                      </p:cBhvr>
                                      <p:to>
                                        <p:strVal val="visible"/>
                                      </p:to>
                                    </p:set>
                                  </p:childTnLst>
                                </p:cTn>
                              </p:par>
                            </p:childTnLst>
                          </p:cTn>
                        </p:par>
                        <p:par>
                          <p:cTn id="16" fill="hold" nodeType="afterGroup">
                            <p:stCondLst>
                              <p:cond delay="2000"/>
                            </p:stCondLst>
                            <p:childTnLst>
                              <p:par>
                                <p:cTn id="17" presetID="3" presetClass="entr" presetSubtype="10" fill="hold" grpId="0" nodeType="afterEffect">
                                  <p:stCondLst>
                                    <p:cond delay="2000"/>
                                  </p:stCondLst>
                                  <p:childTnLst>
                                    <p:set>
                                      <p:cBhvr>
                                        <p:cTn id="18" dur="1" fill="hold">
                                          <p:stCondLst>
                                            <p:cond delay="0"/>
                                          </p:stCondLst>
                                        </p:cTn>
                                        <p:tgtEl>
                                          <p:spTgt spid="44035">
                                            <p:txEl>
                                              <p:pRg st="0" end="0"/>
                                            </p:txEl>
                                          </p:spTgt>
                                        </p:tgtEl>
                                        <p:attrNameLst>
                                          <p:attrName>style.visibility</p:attrName>
                                        </p:attrNameLst>
                                      </p:cBhvr>
                                      <p:to>
                                        <p:strVal val="visible"/>
                                      </p:to>
                                    </p:set>
                                    <p:animEffect transition="in" filter="blinds(horizontal)">
                                      <p:cBhvr>
                                        <p:cTn id="19" dur="500"/>
                                        <p:tgtEl>
                                          <p:spTgt spid="44035">
                                            <p:txEl>
                                              <p:pRg st="0" end="0"/>
                                            </p:txEl>
                                          </p:spTgt>
                                        </p:tgtEl>
                                      </p:cBhvr>
                                    </p:animEffect>
                                  </p:childTnLst>
                                </p:cTn>
                              </p:par>
                            </p:childTnLst>
                          </p:cTn>
                        </p:par>
                        <p:par>
                          <p:cTn id="20" fill="hold" nodeType="afterGroup">
                            <p:stCondLst>
                              <p:cond delay="4500"/>
                            </p:stCondLst>
                            <p:childTnLst>
                              <p:par>
                                <p:cTn id="21" presetID="3" presetClass="entr" presetSubtype="10" fill="hold" grpId="0" nodeType="afterEffect">
                                  <p:stCondLst>
                                    <p:cond delay="2000"/>
                                  </p:stCondLst>
                                  <p:childTnLst>
                                    <p:set>
                                      <p:cBhvr>
                                        <p:cTn id="22" dur="1" fill="hold">
                                          <p:stCondLst>
                                            <p:cond delay="0"/>
                                          </p:stCondLst>
                                        </p:cTn>
                                        <p:tgtEl>
                                          <p:spTgt spid="44035">
                                            <p:txEl>
                                              <p:pRg st="1" end="1"/>
                                            </p:txEl>
                                          </p:spTgt>
                                        </p:tgtEl>
                                        <p:attrNameLst>
                                          <p:attrName>style.visibility</p:attrName>
                                        </p:attrNameLst>
                                      </p:cBhvr>
                                      <p:to>
                                        <p:strVal val="visible"/>
                                      </p:to>
                                    </p:set>
                                    <p:animEffect transition="in" filter="blinds(horizontal)">
                                      <p:cBhvr>
                                        <p:cTn id="23" dur="500"/>
                                        <p:tgtEl>
                                          <p:spTgt spid="44035">
                                            <p:txEl>
                                              <p:pRg st="1" end="1"/>
                                            </p:txEl>
                                          </p:spTgt>
                                        </p:tgtEl>
                                      </p:cBhvr>
                                    </p:animEffect>
                                  </p:childTnLst>
                                </p:cTn>
                              </p:par>
                            </p:childTnLst>
                          </p:cTn>
                        </p:par>
                        <p:par>
                          <p:cTn id="24" fill="hold" nodeType="afterGroup">
                            <p:stCondLst>
                              <p:cond delay="7000"/>
                            </p:stCondLst>
                            <p:childTnLst>
                              <p:par>
                                <p:cTn id="25" presetID="3" presetClass="entr" presetSubtype="10" fill="hold" grpId="0" nodeType="afterEffect">
                                  <p:stCondLst>
                                    <p:cond delay="2000"/>
                                  </p:stCondLst>
                                  <p:childTnLst>
                                    <p:set>
                                      <p:cBhvr>
                                        <p:cTn id="26" dur="1" fill="hold">
                                          <p:stCondLst>
                                            <p:cond delay="0"/>
                                          </p:stCondLst>
                                        </p:cTn>
                                        <p:tgtEl>
                                          <p:spTgt spid="44035">
                                            <p:txEl>
                                              <p:pRg st="2" end="2"/>
                                            </p:txEl>
                                          </p:spTgt>
                                        </p:tgtEl>
                                        <p:attrNameLst>
                                          <p:attrName>style.visibility</p:attrName>
                                        </p:attrNameLst>
                                      </p:cBhvr>
                                      <p:to>
                                        <p:strVal val="visible"/>
                                      </p:to>
                                    </p:set>
                                    <p:animEffect transition="in" filter="blinds(horizontal)">
                                      <p:cBhvr>
                                        <p:cTn id="27" dur="500"/>
                                        <p:tgtEl>
                                          <p:spTgt spid="44035">
                                            <p:txEl>
                                              <p:pRg st="2" end="2"/>
                                            </p:txEl>
                                          </p:spTgt>
                                        </p:tgtEl>
                                      </p:cBhvr>
                                    </p:animEffect>
                                  </p:childTnLst>
                                </p:cTn>
                              </p:par>
                            </p:childTnLst>
                          </p:cTn>
                        </p:par>
                        <p:par>
                          <p:cTn id="28" fill="hold" nodeType="afterGroup">
                            <p:stCondLst>
                              <p:cond delay="9500"/>
                            </p:stCondLst>
                            <p:childTnLst>
                              <p:par>
                                <p:cTn id="29" presetID="3" presetClass="entr" presetSubtype="10" fill="hold" grpId="0" nodeType="afterEffect">
                                  <p:stCondLst>
                                    <p:cond delay="2000"/>
                                  </p:stCondLst>
                                  <p:childTnLst>
                                    <p:set>
                                      <p:cBhvr>
                                        <p:cTn id="30" dur="1" fill="hold">
                                          <p:stCondLst>
                                            <p:cond delay="0"/>
                                          </p:stCondLst>
                                        </p:cTn>
                                        <p:tgtEl>
                                          <p:spTgt spid="44035">
                                            <p:txEl>
                                              <p:pRg st="3" end="3"/>
                                            </p:txEl>
                                          </p:spTgt>
                                        </p:tgtEl>
                                        <p:attrNameLst>
                                          <p:attrName>style.visibility</p:attrName>
                                        </p:attrNameLst>
                                      </p:cBhvr>
                                      <p:to>
                                        <p:strVal val="visible"/>
                                      </p:to>
                                    </p:set>
                                    <p:animEffect transition="in" filter="blinds(horizontal)">
                                      <p:cBhvr>
                                        <p:cTn id="31" dur="500"/>
                                        <p:tgtEl>
                                          <p:spTgt spid="440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advAuto="200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DA6C7E-E3A9-1AAE-B6BE-88383D61C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6146" name="Text Box 2">
            <a:extLst>
              <a:ext uri="{FF2B5EF4-FFF2-40B4-BE49-F238E27FC236}">
                <a16:creationId xmlns:a16="http://schemas.microsoft.com/office/drawing/2014/main" id="{90134BBC-CE5C-5D2C-314C-4E94E0BD519A}"/>
              </a:ext>
            </a:extLst>
          </p:cNvPr>
          <p:cNvSpPr txBox="1">
            <a:spLocks noChangeArrowheads="1"/>
          </p:cNvSpPr>
          <p:nvPr/>
        </p:nvSpPr>
        <p:spPr bwMode="auto">
          <a:xfrm>
            <a:off x="195263" y="685800"/>
            <a:ext cx="8763000" cy="396875"/>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TYPICAL JOBS AND ACTIVITIES FOR THE ROUSTABOUT ON THE RIG</a:t>
            </a:r>
          </a:p>
        </p:txBody>
      </p:sp>
      <p:sp>
        <p:nvSpPr>
          <p:cNvPr id="6147" name="Text Box 3">
            <a:extLst>
              <a:ext uri="{FF2B5EF4-FFF2-40B4-BE49-F238E27FC236}">
                <a16:creationId xmlns:a16="http://schemas.microsoft.com/office/drawing/2014/main" id="{D93EA884-2AEE-A02A-7DDF-1B3C3A47FF52}"/>
              </a:ext>
            </a:extLst>
          </p:cNvPr>
          <p:cNvSpPr txBox="1">
            <a:spLocks noChangeArrowheads="1"/>
          </p:cNvSpPr>
          <p:nvPr/>
        </p:nvSpPr>
        <p:spPr bwMode="auto">
          <a:xfrm>
            <a:off x="228600" y="2916238"/>
            <a:ext cx="16637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WASTE DISPOSAL</a:t>
            </a:r>
          </a:p>
        </p:txBody>
      </p:sp>
      <p:sp>
        <p:nvSpPr>
          <p:cNvPr id="6148" name="Text Box 4">
            <a:extLst>
              <a:ext uri="{FF2B5EF4-FFF2-40B4-BE49-F238E27FC236}">
                <a16:creationId xmlns:a16="http://schemas.microsoft.com/office/drawing/2014/main" id="{BC5BA2D0-13A4-0445-4DDE-04108A34DA1B}"/>
              </a:ext>
            </a:extLst>
          </p:cNvPr>
          <p:cNvSpPr txBox="1">
            <a:spLocks noChangeArrowheads="1"/>
          </p:cNvSpPr>
          <p:nvPr/>
        </p:nvSpPr>
        <p:spPr bwMode="auto">
          <a:xfrm>
            <a:off x="533400" y="6116638"/>
            <a:ext cx="1773238"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RIGGING BOP</a:t>
            </a:r>
          </a:p>
        </p:txBody>
      </p:sp>
      <p:sp>
        <p:nvSpPr>
          <p:cNvPr id="6149" name="Text Box 5">
            <a:extLst>
              <a:ext uri="{FF2B5EF4-FFF2-40B4-BE49-F238E27FC236}">
                <a16:creationId xmlns:a16="http://schemas.microsoft.com/office/drawing/2014/main" id="{4AE29191-861C-3FD1-55F4-935389B323C3}"/>
              </a:ext>
            </a:extLst>
          </p:cNvPr>
          <p:cNvSpPr txBox="1">
            <a:spLocks noChangeArrowheads="1"/>
          </p:cNvSpPr>
          <p:nvPr/>
        </p:nvSpPr>
        <p:spPr bwMode="auto">
          <a:xfrm>
            <a:off x="3836988" y="6192838"/>
            <a:ext cx="1700212"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MOVING LOADS</a:t>
            </a:r>
          </a:p>
        </p:txBody>
      </p:sp>
      <p:sp>
        <p:nvSpPr>
          <p:cNvPr id="6150" name="Text Box 6">
            <a:extLst>
              <a:ext uri="{FF2B5EF4-FFF2-40B4-BE49-F238E27FC236}">
                <a16:creationId xmlns:a16="http://schemas.microsoft.com/office/drawing/2014/main" id="{71ADF468-9EF0-D2A9-6A8D-8A6D4DE7A48F}"/>
              </a:ext>
            </a:extLst>
          </p:cNvPr>
          <p:cNvSpPr txBox="1">
            <a:spLocks noChangeArrowheads="1"/>
          </p:cNvSpPr>
          <p:nvPr/>
        </p:nvSpPr>
        <p:spPr bwMode="auto">
          <a:xfrm>
            <a:off x="7391400" y="6192838"/>
            <a:ext cx="13716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CLEANING</a:t>
            </a:r>
          </a:p>
        </p:txBody>
      </p:sp>
      <p:sp>
        <p:nvSpPr>
          <p:cNvPr id="6151" name="Text Box 7">
            <a:extLst>
              <a:ext uri="{FF2B5EF4-FFF2-40B4-BE49-F238E27FC236}">
                <a16:creationId xmlns:a16="http://schemas.microsoft.com/office/drawing/2014/main" id="{A75631DF-F4D1-557C-619E-298963017270}"/>
              </a:ext>
            </a:extLst>
          </p:cNvPr>
          <p:cNvSpPr txBox="1">
            <a:spLocks noChangeArrowheads="1"/>
          </p:cNvSpPr>
          <p:nvPr/>
        </p:nvSpPr>
        <p:spPr bwMode="auto">
          <a:xfrm>
            <a:off x="7467600" y="3276600"/>
            <a:ext cx="1371600"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NEEDLE GUN</a:t>
            </a:r>
          </a:p>
        </p:txBody>
      </p:sp>
      <p:sp>
        <p:nvSpPr>
          <p:cNvPr id="6152" name="Text Box 8">
            <a:extLst>
              <a:ext uri="{FF2B5EF4-FFF2-40B4-BE49-F238E27FC236}">
                <a16:creationId xmlns:a16="http://schemas.microsoft.com/office/drawing/2014/main" id="{C3686053-F5D1-2486-6831-131088C6C08E}"/>
              </a:ext>
            </a:extLst>
          </p:cNvPr>
          <p:cNvSpPr txBox="1">
            <a:spLocks noChangeArrowheads="1"/>
          </p:cNvSpPr>
          <p:nvPr/>
        </p:nvSpPr>
        <p:spPr bwMode="auto">
          <a:xfrm>
            <a:off x="4800600" y="3144838"/>
            <a:ext cx="21336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WORKING WITH WELDER</a:t>
            </a:r>
          </a:p>
        </p:txBody>
      </p:sp>
      <p:sp>
        <p:nvSpPr>
          <p:cNvPr id="6153" name="Text Box 9">
            <a:extLst>
              <a:ext uri="{FF2B5EF4-FFF2-40B4-BE49-F238E27FC236}">
                <a16:creationId xmlns:a16="http://schemas.microsoft.com/office/drawing/2014/main" id="{90220BD8-594E-50C3-A2C5-BACB1AECCE2A}"/>
              </a:ext>
            </a:extLst>
          </p:cNvPr>
          <p:cNvSpPr txBox="1">
            <a:spLocks noChangeArrowheads="1"/>
          </p:cNvSpPr>
          <p:nvPr/>
        </p:nvSpPr>
        <p:spPr bwMode="auto">
          <a:xfrm>
            <a:off x="2819400" y="3068638"/>
            <a:ext cx="13716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MEETINGS</a:t>
            </a:r>
          </a:p>
        </p:txBody>
      </p:sp>
      <p:sp>
        <p:nvSpPr>
          <p:cNvPr id="6154" name="Text Box 10">
            <a:extLst>
              <a:ext uri="{FF2B5EF4-FFF2-40B4-BE49-F238E27FC236}">
                <a16:creationId xmlns:a16="http://schemas.microsoft.com/office/drawing/2014/main" id="{8CCE82D3-1034-7976-8392-543CAD497063}"/>
              </a:ext>
            </a:extLst>
          </p:cNvPr>
          <p:cNvSpPr txBox="1">
            <a:spLocks noChangeArrowheads="1"/>
          </p:cNvSpPr>
          <p:nvPr/>
        </p:nvSpPr>
        <p:spPr bwMode="auto">
          <a:xfrm>
            <a:off x="0" y="76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ROUSTABOUT OJT HANDBOOK</a:t>
            </a:r>
          </a:p>
        </p:txBody>
      </p:sp>
      <p:pic>
        <p:nvPicPr>
          <p:cNvPr id="6155" name="Picture 11">
            <a:extLst>
              <a:ext uri="{FF2B5EF4-FFF2-40B4-BE49-F238E27FC236}">
                <a16:creationId xmlns:a16="http://schemas.microsoft.com/office/drawing/2014/main" id="{557739A9-7AAE-D441-6BB5-421017307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66800"/>
            <a:ext cx="3048000" cy="1924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6" name="Picture 12">
            <a:extLst>
              <a:ext uri="{FF2B5EF4-FFF2-40B4-BE49-F238E27FC236}">
                <a16:creationId xmlns:a16="http://schemas.microsoft.com/office/drawing/2014/main" id="{A037DE54-5FB6-87FB-F8E7-2577078000AA}"/>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3048000" y="3581400"/>
            <a:ext cx="33528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7" name="Picture 13">
            <a:extLst>
              <a:ext uri="{FF2B5EF4-FFF2-40B4-BE49-F238E27FC236}">
                <a16:creationId xmlns:a16="http://schemas.microsoft.com/office/drawing/2014/main" id="{FB59FE15-676C-AA5C-CE41-9DF44F4DA1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581400"/>
            <a:ext cx="1828800"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8" name="Picture 14">
            <a:extLst>
              <a:ext uri="{FF2B5EF4-FFF2-40B4-BE49-F238E27FC236}">
                <a16:creationId xmlns:a16="http://schemas.microsoft.com/office/drawing/2014/main" id="{37C63299-11DF-02CB-CDB0-431A9CE385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3733800"/>
            <a:ext cx="11811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9" name="Picture 15">
            <a:extLst>
              <a:ext uri="{FF2B5EF4-FFF2-40B4-BE49-F238E27FC236}">
                <a16:creationId xmlns:a16="http://schemas.microsoft.com/office/drawing/2014/main" id="{4E0EE83A-87C1-86B8-1084-7C0E2E35F4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9288" y="1066800"/>
            <a:ext cx="2068512"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60" name="Picture 16">
            <a:extLst>
              <a:ext uri="{FF2B5EF4-FFF2-40B4-BE49-F238E27FC236}">
                <a16:creationId xmlns:a16="http://schemas.microsoft.com/office/drawing/2014/main" id="{A4741364-356D-4284-1DE8-90DF06E761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0975" y="1143000"/>
            <a:ext cx="1597025" cy="190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61" name="Picture 17">
            <a:extLst>
              <a:ext uri="{FF2B5EF4-FFF2-40B4-BE49-F238E27FC236}">
                <a16:creationId xmlns:a16="http://schemas.microsoft.com/office/drawing/2014/main" id="{C62D85A9-B594-49C0-85F5-71B848838C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1143000"/>
            <a:ext cx="15240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917CEE71-C68F-03E2-358B-0D9025F2A935}"/>
              </a:ext>
            </a:extLst>
          </p:cNvPr>
          <p:cNvSpPr txBox="1">
            <a:spLocks noChangeArrowheads="1"/>
          </p:cNvSpPr>
          <p:nvPr/>
        </p:nvSpPr>
        <p:spPr bwMode="auto">
          <a:xfrm>
            <a:off x="304800" y="990600"/>
            <a:ext cx="5410200" cy="1811338"/>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b="1"/>
              <a:t>FIRE FIGHTING EQUIPMENT </a:t>
            </a:r>
          </a:p>
          <a:p>
            <a:pPr eaLnBrk="1" hangingPunct="1">
              <a:spcBef>
                <a:spcPct val="50000"/>
              </a:spcBef>
            </a:pPr>
            <a:r>
              <a:rPr lang="en-US" altLang="en-US" sz="1400" b="1"/>
              <a:t>Fi</a:t>
            </a:r>
            <a:r>
              <a:rPr lang="en-US" altLang="en-US" sz="1200" b="1"/>
              <a:t>re extinguishers of a class suitable for the most likely type fire in a given area are located throughout the Rig and Offshore Service Vessel(OSV) at each designated station.  </a:t>
            </a:r>
            <a:endParaRPr lang="en-US" altLang="en-US" sz="1200" b="1">
              <a:solidFill>
                <a:srgbClr val="FF0000"/>
              </a:solidFill>
            </a:endParaRPr>
          </a:p>
          <a:p>
            <a:pPr eaLnBrk="1" hangingPunct="1">
              <a:spcBef>
                <a:spcPct val="50000"/>
              </a:spcBef>
            </a:pPr>
            <a:r>
              <a:rPr lang="en-US" altLang="en-US" sz="1200" b="1"/>
              <a:t>The fire extinguishers are located on the Fire Control Plans posted throughout the Rig or OSV.  Most fire extinguishers will have a pictograph label telling you which types of fire the extinguisher is designed to fight.</a:t>
            </a:r>
          </a:p>
        </p:txBody>
      </p:sp>
      <p:pic>
        <p:nvPicPr>
          <p:cNvPr id="44035" name="Picture 3">
            <a:extLst>
              <a:ext uri="{FF2B5EF4-FFF2-40B4-BE49-F238E27FC236}">
                <a16:creationId xmlns:a16="http://schemas.microsoft.com/office/drawing/2014/main" id="{A96E3A97-04CC-A8FD-629A-D9FCBCBC7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596" t="39420" r="20628"/>
          <a:stretch>
            <a:fillRect/>
          </a:stretch>
        </p:blipFill>
        <p:spPr bwMode="auto">
          <a:xfrm>
            <a:off x="6018213" y="914400"/>
            <a:ext cx="2820987" cy="4572000"/>
          </a:xfrm>
          <a:prstGeom prst="rect">
            <a:avLst/>
          </a:prstGeom>
          <a:solidFill>
            <a:srgbClr val="FFCC00"/>
          </a:solidFill>
          <a:ln w="9525">
            <a:solidFill>
              <a:schemeClr val="tx1"/>
            </a:solidFill>
            <a:miter lim="800000"/>
            <a:headEnd/>
            <a:tailEnd/>
          </a:ln>
        </p:spPr>
      </p:pic>
      <p:sp>
        <p:nvSpPr>
          <p:cNvPr id="44036" name="Text Box 4">
            <a:extLst>
              <a:ext uri="{FF2B5EF4-FFF2-40B4-BE49-F238E27FC236}">
                <a16:creationId xmlns:a16="http://schemas.microsoft.com/office/drawing/2014/main" id="{D5F67038-A0D2-3E8C-A10B-9812E1724386}"/>
              </a:ext>
            </a:extLst>
          </p:cNvPr>
          <p:cNvSpPr txBox="1">
            <a:spLocks noChangeArrowheads="1"/>
          </p:cNvSpPr>
          <p:nvPr/>
        </p:nvSpPr>
        <p:spPr bwMode="auto">
          <a:xfrm>
            <a:off x="317500" y="3289300"/>
            <a:ext cx="5410200" cy="25479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Different types of fire extinguishers are designed to fight different classes of fire. The 4 most common types of fire extinguishers are:</a:t>
            </a:r>
          </a:p>
          <a:p>
            <a:pPr eaLnBrk="1" hangingPunct="1">
              <a:spcBef>
                <a:spcPct val="50000"/>
              </a:spcBef>
            </a:pPr>
            <a:r>
              <a:rPr lang="en-US" altLang="en-US" sz="1400" b="1" u="sng"/>
              <a:t>Carbon Dioxide</a:t>
            </a:r>
            <a:r>
              <a:rPr lang="en-US" altLang="en-US" sz="1400" b="1"/>
              <a:t> (CO</a:t>
            </a:r>
            <a:r>
              <a:rPr lang="en-US" altLang="en-US" sz="1400" b="1" baseline="-25000"/>
              <a:t>2</a:t>
            </a:r>
            <a:r>
              <a:rPr lang="en-US" altLang="en-US" sz="1400" b="1"/>
              <a:t>) </a:t>
            </a:r>
          </a:p>
          <a:p>
            <a:pPr eaLnBrk="1" hangingPunct="1">
              <a:spcBef>
                <a:spcPct val="50000"/>
              </a:spcBef>
            </a:pPr>
            <a:r>
              <a:rPr lang="en-US" altLang="en-US" sz="1400" b="1" u="sng"/>
              <a:t>Dry Chemical</a:t>
            </a:r>
            <a:r>
              <a:rPr lang="en-US" altLang="en-US" sz="1400" b="1"/>
              <a:t> </a:t>
            </a:r>
          </a:p>
          <a:p>
            <a:pPr eaLnBrk="1" hangingPunct="1">
              <a:spcBef>
                <a:spcPct val="50000"/>
              </a:spcBef>
            </a:pPr>
            <a:r>
              <a:rPr lang="en-US" altLang="en-US" sz="1400" b="1" u="sng"/>
              <a:t>Water</a:t>
            </a:r>
          </a:p>
          <a:p>
            <a:pPr eaLnBrk="1" hangingPunct="1">
              <a:spcBef>
                <a:spcPct val="50000"/>
              </a:spcBef>
            </a:pPr>
            <a:r>
              <a:rPr lang="en-US" altLang="en-US" sz="1400" b="1" u="sng"/>
              <a:t>Foam</a:t>
            </a:r>
            <a:endParaRPr lang="en-US" altLang="en-US" sz="1400" b="1"/>
          </a:p>
          <a:p>
            <a:pPr eaLnBrk="1" hangingPunct="1">
              <a:spcBef>
                <a:spcPct val="50000"/>
              </a:spcBef>
            </a:pPr>
            <a:r>
              <a:rPr lang="en-US" altLang="en-US" sz="1400" b="1"/>
              <a:t>The Driller and his crew must know which agent to use in case of fire.</a:t>
            </a:r>
          </a:p>
        </p:txBody>
      </p:sp>
      <p:sp>
        <p:nvSpPr>
          <p:cNvPr id="44037" name="Text Box 5">
            <a:extLst>
              <a:ext uri="{FF2B5EF4-FFF2-40B4-BE49-F238E27FC236}">
                <a16:creationId xmlns:a16="http://schemas.microsoft.com/office/drawing/2014/main" id="{48BBF13E-A09B-06C9-84D0-22420AF1FF05}"/>
              </a:ext>
            </a:extLst>
          </p:cNvPr>
          <p:cNvSpPr txBox="1">
            <a:spLocks noChangeArrowheads="1"/>
          </p:cNvSpPr>
          <p:nvPr/>
        </p:nvSpPr>
        <p:spPr bwMode="auto">
          <a:xfrm>
            <a:off x="6019800" y="5715000"/>
            <a:ext cx="2819400" cy="3143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b="1"/>
              <a:t>CO</a:t>
            </a:r>
            <a:r>
              <a:rPr lang="en-US" altLang="en-US" sz="1400" b="1" baseline="-25000"/>
              <a:t>2</a:t>
            </a:r>
            <a:r>
              <a:rPr lang="en-US" altLang="en-US" sz="1400" b="1"/>
              <a:t> FIRE EXTINGUISHER</a:t>
            </a:r>
          </a:p>
        </p:txBody>
      </p:sp>
      <p:sp>
        <p:nvSpPr>
          <p:cNvPr id="44038" name="Rectangle 6">
            <a:extLst>
              <a:ext uri="{FF2B5EF4-FFF2-40B4-BE49-F238E27FC236}">
                <a16:creationId xmlns:a16="http://schemas.microsoft.com/office/drawing/2014/main" id="{57C065CD-FA0E-7A62-D39B-9A6B0894D750}"/>
              </a:ext>
            </a:extLst>
          </p:cNvPr>
          <p:cNvSpPr>
            <a:spLocks noChangeArrowheads="1"/>
          </p:cNvSpPr>
          <p:nvPr/>
        </p:nvSpPr>
        <p:spPr bwMode="auto">
          <a:xfrm>
            <a:off x="0" y="100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EMERGENCY SITUATIONS</a:t>
            </a:r>
          </a:p>
        </p:txBody>
      </p:sp>
      <p:pic>
        <p:nvPicPr>
          <p:cNvPr id="2" name="Picture 1">
            <a:extLst>
              <a:ext uri="{FF2B5EF4-FFF2-40B4-BE49-F238E27FC236}">
                <a16:creationId xmlns:a16="http://schemas.microsoft.com/office/drawing/2014/main" id="{2EA5E478-3C77-A8C5-0B4F-1303A424E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C08AA238-0712-DAED-EE70-2201113B9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441575"/>
            <a:ext cx="1463675" cy="3000375"/>
          </a:xfrm>
          <a:prstGeom prst="rect">
            <a:avLst/>
          </a:prstGeom>
          <a:solidFill>
            <a:srgbClr val="FFCC00"/>
          </a:solidFill>
          <a:ln w="9525">
            <a:solidFill>
              <a:schemeClr val="tx1"/>
            </a:solidFill>
            <a:miter lim="800000"/>
            <a:headEnd/>
            <a:tailEnd/>
          </a:ln>
        </p:spPr>
      </p:pic>
      <p:pic>
        <p:nvPicPr>
          <p:cNvPr id="45059" name="Picture 3">
            <a:extLst>
              <a:ext uri="{FF2B5EF4-FFF2-40B4-BE49-F238E27FC236}">
                <a16:creationId xmlns:a16="http://schemas.microsoft.com/office/drawing/2014/main" id="{67E79E3D-4E34-FCA6-590C-2D11E623F3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7800" y="2441575"/>
            <a:ext cx="1419225" cy="3000375"/>
          </a:xfrm>
          <a:prstGeom prst="rect">
            <a:avLst/>
          </a:prstGeom>
          <a:solidFill>
            <a:srgbClr val="FFCC00"/>
          </a:solidFill>
          <a:ln w="9525">
            <a:solidFill>
              <a:schemeClr val="tx1"/>
            </a:solidFill>
            <a:miter lim="800000"/>
            <a:headEnd/>
            <a:tailEnd/>
          </a:ln>
        </p:spPr>
      </p:pic>
      <p:pic>
        <p:nvPicPr>
          <p:cNvPr id="45060" name="Picture 4">
            <a:extLst>
              <a:ext uri="{FF2B5EF4-FFF2-40B4-BE49-F238E27FC236}">
                <a16:creationId xmlns:a16="http://schemas.microsoft.com/office/drawing/2014/main" id="{F54B6601-71EB-407E-4189-45D94F9902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0688" y="2393950"/>
            <a:ext cx="1389062" cy="3048000"/>
          </a:xfrm>
          <a:prstGeom prst="rect">
            <a:avLst/>
          </a:prstGeom>
          <a:solidFill>
            <a:srgbClr val="FFCC00"/>
          </a:solidFill>
          <a:ln w="9525">
            <a:solidFill>
              <a:schemeClr val="tx1"/>
            </a:solidFill>
            <a:miter lim="800000"/>
            <a:headEnd/>
            <a:tailEnd/>
          </a:ln>
        </p:spPr>
      </p:pic>
      <p:pic>
        <p:nvPicPr>
          <p:cNvPr id="45061" name="Picture 5">
            <a:extLst>
              <a:ext uri="{FF2B5EF4-FFF2-40B4-BE49-F238E27FC236}">
                <a16:creationId xmlns:a16="http://schemas.microsoft.com/office/drawing/2014/main" id="{2FC7CEFD-0EFE-5FB5-278D-35A64660E7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2393950"/>
            <a:ext cx="1482725" cy="3048000"/>
          </a:xfrm>
          <a:prstGeom prst="rect">
            <a:avLst/>
          </a:prstGeom>
          <a:solidFill>
            <a:srgbClr val="FFCC00"/>
          </a:solidFill>
          <a:ln w="9525">
            <a:solidFill>
              <a:schemeClr val="tx1"/>
            </a:solidFill>
            <a:miter lim="800000"/>
            <a:headEnd/>
            <a:tailEnd/>
          </a:ln>
        </p:spPr>
      </p:pic>
      <p:sp>
        <p:nvSpPr>
          <p:cNvPr id="45062" name="Text Box 6">
            <a:extLst>
              <a:ext uri="{FF2B5EF4-FFF2-40B4-BE49-F238E27FC236}">
                <a16:creationId xmlns:a16="http://schemas.microsoft.com/office/drawing/2014/main" id="{01824F00-94DD-B921-802B-BB2B1ECA4F5A}"/>
              </a:ext>
            </a:extLst>
          </p:cNvPr>
          <p:cNvSpPr txBox="1">
            <a:spLocks noChangeArrowheads="1"/>
          </p:cNvSpPr>
          <p:nvPr/>
        </p:nvSpPr>
        <p:spPr bwMode="auto">
          <a:xfrm>
            <a:off x="800100" y="5594350"/>
            <a:ext cx="1371600" cy="469900"/>
          </a:xfrm>
          <a:prstGeom prst="rect">
            <a:avLst/>
          </a:prstGeom>
          <a:solidFill>
            <a:srgbClr val="FFCC00">
              <a:alpha val="50195"/>
            </a:srgbClr>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cs typeface="Arial" panose="020B0604020202020204" pitchFamily="34" charset="0"/>
              </a:rPr>
              <a:t>Water</a:t>
            </a:r>
          </a:p>
        </p:txBody>
      </p:sp>
      <p:sp>
        <p:nvSpPr>
          <p:cNvPr id="45063" name="Text Box 7">
            <a:extLst>
              <a:ext uri="{FF2B5EF4-FFF2-40B4-BE49-F238E27FC236}">
                <a16:creationId xmlns:a16="http://schemas.microsoft.com/office/drawing/2014/main" id="{DB5AB149-DE3B-DE44-269C-46FC6C7A692D}"/>
              </a:ext>
            </a:extLst>
          </p:cNvPr>
          <p:cNvSpPr txBox="1">
            <a:spLocks noChangeArrowheads="1"/>
          </p:cNvSpPr>
          <p:nvPr/>
        </p:nvSpPr>
        <p:spPr bwMode="auto">
          <a:xfrm>
            <a:off x="2755900" y="5594350"/>
            <a:ext cx="1295400" cy="469900"/>
          </a:xfrm>
          <a:prstGeom prst="rect">
            <a:avLst/>
          </a:prstGeom>
          <a:solidFill>
            <a:srgbClr val="FFCC00">
              <a:alpha val="50195"/>
            </a:srgbClr>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cs typeface="Arial" panose="020B0604020202020204" pitchFamily="34" charset="0"/>
              </a:rPr>
              <a:t>CO</a:t>
            </a:r>
            <a:r>
              <a:rPr lang="en-US" altLang="en-US" sz="2400" baseline="-25000">
                <a:cs typeface="Arial" panose="020B0604020202020204" pitchFamily="34" charset="0"/>
              </a:rPr>
              <a:t>2</a:t>
            </a:r>
          </a:p>
        </p:txBody>
      </p:sp>
      <p:sp>
        <p:nvSpPr>
          <p:cNvPr id="45064" name="Text Box 8">
            <a:extLst>
              <a:ext uri="{FF2B5EF4-FFF2-40B4-BE49-F238E27FC236}">
                <a16:creationId xmlns:a16="http://schemas.microsoft.com/office/drawing/2014/main" id="{9C693EB0-8FEE-D2D4-8E42-7A991D31BB1F}"/>
              </a:ext>
            </a:extLst>
          </p:cNvPr>
          <p:cNvSpPr txBox="1">
            <a:spLocks noChangeArrowheads="1"/>
          </p:cNvSpPr>
          <p:nvPr/>
        </p:nvSpPr>
        <p:spPr bwMode="auto">
          <a:xfrm>
            <a:off x="4775200" y="5594350"/>
            <a:ext cx="1371600" cy="469900"/>
          </a:xfrm>
          <a:prstGeom prst="rect">
            <a:avLst/>
          </a:prstGeom>
          <a:solidFill>
            <a:srgbClr val="FFCC00">
              <a:alpha val="50195"/>
            </a:srgbClr>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cs typeface="Arial" panose="020B0604020202020204" pitchFamily="34" charset="0"/>
              </a:rPr>
              <a:t>Foam</a:t>
            </a:r>
          </a:p>
        </p:txBody>
      </p:sp>
      <p:sp>
        <p:nvSpPr>
          <p:cNvPr id="45065" name="Text Box 9">
            <a:extLst>
              <a:ext uri="{FF2B5EF4-FFF2-40B4-BE49-F238E27FC236}">
                <a16:creationId xmlns:a16="http://schemas.microsoft.com/office/drawing/2014/main" id="{DD87D9C4-4B98-2BCB-7316-D8A04A802A17}"/>
              </a:ext>
            </a:extLst>
          </p:cNvPr>
          <p:cNvSpPr txBox="1">
            <a:spLocks noChangeArrowheads="1"/>
          </p:cNvSpPr>
          <p:nvPr/>
        </p:nvSpPr>
        <p:spPr bwMode="auto">
          <a:xfrm>
            <a:off x="6807200" y="5562600"/>
            <a:ext cx="1295400" cy="469900"/>
          </a:xfrm>
          <a:prstGeom prst="rect">
            <a:avLst/>
          </a:prstGeom>
          <a:solidFill>
            <a:srgbClr val="FFCC00">
              <a:alpha val="50195"/>
            </a:srgbClr>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cs typeface="Arial" panose="020B0604020202020204" pitchFamily="34" charset="0"/>
              </a:rPr>
              <a:t>Powder</a:t>
            </a:r>
          </a:p>
        </p:txBody>
      </p:sp>
      <p:sp>
        <p:nvSpPr>
          <p:cNvPr id="45066" name="Text Box 10">
            <a:extLst>
              <a:ext uri="{FF2B5EF4-FFF2-40B4-BE49-F238E27FC236}">
                <a16:creationId xmlns:a16="http://schemas.microsoft.com/office/drawing/2014/main" id="{234B1607-EEEE-1194-DE14-B10AC320CA0C}"/>
              </a:ext>
            </a:extLst>
          </p:cNvPr>
          <p:cNvSpPr txBox="1">
            <a:spLocks noChangeArrowheads="1"/>
          </p:cNvSpPr>
          <p:nvPr/>
        </p:nvSpPr>
        <p:spPr bwMode="auto">
          <a:xfrm>
            <a:off x="838200" y="1155700"/>
            <a:ext cx="7467600" cy="64135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600"/>
              <a:t>Portable Extinguishers</a:t>
            </a:r>
          </a:p>
        </p:txBody>
      </p:sp>
      <p:sp>
        <p:nvSpPr>
          <p:cNvPr id="45067" name="Text Box 11">
            <a:extLst>
              <a:ext uri="{FF2B5EF4-FFF2-40B4-BE49-F238E27FC236}">
                <a16:creationId xmlns:a16="http://schemas.microsoft.com/office/drawing/2014/main" id="{7CA08DF2-7DE5-407B-CE54-B1C0596C899D}"/>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EMERGENCY SITUATIONS</a:t>
            </a:r>
          </a:p>
        </p:txBody>
      </p:sp>
      <p:pic>
        <p:nvPicPr>
          <p:cNvPr id="2" name="Picture 1">
            <a:extLst>
              <a:ext uri="{FF2B5EF4-FFF2-40B4-BE49-F238E27FC236}">
                <a16:creationId xmlns:a16="http://schemas.microsoft.com/office/drawing/2014/main" id="{730DF980-A82F-9B85-1A88-5E30A1E7CA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A7FA304C-BC67-AC59-8B94-F8C39DF3B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529" t="7408" r="32942" b="3703"/>
          <a:stretch>
            <a:fillRect/>
          </a:stretch>
        </p:blipFill>
        <p:spPr bwMode="auto">
          <a:xfrm>
            <a:off x="788988" y="927100"/>
            <a:ext cx="1674812" cy="190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07" name="Text Box 3">
            <a:extLst>
              <a:ext uri="{FF2B5EF4-FFF2-40B4-BE49-F238E27FC236}">
                <a16:creationId xmlns:a16="http://schemas.microsoft.com/office/drawing/2014/main" id="{7655E0E5-5F3C-B533-98FC-2E9F5B05CCE6}"/>
              </a:ext>
            </a:extLst>
          </p:cNvPr>
          <p:cNvSpPr txBox="1">
            <a:spLocks noChangeArrowheads="1"/>
          </p:cNvSpPr>
          <p:nvPr/>
        </p:nvSpPr>
        <p:spPr bwMode="auto">
          <a:xfrm>
            <a:off x="2819400" y="60198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b="1"/>
          </a:p>
        </p:txBody>
      </p:sp>
      <p:pic>
        <p:nvPicPr>
          <p:cNvPr id="47108" name="Picture 4">
            <a:extLst>
              <a:ext uri="{FF2B5EF4-FFF2-40B4-BE49-F238E27FC236}">
                <a16:creationId xmlns:a16="http://schemas.microsoft.com/office/drawing/2014/main" id="{9E83732A-99AA-9405-D6BE-E2A8E5467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997" t="2499" r="15015" b="5000"/>
          <a:stretch>
            <a:fillRect/>
          </a:stretch>
        </p:blipFill>
        <p:spPr bwMode="auto">
          <a:xfrm>
            <a:off x="787400" y="3060700"/>
            <a:ext cx="1676400" cy="2755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09" name="Picture 5">
            <a:extLst>
              <a:ext uri="{FF2B5EF4-FFF2-40B4-BE49-F238E27FC236}">
                <a16:creationId xmlns:a16="http://schemas.microsoft.com/office/drawing/2014/main" id="{309CA6BB-E759-9C47-F295-FF90AF499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999" t="41249" r="25000" b="3751"/>
          <a:stretch>
            <a:fillRect/>
          </a:stretch>
        </p:blipFill>
        <p:spPr bwMode="auto">
          <a:xfrm>
            <a:off x="2692400" y="3060700"/>
            <a:ext cx="160020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10" name="Text Box 6">
            <a:extLst>
              <a:ext uri="{FF2B5EF4-FFF2-40B4-BE49-F238E27FC236}">
                <a16:creationId xmlns:a16="http://schemas.microsoft.com/office/drawing/2014/main" id="{6693A4AB-CD39-35D4-3D8E-169AC72A1DFF}"/>
              </a:ext>
            </a:extLst>
          </p:cNvPr>
          <p:cNvSpPr txBox="1">
            <a:spLocks noChangeArrowheads="1"/>
          </p:cNvSpPr>
          <p:nvPr/>
        </p:nvSpPr>
        <p:spPr bwMode="auto">
          <a:xfrm>
            <a:off x="2616200" y="927100"/>
            <a:ext cx="1676400" cy="1014413"/>
          </a:xfrm>
          <a:prstGeom prst="rect">
            <a:avLst/>
          </a:prstGeom>
          <a:solidFill>
            <a:srgbClr val="FFCC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cs typeface="Arial" panose="020B0604020202020204" pitchFamily="34" charset="0"/>
              </a:rPr>
              <a:t>INSPECT ALL FIRE EXTINGUISHERS FOR MISSING PARTS OR DAMAGE.</a:t>
            </a:r>
          </a:p>
        </p:txBody>
      </p:sp>
      <p:sp>
        <p:nvSpPr>
          <p:cNvPr id="47111" name="Text Box 7">
            <a:extLst>
              <a:ext uri="{FF2B5EF4-FFF2-40B4-BE49-F238E27FC236}">
                <a16:creationId xmlns:a16="http://schemas.microsoft.com/office/drawing/2014/main" id="{D4D45F98-B6CF-C553-5E9C-C286FB116236}"/>
              </a:ext>
            </a:extLst>
          </p:cNvPr>
          <p:cNvSpPr txBox="1">
            <a:spLocks noChangeArrowheads="1"/>
          </p:cNvSpPr>
          <p:nvPr/>
        </p:nvSpPr>
        <p:spPr bwMode="auto">
          <a:xfrm>
            <a:off x="2616200" y="2146300"/>
            <a:ext cx="1676400" cy="649288"/>
          </a:xfrm>
          <a:prstGeom prst="rect">
            <a:avLst/>
          </a:prstGeom>
          <a:solidFill>
            <a:srgbClr val="FFCC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cs typeface="Arial" panose="020B0604020202020204" pitchFamily="34" charset="0"/>
              </a:rPr>
              <a:t>BRACKET STRAP AND CARRYING HANDLE.</a:t>
            </a:r>
          </a:p>
        </p:txBody>
      </p:sp>
      <p:sp>
        <p:nvSpPr>
          <p:cNvPr id="47112" name="Line 8">
            <a:extLst>
              <a:ext uri="{FF2B5EF4-FFF2-40B4-BE49-F238E27FC236}">
                <a16:creationId xmlns:a16="http://schemas.microsoft.com/office/drawing/2014/main" id="{D344050E-C0CE-158B-ACA2-0BDB79C72995}"/>
              </a:ext>
            </a:extLst>
          </p:cNvPr>
          <p:cNvSpPr>
            <a:spLocks noChangeShapeType="1"/>
          </p:cNvSpPr>
          <p:nvPr/>
        </p:nvSpPr>
        <p:spPr bwMode="auto">
          <a:xfrm flipH="1" flipV="1">
            <a:off x="1320800" y="1460500"/>
            <a:ext cx="1295400" cy="685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7113" name="Line 9">
            <a:extLst>
              <a:ext uri="{FF2B5EF4-FFF2-40B4-BE49-F238E27FC236}">
                <a16:creationId xmlns:a16="http://schemas.microsoft.com/office/drawing/2014/main" id="{F601A03E-F9E8-FD57-D9DD-8AD9B16374C2}"/>
              </a:ext>
            </a:extLst>
          </p:cNvPr>
          <p:cNvSpPr>
            <a:spLocks noChangeShapeType="1"/>
          </p:cNvSpPr>
          <p:nvPr/>
        </p:nvSpPr>
        <p:spPr bwMode="auto">
          <a:xfrm flipH="1" flipV="1">
            <a:off x="2006600" y="1993900"/>
            <a:ext cx="609600" cy="1524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7114" name="Text Box 10">
            <a:extLst>
              <a:ext uri="{FF2B5EF4-FFF2-40B4-BE49-F238E27FC236}">
                <a16:creationId xmlns:a16="http://schemas.microsoft.com/office/drawing/2014/main" id="{BFC3F082-D00E-3059-B046-E91458AA1CB5}"/>
              </a:ext>
            </a:extLst>
          </p:cNvPr>
          <p:cNvSpPr txBox="1">
            <a:spLocks noChangeArrowheads="1"/>
          </p:cNvSpPr>
          <p:nvPr/>
        </p:nvSpPr>
        <p:spPr bwMode="auto">
          <a:xfrm>
            <a:off x="787400" y="5956300"/>
            <a:ext cx="1676400" cy="4667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cs typeface="Arial" panose="020B0604020202020204" pitchFamily="34" charset="0"/>
              </a:rPr>
              <a:t>CHECK PRESSURE GAUGES</a:t>
            </a:r>
          </a:p>
        </p:txBody>
      </p:sp>
      <p:sp>
        <p:nvSpPr>
          <p:cNvPr id="47115" name="Line 11">
            <a:extLst>
              <a:ext uri="{FF2B5EF4-FFF2-40B4-BE49-F238E27FC236}">
                <a16:creationId xmlns:a16="http://schemas.microsoft.com/office/drawing/2014/main" id="{5D72AA23-6A3C-CEA6-97A8-E870276D964C}"/>
              </a:ext>
            </a:extLst>
          </p:cNvPr>
          <p:cNvSpPr>
            <a:spLocks noChangeShapeType="1"/>
          </p:cNvSpPr>
          <p:nvPr/>
        </p:nvSpPr>
        <p:spPr bwMode="auto">
          <a:xfrm flipV="1">
            <a:off x="1701800" y="3822700"/>
            <a:ext cx="0" cy="2133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7116" name="Text Box 12">
            <a:extLst>
              <a:ext uri="{FF2B5EF4-FFF2-40B4-BE49-F238E27FC236}">
                <a16:creationId xmlns:a16="http://schemas.microsoft.com/office/drawing/2014/main" id="{B4ACAEE3-B4FC-070E-1A7E-1AD5C71DB873}"/>
              </a:ext>
            </a:extLst>
          </p:cNvPr>
          <p:cNvSpPr txBox="1">
            <a:spLocks noChangeArrowheads="1"/>
          </p:cNvSpPr>
          <p:nvPr/>
        </p:nvSpPr>
        <p:spPr bwMode="auto">
          <a:xfrm>
            <a:off x="2692400" y="5956300"/>
            <a:ext cx="1600200" cy="4667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cs typeface="Arial" panose="020B0604020202020204" pitchFamily="34" charset="0"/>
              </a:rPr>
              <a:t>CHECK HOSES AND NOZZLES</a:t>
            </a:r>
          </a:p>
        </p:txBody>
      </p:sp>
      <p:sp>
        <p:nvSpPr>
          <p:cNvPr id="47117" name="Line 13">
            <a:extLst>
              <a:ext uri="{FF2B5EF4-FFF2-40B4-BE49-F238E27FC236}">
                <a16:creationId xmlns:a16="http://schemas.microsoft.com/office/drawing/2014/main" id="{6808AFCF-9398-DF75-14F7-459CC6A976BE}"/>
              </a:ext>
            </a:extLst>
          </p:cNvPr>
          <p:cNvSpPr>
            <a:spLocks noChangeShapeType="1"/>
          </p:cNvSpPr>
          <p:nvPr/>
        </p:nvSpPr>
        <p:spPr bwMode="auto">
          <a:xfrm flipV="1">
            <a:off x="3530600" y="3975100"/>
            <a:ext cx="533400" cy="1981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7118" name="Line 14">
            <a:extLst>
              <a:ext uri="{FF2B5EF4-FFF2-40B4-BE49-F238E27FC236}">
                <a16:creationId xmlns:a16="http://schemas.microsoft.com/office/drawing/2014/main" id="{52A191C0-31E1-5987-D9AD-8F8E08DBE9AF}"/>
              </a:ext>
            </a:extLst>
          </p:cNvPr>
          <p:cNvSpPr>
            <a:spLocks noChangeShapeType="1"/>
          </p:cNvSpPr>
          <p:nvPr/>
        </p:nvSpPr>
        <p:spPr bwMode="auto">
          <a:xfrm flipV="1">
            <a:off x="3530600" y="5346700"/>
            <a:ext cx="533400" cy="609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7119" name="Text Box 15">
            <a:extLst>
              <a:ext uri="{FF2B5EF4-FFF2-40B4-BE49-F238E27FC236}">
                <a16:creationId xmlns:a16="http://schemas.microsoft.com/office/drawing/2014/main" id="{A6CA56D6-2FA3-D91F-E7CC-E29DDCC585E5}"/>
              </a:ext>
            </a:extLst>
          </p:cNvPr>
          <p:cNvSpPr txBox="1">
            <a:spLocks noChangeArrowheads="1"/>
          </p:cNvSpPr>
          <p:nvPr/>
        </p:nvSpPr>
        <p:spPr bwMode="auto">
          <a:xfrm>
            <a:off x="5029200" y="1143000"/>
            <a:ext cx="3352800" cy="48879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t>Fire extinguishers are to be used on small fires to prevent their getting out of control.</a:t>
            </a:r>
          </a:p>
          <a:p>
            <a:pPr eaLnBrk="1" hangingPunct="1">
              <a:spcBef>
                <a:spcPct val="50000"/>
              </a:spcBef>
            </a:pPr>
            <a:r>
              <a:rPr lang="en-US" altLang="en-US" sz="1400" b="1"/>
              <a:t>It is necessary that extinguishers are at top efficiency the instant they are needed.</a:t>
            </a:r>
          </a:p>
          <a:p>
            <a:pPr eaLnBrk="1" hangingPunct="1">
              <a:spcBef>
                <a:spcPct val="50000"/>
              </a:spcBef>
            </a:pPr>
            <a:r>
              <a:rPr lang="en-US" altLang="en-US" sz="1400" b="1"/>
              <a:t>A competent person will be assigned the responsibility for proper inspection and maintenance of all fire fighting equipment.</a:t>
            </a:r>
          </a:p>
          <a:p>
            <a:pPr eaLnBrk="1" hangingPunct="1">
              <a:spcBef>
                <a:spcPct val="50000"/>
              </a:spcBef>
            </a:pPr>
            <a:r>
              <a:rPr lang="en-US" altLang="en-US" sz="1400" b="1"/>
              <a:t>A tag bearing the date of inspection should be attached to each fire extinguisher. They shall be inspected every hitch and monthly.</a:t>
            </a:r>
          </a:p>
          <a:p>
            <a:pPr eaLnBrk="1" hangingPunct="1">
              <a:spcBef>
                <a:spcPct val="50000"/>
              </a:spcBef>
            </a:pPr>
            <a:r>
              <a:rPr lang="en-US" altLang="en-US" sz="1400" b="1"/>
              <a:t>Fire extinguishers, when used, should be sent in to be refilled.</a:t>
            </a:r>
          </a:p>
          <a:p>
            <a:pPr eaLnBrk="1" hangingPunct="1">
              <a:spcBef>
                <a:spcPct val="50000"/>
              </a:spcBef>
            </a:pPr>
            <a:r>
              <a:rPr lang="en-US" altLang="en-US" sz="1400" b="1"/>
              <a:t>Report all used fire extinguishers and damaged or missing equipment to the relevant supervisor immediately,</a:t>
            </a:r>
          </a:p>
        </p:txBody>
      </p:sp>
      <p:sp>
        <p:nvSpPr>
          <p:cNvPr id="47120" name="Text Box 16">
            <a:extLst>
              <a:ext uri="{FF2B5EF4-FFF2-40B4-BE49-F238E27FC236}">
                <a16:creationId xmlns:a16="http://schemas.microsoft.com/office/drawing/2014/main" id="{19739EFF-7646-83E8-05FC-DA55A11BE6A3}"/>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EMERGENCY SITUATIONS</a:t>
            </a:r>
          </a:p>
        </p:txBody>
      </p:sp>
      <p:pic>
        <p:nvPicPr>
          <p:cNvPr id="2" name="Picture 1">
            <a:extLst>
              <a:ext uri="{FF2B5EF4-FFF2-40B4-BE49-F238E27FC236}">
                <a16:creationId xmlns:a16="http://schemas.microsoft.com/office/drawing/2014/main" id="{9E6E48B9-8BDD-EC92-C739-CA154F064F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a:extLst>
              <a:ext uri="{FF2B5EF4-FFF2-40B4-BE49-F238E27FC236}">
                <a16:creationId xmlns:a16="http://schemas.microsoft.com/office/drawing/2014/main" id="{D06C5A73-3F29-BB81-E1AC-0BE5320CE319}"/>
              </a:ext>
            </a:extLst>
          </p:cNvPr>
          <p:cNvSpPr txBox="1">
            <a:spLocks noChangeArrowheads="1"/>
          </p:cNvSpPr>
          <p:nvPr/>
        </p:nvSpPr>
        <p:spPr bwMode="auto">
          <a:xfrm>
            <a:off x="0" y="1295400"/>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ctr" eaLnBrk="1" hangingPunct="1">
              <a:lnSpc>
                <a:spcPct val="93000"/>
              </a:lnSpc>
              <a:spcBef>
                <a:spcPts val="1988"/>
              </a:spcBef>
              <a:buClr>
                <a:srgbClr val="0000FF"/>
              </a:buClr>
              <a:buSzPct val="177000"/>
              <a:buFont typeface="Arial" panose="020B0604020202020204" pitchFamily="34" charset="0"/>
              <a:buNone/>
            </a:pPr>
            <a:r>
              <a:rPr lang="en-GB" altLang="en-US" sz="2400" b="1" u="sng">
                <a:solidFill>
                  <a:srgbClr val="CC0000"/>
                </a:solidFill>
              </a:rPr>
              <a:t>WATER</a:t>
            </a:r>
          </a:p>
        </p:txBody>
      </p:sp>
      <p:sp>
        <p:nvSpPr>
          <p:cNvPr id="48131" name="Text Box 3">
            <a:extLst>
              <a:ext uri="{FF2B5EF4-FFF2-40B4-BE49-F238E27FC236}">
                <a16:creationId xmlns:a16="http://schemas.microsoft.com/office/drawing/2014/main" id="{A6E504B8-81A1-615E-A6F4-6539C11BFDB8}"/>
              </a:ext>
            </a:extLst>
          </p:cNvPr>
          <p:cNvSpPr txBox="1">
            <a:spLocks noChangeArrowheads="1"/>
          </p:cNvSpPr>
          <p:nvPr/>
        </p:nvSpPr>
        <p:spPr bwMode="auto">
          <a:xfrm>
            <a:off x="381000" y="2133600"/>
            <a:ext cx="4267200" cy="3302000"/>
          </a:xfrm>
          <a:prstGeom prst="rect">
            <a:avLst/>
          </a:prstGeom>
          <a:solidFill>
            <a:srgbClr val="FFCC00">
              <a:alpha val="50195"/>
            </a:srgbClr>
          </a:solidFill>
          <a:ln w="9525">
            <a:solidFill>
              <a:schemeClr val="tx1"/>
            </a:solidFill>
            <a:miter lim="800000"/>
            <a:headEnd/>
            <a:tailEnd/>
          </a:ln>
        </p:spPr>
        <p:txBody>
          <a:bodyPr lIns="90000" tIns="46800" rIns="90000" bIns="46800">
            <a:spAutoFit/>
          </a:bodyPr>
          <a:lstStyle>
            <a:lvl1pPr marL="347663" indent="-347663">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spcAft>
                <a:spcPct val="50000"/>
              </a:spcAft>
              <a:buFont typeface="Wingdings" panose="05000000000000000000" pitchFamily="2" charset="2"/>
              <a:buChar char="ü"/>
            </a:pPr>
            <a:r>
              <a:rPr lang="en-US" altLang="en-US" sz="2000"/>
              <a:t>Extinguishes the fire by cooling.  </a:t>
            </a:r>
          </a:p>
          <a:p>
            <a:pPr>
              <a:spcAft>
                <a:spcPct val="50000"/>
              </a:spcAft>
              <a:buFont typeface="Wingdings" panose="05000000000000000000" pitchFamily="2" charset="2"/>
              <a:buChar char="ü"/>
            </a:pPr>
            <a:r>
              <a:rPr lang="en-US" altLang="en-US" sz="2000"/>
              <a:t>Used on class ‘A’ type fires such as burning wood, paper, coals, </a:t>
            </a:r>
          </a:p>
          <a:p>
            <a:pPr>
              <a:spcAft>
                <a:spcPct val="50000"/>
              </a:spcAft>
              <a:buFont typeface="Wingdings" panose="05000000000000000000" pitchFamily="2" charset="2"/>
              <a:buChar char="ü"/>
            </a:pPr>
            <a:r>
              <a:rPr lang="en-US" altLang="en-US" sz="2000"/>
              <a:t>Water is usually supplied via hoses, not extinguishers on most drilling rigs.</a:t>
            </a:r>
          </a:p>
          <a:p>
            <a:pPr>
              <a:spcAft>
                <a:spcPct val="50000"/>
              </a:spcAft>
              <a:buFont typeface="Wingdings" panose="05000000000000000000" pitchFamily="2" charset="2"/>
              <a:buChar char="ü"/>
            </a:pPr>
            <a:r>
              <a:rPr lang="en-US" altLang="en-US" sz="2000"/>
              <a:t>Do not use water on electrical fires or fires involving flammable liquids.</a:t>
            </a:r>
            <a:endParaRPr lang="en-GB" altLang="en-US" sz="2000">
              <a:latin typeface="Bookman Old Style" panose="02050604050505020204" pitchFamily="18" charset="0"/>
            </a:endParaRPr>
          </a:p>
        </p:txBody>
      </p:sp>
      <p:pic>
        <p:nvPicPr>
          <p:cNvPr id="48132" name="Picture 4">
            <a:extLst>
              <a:ext uri="{FF2B5EF4-FFF2-40B4-BE49-F238E27FC236}">
                <a16:creationId xmlns:a16="http://schemas.microsoft.com/office/drawing/2014/main" id="{652CB3D1-0C33-FF79-D6CB-046692342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343150"/>
            <a:ext cx="3886200" cy="2914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33" name="Text Box 5">
            <a:extLst>
              <a:ext uri="{FF2B5EF4-FFF2-40B4-BE49-F238E27FC236}">
                <a16:creationId xmlns:a16="http://schemas.microsoft.com/office/drawing/2014/main" id="{219C8E6A-E10B-9986-CD95-C65D8FDCF5D9}"/>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EMERGENCY SITUATIONS</a:t>
            </a:r>
          </a:p>
        </p:txBody>
      </p:sp>
      <p:pic>
        <p:nvPicPr>
          <p:cNvPr id="2" name="Picture 1">
            <a:extLst>
              <a:ext uri="{FF2B5EF4-FFF2-40B4-BE49-F238E27FC236}">
                <a16:creationId xmlns:a16="http://schemas.microsoft.com/office/drawing/2014/main" id="{BF963340-6A40-352A-7927-6F62E6CB7E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a:extLst>
              <a:ext uri="{FF2B5EF4-FFF2-40B4-BE49-F238E27FC236}">
                <a16:creationId xmlns:a16="http://schemas.microsoft.com/office/drawing/2014/main" id="{215B461A-6F21-FF79-FA9A-4C04BA268185}"/>
              </a:ext>
            </a:extLst>
          </p:cNvPr>
          <p:cNvSpPr txBox="1">
            <a:spLocks noChangeArrowheads="1"/>
          </p:cNvSpPr>
          <p:nvPr/>
        </p:nvSpPr>
        <p:spPr bwMode="auto">
          <a:xfrm>
            <a:off x="3962400" y="5086350"/>
            <a:ext cx="260985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altLang="en-US" sz="2000" b="1"/>
          </a:p>
        </p:txBody>
      </p:sp>
      <p:sp>
        <p:nvSpPr>
          <p:cNvPr id="50179" name="Text Box 3">
            <a:extLst>
              <a:ext uri="{FF2B5EF4-FFF2-40B4-BE49-F238E27FC236}">
                <a16:creationId xmlns:a16="http://schemas.microsoft.com/office/drawing/2014/main" id="{00B9EB86-825F-50FB-BD43-570376000B8F}"/>
              </a:ext>
            </a:extLst>
          </p:cNvPr>
          <p:cNvSpPr txBox="1">
            <a:spLocks noChangeArrowheads="1"/>
          </p:cNvSpPr>
          <p:nvPr/>
        </p:nvSpPr>
        <p:spPr bwMode="auto">
          <a:xfrm>
            <a:off x="5181600" y="5295900"/>
            <a:ext cx="3429000" cy="590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a:t>UNOBSTRUCTED, PROPERLY LABELLED FIRE HOSE STATION</a:t>
            </a:r>
          </a:p>
        </p:txBody>
      </p:sp>
      <p:pic>
        <p:nvPicPr>
          <p:cNvPr id="50180" name="Picture 4">
            <a:extLst>
              <a:ext uri="{FF2B5EF4-FFF2-40B4-BE49-F238E27FC236}">
                <a16:creationId xmlns:a16="http://schemas.microsoft.com/office/drawing/2014/main" id="{B687BD02-3463-AA30-CB58-CA95A0BAB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1181100"/>
            <a:ext cx="3578225" cy="396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81" name="Text Box 5">
            <a:extLst>
              <a:ext uri="{FF2B5EF4-FFF2-40B4-BE49-F238E27FC236}">
                <a16:creationId xmlns:a16="http://schemas.microsoft.com/office/drawing/2014/main" id="{0A183968-8BEC-D70E-2837-837C57C6C91B}"/>
              </a:ext>
            </a:extLst>
          </p:cNvPr>
          <p:cNvSpPr txBox="1">
            <a:spLocks noChangeArrowheads="1"/>
          </p:cNvSpPr>
          <p:nvPr/>
        </p:nvSpPr>
        <p:spPr bwMode="auto">
          <a:xfrm>
            <a:off x="438150" y="1162050"/>
            <a:ext cx="4171950" cy="5208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a:solidFill>
                  <a:srgbClr val="CC0000"/>
                </a:solidFill>
              </a:rPr>
              <a:t>FIRE HOSE STATIONS</a:t>
            </a:r>
            <a:endParaRPr lang="en-US" altLang="en-US" sz="1400" b="1">
              <a:solidFill>
                <a:srgbClr val="CC0000"/>
              </a:solidFill>
            </a:endParaRPr>
          </a:p>
          <a:p>
            <a:pPr algn="ctr" eaLnBrk="1" hangingPunct="1">
              <a:spcBef>
                <a:spcPct val="50000"/>
              </a:spcBef>
            </a:pPr>
            <a:endParaRPr lang="en-US" altLang="en-US" sz="1000" b="1"/>
          </a:p>
          <a:p>
            <a:pPr eaLnBrk="1" hangingPunct="1">
              <a:spcBef>
                <a:spcPct val="50000"/>
              </a:spcBef>
            </a:pPr>
            <a:r>
              <a:rPr lang="en-US" altLang="en-US" sz="1400" b="1"/>
              <a:t>Fire stations consisting of a hydrant, fire hose, fire nozzle, and spanner wrench are located throughout the Rig or Offshore Service Vessel (OSV).</a:t>
            </a:r>
          </a:p>
          <a:p>
            <a:pPr eaLnBrk="1" hangingPunct="1">
              <a:spcBef>
                <a:spcPct val="50000"/>
              </a:spcBef>
            </a:pPr>
            <a:endParaRPr lang="en-US" altLang="en-US" sz="1400" b="1"/>
          </a:p>
          <a:p>
            <a:pPr eaLnBrk="1" hangingPunct="1">
              <a:spcBef>
                <a:spcPct val="50000"/>
              </a:spcBef>
            </a:pPr>
            <a:r>
              <a:rPr lang="en-US" altLang="en-US" sz="1400" b="1"/>
              <a:t>Using water to fight fires:</a:t>
            </a:r>
          </a:p>
          <a:p>
            <a:pPr eaLnBrk="1" hangingPunct="1">
              <a:spcBef>
                <a:spcPct val="50000"/>
              </a:spcBef>
            </a:pPr>
            <a:endParaRPr lang="en-US" altLang="en-US" sz="1400" b="1"/>
          </a:p>
          <a:p>
            <a:pPr eaLnBrk="1" hangingPunct="1">
              <a:buFont typeface="Wingdings" panose="05000000000000000000" pitchFamily="2" charset="2"/>
              <a:buChar char="q"/>
            </a:pPr>
            <a:r>
              <a:rPr lang="en-US" altLang="en-US" sz="1400"/>
              <a:t>Use hose and nozzle properly</a:t>
            </a:r>
          </a:p>
          <a:p>
            <a:pPr eaLnBrk="1" hangingPunct="1">
              <a:buFont typeface="Wingdings" panose="05000000000000000000" pitchFamily="2" charset="2"/>
              <a:buChar char="q"/>
            </a:pPr>
            <a:r>
              <a:rPr lang="en-US" altLang="en-US" sz="1400"/>
              <a:t>Approach with solid stream of water for best reach</a:t>
            </a:r>
          </a:p>
          <a:p>
            <a:pPr eaLnBrk="1" hangingPunct="1">
              <a:buFont typeface="Wingdings" panose="05000000000000000000" pitchFamily="2" charset="2"/>
              <a:buChar char="q"/>
            </a:pPr>
            <a:r>
              <a:rPr lang="en-US" altLang="en-US" sz="1400"/>
              <a:t>Aim high into the hottest area of fire</a:t>
            </a:r>
          </a:p>
          <a:p>
            <a:pPr eaLnBrk="1" hangingPunct="1">
              <a:buFont typeface="Wingdings" panose="05000000000000000000" pitchFamily="2" charset="2"/>
              <a:buChar char="q"/>
            </a:pPr>
            <a:r>
              <a:rPr lang="en-US" altLang="en-US" sz="1400"/>
              <a:t>Sweep the hose back and fort to create a fog effect </a:t>
            </a:r>
          </a:p>
          <a:p>
            <a:pPr eaLnBrk="1" hangingPunct="1">
              <a:buFont typeface="Wingdings" panose="05000000000000000000" pitchFamily="2" charset="2"/>
              <a:buChar char="q"/>
            </a:pPr>
            <a:r>
              <a:rPr lang="en-US" altLang="en-US" sz="1400"/>
              <a:t>Be careful of steam generation from enclosed fires</a:t>
            </a:r>
          </a:p>
          <a:p>
            <a:pPr eaLnBrk="1" hangingPunct="1">
              <a:buFont typeface="Wingdings" panose="05000000000000000000" pitchFamily="2" charset="2"/>
              <a:buChar char="q"/>
            </a:pPr>
            <a:r>
              <a:rPr lang="en-US" altLang="en-US" sz="1400"/>
              <a:t>Can create back draughts blowing smoke back</a:t>
            </a:r>
          </a:p>
          <a:p>
            <a:pPr eaLnBrk="1" hangingPunct="1">
              <a:buFont typeface="Wingdings" panose="05000000000000000000" pitchFamily="2" charset="2"/>
              <a:buChar char="q"/>
            </a:pPr>
            <a:r>
              <a:rPr lang="en-US" altLang="en-US" sz="1400"/>
              <a:t>Never turn your back on the fire. Walk backwards away from the fire.</a:t>
            </a:r>
          </a:p>
          <a:p>
            <a:pPr eaLnBrk="1" hangingPunct="1">
              <a:spcBef>
                <a:spcPct val="50000"/>
              </a:spcBef>
            </a:pPr>
            <a:endParaRPr lang="en-US" altLang="en-US" sz="1400" b="1"/>
          </a:p>
        </p:txBody>
      </p:sp>
      <p:sp>
        <p:nvSpPr>
          <p:cNvPr id="50182" name="Text Box 6">
            <a:extLst>
              <a:ext uri="{FF2B5EF4-FFF2-40B4-BE49-F238E27FC236}">
                <a16:creationId xmlns:a16="http://schemas.microsoft.com/office/drawing/2014/main" id="{155CA23D-B2E7-221E-B969-16A3DEB397E9}"/>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EMERGENCY SITUATIONS</a:t>
            </a:r>
          </a:p>
        </p:txBody>
      </p:sp>
      <p:pic>
        <p:nvPicPr>
          <p:cNvPr id="2" name="Picture 1">
            <a:extLst>
              <a:ext uri="{FF2B5EF4-FFF2-40B4-BE49-F238E27FC236}">
                <a16:creationId xmlns:a16="http://schemas.microsoft.com/office/drawing/2014/main" id="{B8A6B447-0FED-21FF-4244-04C5A1086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a:extLst>
              <a:ext uri="{FF2B5EF4-FFF2-40B4-BE49-F238E27FC236}">
                <a16:creationId xmlns:a16="http://schemas.microsoft.com/office/drawing/2014/main" id="{51A74A7F-5F2B-E3F4-E93C-2BB4350AFCD3}"/>
              </a:ext>
            </a:extLst>
          </p:cNvPr>
          <p:cNvSpPr txBox="1">
            <a:spLocks noChangeArrowheads="1"/>
          </p:cNvSpPr>
          <p:nvPr/>
        </p:nvSpPr>
        <p:spPr bwMode="auto">
          <a:xfrm>
            <a:off x="685800" y="1295400"/>
            <a:ext cx="4648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ctr" eaLnBrk="1" hangingPunct="1">
              <a:lnSpc>
                <a:spcPct val="93000"/>
              </a:lnSpc>
              <a:spcBef>
                <a:spcPts val="1988"/>
              </a:spcBef>
              <a:buClr>
                <a:srgbClr val="0000FF"/>
              </a:buClr>
              <a:buSzPct val="177000"/>
              <a:buFont typeface="Arial" panose="020B0604020202020204" pitchFamily="34" charset="0"/>
              <a:buNone/>
            </a:pPr>
            <a:r>
              <a:rPr lang="en-GB" altLang="en-US" sz="2400" b="1" u="sng">
                <a:solidFill>
                  <a:srgbClr val="CC0000"/>
                </a:solidFill>
              </a:rPr>
              <a:t>FOAM</a:t>
            </a:r>
          </a:p>
        </p:txBody>
      </p:sp>
      <p:sp>
        <p:nvSpPr>
          <p:cNvPr id="51203" name="Text Box 3">
            <a:extLst>
              <a:ext uri="{FF2B5EF4-FFF2-40B4-BE49-F238E27FC236}">
                <a16:creationId xmlns:a16="http://schemas.microsoft.com/office/drawing/2014/main" id="{BBF83F9F-15F1-3E2C-5E86-365C00164482}"/>
              </a:ext>
            </a:extLst>
          </p:cNvPr>
          <p:cNvSpPr txBox="1">
            <a:spLocks noChangeArrowheads="1"/>
          </p:cNvSpPr>
          <p:nvPr/>
        </p:nvSpPr>
        <p:spPr bwMode="auto">
          <a:xfrm>
            <a:off x="901700" y="2133600"/>
            <a:ext cx="4267200" cy="3606800"/>
          </a:xfrm>
          <a:prstGeom prst="rect">
            <a:avLst/>
          </a:prstGeom>
          <a:solidFill>
            <a:srgbClr val="FFCC00">
              <a:alpha val="50195"/>
            </a:srgbClr>
          </a:solidFill>
          <a:ln w="9525">
            <a:solidFill>
              <a:schemeClr val="tx1"/>
            </a:solidFill>
            <a:miter lim="800000"/>
            <a:headEnd/>
            <a:tailEnd/>
          </a:ln>
        </p:spPr>
        <p:txBody>
          <a:bodyPr lIns="90000" tIns="46800" rIns="90000" bIns="46800">
            <a:spAutoFit/>
          </a:bodyPr>
          <a:lstStyle>
            <a:lvl1pPr marL="347663" indent="-347663">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spcAft>
                <a:spcPct val="50000"/>
              </a:spcAft>
              <a:buFont typeface="Wingdings" panose="05000000000000000000" pitchFamily="2" charset="2"/>
              <a:buChar char="ü"/>
            </a:pPr>
            <a:r>
              <a:rPr lang="en-US" altLang="en-US" sz="2000"/>
              <a:t>Extinguishes the fire by smothering surface</a:t>
            </a:r>
          </a:p>
          <a:p>
            <a:pPr>
              <a:spcAft>
                <a:spcPct val="50000"/>
              </a:spcAft>
              <a:buFont typeface="Wingdings" panose="05000000000000000000" pitchFamily="2" charset="2"/>
              <a:buChar char="ü"/>
            </a:pPr>
            <a:r>
              <a:rPr lang="en-US" altLang="en-US" sz="2000"/>
              <a:t>Good for liquid fires</a:t>
            </a:r>
          </a:p>
          <a:p>
            <a:pPr>
              <a:spcAft>
                <a:spcPct val="50000"/>
              </a:spcAft>
              <a:buFont typeface="Wingdings" panose="05000000000000000000" pitchFamily="2" charset="2"/>
              <a:buChar char="ü"/>
            </a:pPr>
            <a:r>
              <a:rPr lang="en-US" altLang="en-US" sz="2000"/>
              <a:t>Only trained personnel should use</a:t>
            </a:r>
          </a:p>
          <a:p>
            <a:pPr>
              <a:spcAft>
                <a:spcPct val="50000"/>
              </a:spcAft>
              <a:buFont typeface="Wingdings" panose="05000000000000000000" pitchFamily="2" charset="2"/>
              <a:buChar char="ü"/>
            </a:pPr>
            <a:r>
              <a:rPr lang="en-US" altLang="en-US" sz="2000"/>
              <a:t>Reduces temperature; reducing toxic vapors</a:t>
            </a:r>
          </a:p>
          <a:p>
            <a:pPr>
              <a:spcAft>
                <a:spcPct val="50000"/>
              </a:spcAft>
              <a:buFont typeface="Wingdings" panose="05000000000000000000" pitchFamily="2" charset="2"/>
              <a:buChar char="ü"/>
            </a:pPr>
            <a:r>
              <a:rPr lang="en-US" altLang="en-US" sz="2000"/>
              <a:t>Do not use on Electrical Fires</a:t>
            </a:r>
            <a:r>
              <a:rPr lang="en-US" altLang="en-US" sz="2000">
                <a:solidFill>
                  <a:schemeClr val="bg1"/>
                </a:solidFill>
              </a:rPr>
              <a:t>  </a:t>
            </a:r>
          </a:p>
          <a:p>
            <a:pPr>
              <a:spcAft>
                <a:spcPct val="50000"/>
              </a:spcAft>
            </a:pPr>
            <a:endParaRPr lang="en-GB" altLang="en-US" sz="2000">
              <a:solidFill>
                <a:schemeClr val="bg1"/>
              </a:solidFill>
              <a:latin typeface="Bookman Old Style" panose="02050604050505020204" pitchFamily="18" charset="0"/>
            </a:endParaRPr>
          </a:p>
        </p:txBody>
      </p:sp>
      <p:pic>
        <p:nvPicPr>
          <p:cNvPr id="51204" name="Picture 4">
            <a:extLst>
              <a:ext uri="{FF2B5EF4-FFF2-40B4-BE49-F238E27FC236}">
                <a16:creationId xmlns:a16="http://schemas.microsoft.com/office/drawing/2014/main" id="{F75FE229-DAA2-608A-97A1-295615F5D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300" y="1981200"/>
            <a:ext cx="18161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5">
            <a:extLst>
              <a:ext uri="{FF2B5EF4-FFF2-40B4-BE49-F238E27FC236}">
                <a16:creationId xmlns:a16="http://schemas.microsoft.com/office/drawing/2014/main" id="{F98C0449-12F4-ED56-035C-580319CDF3DE}"/>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EMERGENCY SITUATIONS</a:t>
            </a:r>
          </a:p>
        </p:txBody>
      </p:sp>
      <p:pic>
        <p:nvPicPr>
          <p:cNvPr id="2" name="Picture 1">
            <a:extLst>
              <a:ext uri="{FF2B5EF4-FFF2-40B4-BE49-F238E27FC236}">
                <a16:creationId xmlns:a16="http://schemas.microsoft.com/office/drawing/2014/main" id="{7C931EC1-E74B-77CA-4CB6-95BA394E1A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B697E6-4289-98C9-450F-D8B2D72BE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53250" name="Text Box 2">
            <a:extLst>
              <a:ext uri="{FF2B5EF4-FFF2-40B4-BE49-F238E27FC236}">
                <a16:creationId xmlns:a16="http://schemas.microsoft.com/office/drawing/2014/main" id="{A15B65F8-EF69-0DB3-4491-14EB9C3CB17D}"/>
              </a:ext>
            </a:extLst>
          </p:cNvPr>
          <p:cNvSpPr txBox="1">
            <a:spLocks noChangeArrowheads="1"/>
          </p:cNvSpPr>
          <p:nvPr/>
        </p:nvSpPr>
        <p:spPr bwMode="auto">
          <a:xfrm>
            <a:off x="0" y="1143000"/>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ctr" eaLnBrk="1" hangingPunct="1">
              <a:lnSpc>
                <a:spcPct val="93000"/>
              </a:lnSpc>
              <a:spcBef>
                <a:spcPts val="1988"/>
              </a:spcBef>
              <a:buClr>
                <a:srgbClr val="0000FF"/>
              </a:buClr>
              <a:buSzPct val="177000"/>
              <a:buFont typeface="Arial" panose="020B0604020202020204" pitchFamily="34" charset="0"/>
              <a:buNone/>
            </a:pPr>
            <a:r>
              <a:rPr lang="en-GB" altLang="en-US" sz="2400" b="1" u="sng">
                <a:solidFill>
                  <a:srgbClr val="CC0000"/>
                </a:solidFill>
              </a:rPr>
              <a:t>DRY POWDER</a:t>
            </a:r>
          </a:p>
        </p:txBody>
      </p:sp>
      <p:sp>
        <p:nvSpPr>
          <p:cNvPr id="53251" name="Text Box 3">
            <a:extLst>
              <a:ext uri="{FF2B5EF4-FFF2-40B4-BE49-F238E27FC236}">
                <a16:creationId xmlns:a16="http://schemas.microsoft.com/office/drawing/2014/main" id="{FC442015-EF73-B16C-EBB5-3255534EC290}"/>
              </a:ext>
            </a:extLst>
          </p:cNvPr>
          <p:cNvSpPr txBox="1">
            <a:spLocks noChangeArrowheads="1"/>
          </p:cNvSpPr>
          <p:nvPr/>
        </p:nvSpPr>
        <p:spPr bwMode="auto">
          <a:xfrm>
            <a:off x="4267200" y="1905000"/>
            <a:ext cx="4419600" cy="4330700"/>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CC00"/>
                </a:solidFill>
              </a14:hiddenFill>
            </a:ext>
          </a:extLst>
        </p:spPr>
        <p:txBody>
          <a:bodyPr lIns="90000" tIns="46800" rIns="90000" bIns="46800">
            <a:spAutoFit/>
          </a:bodyPr>
          <a:lstStyle>
            <a:lvl1pPr marL="347663" indent="-347663">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spcBef>
                <a:spcPts val="1113"/>
              </a:spcBef>
              <a:spcAft>
                <a:spcPct val="50000"/>
              </a:spcAft>
              <a:buClr>
                <a:schemeClr val="tx1"/>
              </a:buClr>
              <a:buFont typeface="Wingdings" panose="05000000000000000000" pitchFamily="2" charset="2"/>
              <a:buChar char="ü"/>
            </a:pPr>
            <a:r>
              <a:rPr lang="en-US" altLang="en-US" sz="2000"/>
              <a:t>Breaks chemical chain reaction</a:t>
            </a:r>
          </a:p>
          <a:p>
            <a:pPr eaLnBrk="1" hangingPunct="1">
              <a:spcBef>
                <a:spcPts val="1113"/>
              </a:spcBef>
              <a:spcAft>
                <a:spcPct val="50000"/>
              </a:spcAft>
              <a:buClr>
                <a:schemeClr val="tx1"/>
              </a:buClr>
              <a:buFont typeface="Wingdings" panose="05000000000000000000" pitchFamily="2" charset="2"/>
              <a:buChar char="ü"/>
            </a:pPr>
            <a:r>
              <a:rPr lang="en-US" altLang="en-US" sz="2000"/>
              <a:t>Used on Class A &amp; B fires</a:t>
            </a:r>
          </a:p>
          <a:p>
            <a:pPr eaLnBrk="1" hangingPunct="1">
              <a:spcBef>
                <a:spcPts val="1113"/>
              </a:spcBef>
              <a:spcAft>
                <a:spcPct val="50000"/>
              </a:spcAft>
              <a:buClr>
                <a:schemeClr val="tx1"/>
              </a:buClr>
              <a:buFont typeface="Wingdings" panose="05000000000000000000" pitchFamily="2" charset="2"/>
              <a:buChar char="ü"/>
            </a:pPr>
            <a:r>
              <a:rPr lang="en-US" altLang="en-US" sz="2000"/>
              <a:t>Not used on Class C</a:t>
            </a:r>
          </a:p>
          <a:p>
            <a:pPr eaLnBrk="1" hangingPunct="1">
              <a:spcBef>
                <a:spcPts val="1113"/>
              </a:spcBef>
              <a:spcAft>
                <a:spcPct val="50000"/>
              </a:spcAft>
              <a:buClr>
                <a:schemeClr val="tx1"/>
              </a:buClr>
              <a:buFont typeface="Wingdings" panose="05000000000000000000" pitchFamily="2" charset="2"/>
              <a:buChar char="ü"/>
            </a:pPr>
            <a:r>
              <a:rPr lang="en-US" altLang="en-US" sz="2000"/>
              <a:t>No cooling effect</a:t>
            </a:r>
          </a:p>
          <a:p>
            <a:pPr eaLnBrk="1" hangingPunct="1">
              <a:spcBef>
                <a:spcPts val="1113"/>
              </a:spcBef>
              <a:spcAft>
                <a:spcPct val="50000"/>
              </a:spcAft>
              <a:buClr>
                <a:schemeClr val="tx1"/>
              </a:buClr>
              <a:buFont typeface="Wingdings" panose="05000000000000000000" pitchFamily="2" charset="2"/>
              <a:buChar char="ü"/>
            </a:pPr>
            <a:r>
              <a:rPr lang="en-US" altLang="en-US" sz="2000"/>
              <a:t>Risk of reignition</a:t>
            </a:r>
          </a:p>
          <a:p>
            <a:pPr eaLnBrk="1" hangingPunct="1">
              <a:spcBef>
                <a:spcPts val="1113"/>
              </a:spcBef>
              <a:spcAft>
                <a:spcPct val="50000"/>
              </a:spcAft>
              <a:buClr>
                <a:schemeClr val="tx1"/>
              </a:buClr>
              <a:buFont typeface="Wingdings" panose="05000000000000000000" pitchFamily="2" charset="2"/>
              <a:buChar char="ü"/>
            </a:pPr>
            <a:r>
              <a:rPr lang="en-US" altLang="en-US" sz="2000"/>
              <a:t>Ensure safe line of retreat</a:t>
            </a:r>
          </a:p>
          <a:p>
            <a:pPr eaLnBrk="1" hangingPunct="1">
              <a:spcBef>
                <a:spcPts val="1113"/>
              </a:spcBef>
              <a:spcAft>
                <a:spcPct val="50000"/>
              </a:spcAft>
              <a:buClr>
                <a:schemeClr val="tx1"/>
              </a:buClr>
              <a:buFont typeface="Wingdings" panose="05000000000000000000" pitchFamily="2" charset="2"/>
              <a:buChar char="ü"/>
            </a:pPr>
            <a:r>
              <a:rPr lang="en-US" altLang="en-US" sz="2000"/>
              <a:t>Could be used on all classes of fires, depending on conditions</a:t>
            </a:r>
            <a:endParaRPr lang="en-GB" altLang="en-US" sz="2000"/>
          </a:p>
        </p:txBody>
      </p:sp>
      <p:pic>
        <p:nvPicPr>
          <p:cNvPr id="53252" name="Picture 4">
            <a:extLst>
              <a:ext uri="{FF2B5EF4-FFF2-40B4-BE49-F238E27FC236}">
                <a16:creationId xmlns:a16="http://schemas.microsoft.com/office/drawing/2014/main" id="{3B293B22-12F8-7A8B-7B33-A8AC53BC3B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514600"/>
            <a:ext cx="3276600" cy="2620963"/>
          </a:xfrm>
          <a:prstGeom prst="rect">
            <a:avLst/>
          </a:prstGeom>
          <a:solidFill>
            <a:srgbClr val="FFCC00"/>
          </a:solidFill>
          <a:ln w="9525">
            <a:solidFill>
              <a:schemeClr val="tx1"/>
            </a:solidFill>
            <a:miter lim="800000"/>
            <a:headEnd/>
            <a:tailEnd/>
          </a:ln>
        </p:spPr>
      </p:pic>
      <p:sp>
        <p:nvSpPr>
          <p:cNvPr id="53253" name="Text Box 5">
            <a:extLst>
              <a:ext uri="{FF2B5EF4-FFF2-40B4-BE49-F238E27FC236}">
                <a16:creationId xmlns:a16="http://schemas.microsoft.com/office/drawing/2014/main" id="{F6A899A0-25D2-4DE8-1A50-F32C6C88CA1B}"/>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EMERGENCY SITUATIONS</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a:extLst>
              <a:ext uri="{FF2B5EF4-FFF2-40B4-BE49-F238E27FC236}">
                <a16:creationId xmlns:a16="http://schemas.microsoft.com/office/drawing/2014/main" id="{C9575C6F-2E15-2883-BD40-7C96B5DAA791}"/>
              </a:ext>
            </a:extLst>
          </p:cNvPr>
          <p:cNvSpPr txBox="1">
            <a:spLocks noChangeArrowheads="1"/>
          </p:cNvSpPr>
          <p:nvPr/>
        </p:nvSpPr>
        <p:spPr bwMode="auto">
          <a:xfrm>
            <a:off x="0" y="1219200"/>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ctr" eaLnBrk="1" hangingPunct="1">
              <a:lnSpc>
                <a:spcPct val="93000"/>
              </a:lnSpc>
              <a:spcBef>
                <a:spcPts val="1238"/>
              </a:spcBef>
              <a:buClr>
                <a:srgbClr val="0000FF"/>
              </a:buClr>
              <a:buSzPct val="177000"/>
              <a:buFont typeface="Arial" panose="020B0604020202020204" pitchFamily="34" charset="0"/>
              <a:buNone/>
            </a:pPr>
            <a:r>
              <a:rPr lang="en-GB" altLang="en-US" sz="2400" b="1" u="sng">
                <a:solidFill>
                  <a:srgbClr val="CC0000"/>
                </a:solidFill>
              </a:rPr>
              <a:t>CO2</a:t>
            </a:r>
          </a:p>
        </p:txBody>
      </p:sp>
      <p:sp>
        <p:nvSpPr>
          <p:cNvPr id="55299" name="Text Box 3">
            <a:extLst>
              <a:ext uri="{FF2B5EF4-FFF2-40B4-BE49-F238E27FC236}">
                <a16:creationId xmlns:a16="http://schemas.microsoft.com/office/drawing/2014/main" id="{4841E471-37BF-D0EC-11AF-9E433EDE29E8}"/>
              </a:ext>
            </a:extLst>
          </p:cNvPr>
          <p:cNvSpPr txBox="1">
            <a:spLocks noChangeArrowheads="1"/>
          </p:cNvSpPr>
          <p:nvPr/>
        </p:nvSpPr>
        <p:spPr bwMode="auto">
          <a:xfrm>
            <a:off x="304800" y="2057400"/>
            <a:ext cx="4419600" cy="3743325"/>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CC00"/>
                </a:solidFill>
              </a14:hiddenFill>
            </a:ext>
          </a:extLst>
        </p:spPr>
        <p:txBody>
          <a:bodyPr lIns="90000" tIns="46800" rIns="90000" bIns="46800">
            <a:spAutoFit/>
          </a:bodyPr>
          <a:lstStyle>
            <a:lvl1pPr marL="347663" indent="-347663">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spcBef>
                <a:spcPts val="1113"/>
              </a:spcBef>
              <a:spcAft>
                <a:spcPct val="50000"/>
              </a:spcAft>
              <a:buClr>
                <a:schemeClr val="tx1"/>
              </a:buClr>
              <a:buFont typeface="Wingdings" panose="05000000000000000000" pitchFamily="2" charset="2"/>
              <a:buChar char="ü"/>
            </a:pPr>
            <a:r>
              <a:rPr lang="en-US" altLang="en-US" sz="2000"/>
              <a:t>Remove oxygen from the fire triangle</a:t>
            </a:r>
          </a:p>
          <a:p>
            <a:pPr eaLnBrk="1" hangingPunct="1">
              <a:spcBef>
                <a:spcPts val="1113"/>
              </a:spcBef>
              <a:spcAft>
                <a:spcPct val="50000"/>
              </a:spcAft>
              <a:buClr>
                <a:schemeClr val="tx1"/>
              </a:buClr>
              <a:buFont typeface="Wingdings" panose="05000000000000000000" pitchFamily="2" charset="2"/>
              <a:buChar char="ü"/>
            </a:pPr>
            <a:r>
              <a:rPr lang="en-US" altLang="en-US" sz="2000"/>
              <a:t>Very effective in confined spaces</a:t>
            </a:r>
          </a:p>
          <a:p>
            <a:pPr eaLnBrk="1" hangingPunct="1">
              <a:spcBef>
                <a:spcPts val="1113"/>
              </a:spcBef>
              <a:spcAft>
                <a:spcPct val="50000"/>
              </a:spcAft>
              <a:buClr>
                <a:schemeClr val="tx1"/>
              </a:buClr>
              <a:buFont typeface="Wingdings" panose="05000000000000000000" pitchFamily="2" charset="2"/>
              <a:buChar char="ü"/>
            </a:pPr>
            <a:r>
              <a:rPr lang="en-US" altLang="en-US" sz="2000"/>
              <a:t>Electrical fires</a:t>
            </a:r>
          </a:p>
          <a:p>
            <a:pPr eaLnBrk="1" hangingPunct="1">
              <a:spcBef>
                <a:spcPts val="1113"/>
              </a:spcBef>
              <a:spcAft>
                <a:spcPct val="50000"/>
              </a:spcAft>
              <a:buClr>
                <a:schemeClr val="tx1"/>
              </a:buClr>
              <a:buFont typeface="Wingdings" panose="05000000000000000000" pitchFamily="2" charset="2"/>
              <a:buChar char="ü"/>
            </a:pPr>
            <a:r>
              <a:rPr lang="en-US" altLang="en-US" sz="2000"/>
              <a:t>Considered an asphyxiant; be careful! </a:t>
            </a:r>
          </a:p>
          <a:p>
            <a:pPr eaLnBrk="1" hangingPunct="1">
              <a:spcBef>
                <a:spcPts val="1113"/>
              </a:spcBef>
              <a:spcAft>
                <a:spcPct val="50000"/>
              </a:spcAft>
              <a:buClr>
                <a:schemeClr val="tx1"/>
              </a:buClr>
              <a:buFont typeface="Wingdings" panose="05000000000000000000" pitchFamily="2" charset="2"/>
              <a:buChar char="ü"/>
            </a:pPr>
            <a:r>
              <a:rPr lang="en-US" altLang="en-US" sz="2000"/>
              <a:t>Could be used on all classes of fires, depending on conditions</a:t>
            </a:r>
            <a:endParaRPr lang="en-GB" altLang="en-US" sz="2000"/>
          </a:p>
        </p:txBody>
      </p:sp>
      <p:pic>
        <p:nvPicPr>
          <p:cNvPr id="55300" name="Picture 4">
            <a:extLst>
              <a:ext uri="{FF2B5EF4-FFF2-40B4-BE49-F238E27FC236}">
                <a16:creationId xmlns:a16="http://schemas.microsoft.com/office/drawing/2014/main" id="{1D53C490-E030-9CBC-F1B7-168ABDC48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352675"/>
            <a:ext cx="4038600" cy="2843213"/>
          </a:xfrm>
          <a:prstGeom prst="rect">
            <a:avLst/>
          </a:prstGeom>
          <a:solidFill>
            <a:srgbClr val="FFCC00"/>
          </a:solidFill>
          <a:ln w="9525">
            <a:solidFill>
              <a:schemeClr val="tx1"/>
            </a:solidFill>
            <a:miter lim="800000"/>
            <a:headEnd/>
            <a:tailEnd/>
          </a:ln>
        </p:spPr>
      </p:pic>
      <p:sp>
        <p:nvSpPr>
          <p:cNvPr id="55301" name="Text Box 5">
            <a:extLst>
              <a:ext uri="{FF2B5EF4-FFF2-40B4-BE49-F238E27FC236}">
                <a16:creationId xmlns:a16="http://schemas.microsoft.com/office/drawing/2014/main" id="{73726069-6F89-9090-C37A-1E354651A661}"/>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EMERGENCY SITUATIONS</a:t>
            </a:r>
          </a:p>
        </p:txBody>
      </p:sp>
      <p:pic>
        <p:nvPicPr>
          <p:cNvPr id="2" name="Picture 1">
            <a:extLst>
              <a:ext uri="{FF2B5EF4-FFF2-40B4-BE49-F238E27FC236}">
                <a16:creationId xmlns:a16="http://schemas.microsoft.com/office/drawing/2014/main" id="{B3FD6D9E-9882-DCF2-E00A-87781E682A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9418E8E5-8849-20DF-4D1A-17EEE32C83ED}"/>
              </a:ext>
            </a:extLst>
          </p:cNvPr>
          <p:cNvSpPr>
            <a:spLocks noChangeArrowheads="1"/>
          </p:cNvSpPr>
          <p:nvPr/>
        </p:nvSpPr>
        <p:spPr bwMode="auto">
          <a:xfrm>
            <a:off x="533400" y="1608138"/>
            <a:ext cx="6096000" cy="1076325"/>
          </a:xfrm>
          <a:prstGeom prst="rect">
            <a:avLst/>
          </a:prstGeom>
          <a:solidFill>
            <a:srgbClr val="FFFFCC">
              <a:alpha val="74901"/>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000">
                <a:cs typeface="Arial" panose="020B0604020202020204" pitchFamily="34" charset="0"/>
              </a:rPr>
              <a:t>It's easy to remember how to use a fire extinguisher if you can remember the acronym </a:t>
            </a:r>
            <a:r>
              <a:rPr lang="en-GB" altLang="en-US" sz="2000" b="1">
                <a:cs typeface="Arial" panose="020B0604020202020204" pitchFamily="34" charset="0"/>
              </a:rPr>
              <a:t>PASS</a:t>
            </a:r>
            <a:r>
              <a:rPr lang="en-GB" altLang="en-US" sz="2000">
                <a:cs typeface="Arial" panose="020B0604020202020204" pitchFamily="34" charset="0"/>
              </a:rPr>
              <a:t>, which stands for</a:t>
            </a:r>
            <a:r>
              <a:rPr lang="en-GB" altLang="en-US" sz="2000">
                <a:solidFill>
                  <a:schemeClr val="bg1"/>
                </a:solidFill>
                <a:cs typeface="Arial" panose="020B0604020202020204" pitchFamily="34" charset="0"/>
              </a:rPr>
              <a:t> </a:t>
            </a:r>
            <a:r>
              <a:rPr lang="en-GB" altLang="en-US" sz="2000" b="1">
                <a:solidFill>
                  <a:srgbClr val="FF3300"/>
                </a:solidFill>
                <a:cs typeface="Arial" panose="020B0604020202020204" pitchFamily="34" charset="0"/>
              </a:rPr>
              <a:t>P</a:t>
            </a:r>
            <a:r>
              <a:rPr lang="en-GB" altLang="en-US" sz="2000">
                <a:solidFill>
                  <a:srgbClr val="FF3300"/>
                </a:solidFill>
                <a:cs typeface="Arial" panose="020B0604020202020204" pitchFamily="34" charset="0"/>
              </a:rPr>
              <a:t>ull, </a:t>
            </a:r>
            <a:r>
              <a:rPr lang="en-GB" altLang="en-US" sz="2000" b="1">
                <a:solidFill>
                  <a:srgbClr val="FF3300"/>
                </a:solidFill>
                <a:cs typeface="Arial" panose="020B0604020202020204" pitchFamily="34" charset="0"/>
              </a:rPr>
              <a:t>A</a:t>
            </a:r>
            <a:r>
              <a:rPr lang="en-GB" altLang="en-US" sz="2000">
                <a:solidFill>
                  <a:srgbClr val="FF3300"/>
                </a:solidFill>
                <a:cs typeface="Arial" panose="020B0604020202020204" pitchFamily="34" charset="0"/>
              </a:rPr>
              <a:t>im, </a:t>
            </a:r>
            <a:r>
              <a:rPr lang="en-GB" altLang="en-US" sz="2000" b="1">
                <a:solidFill>
                  <a:srgbClr val="FF3300"/>
                </a:solidFill>
                <a:cs typeface="Arial" panose="020B0604020202020204" pitchFamily="34" charset="0"/>
              </a:rPr>
              <a:t>S</a:t>
            </a:r>
            <a:r>
              <a:rPr lang="en-GB" altLang="en-US" sz="2000">
                <a:solidFill>
                  <a:srgbClr val="FF3300"/>
                </a:solidFill>
                <a:cs typeface="Arial" panose="020B0604020202020204" pitchFamily="34" charset="0"/>
              </a:rPr>
              <a:t>queeze, and </a:t>
            </a:r>
            <a:r>
              <a:rPr lang="en-GB" altLang="en-US" sz="2000" b="1">
                <a:solidFill>
                  <a:srgbClr val="FF3300"/>
                </a:solidFill>
                <a:cs typeface="Arial" panose="020B0604020202020204" pitchFamily="34" charset="0"/>
              </a:rPr>
              <a:t>S</a:t>
            </a:r>
            <a:r>
              <a:rPr lang="en-GB" altLang="en-US" sz="2000">
                <a:solidFill>
                  <a:srgbClr val="FF3300"/>
                </a:solidFill>
                <a:cs typeface="Arial" panose="020B0604020202020204" pitchFamily="34" charset="0"/>
              </a:rPr>
              <a:t>weep</a:t>
            </a:r>
            <a:r>
              <a:rPr lang="en-GB" altLang="en-US" sz="2400">
                <a:solidFill>
                  <a:schemeClr val="bg1"/>
                </a:solidFill>
                <a:cs typeface="Arial" panose="020B0604020202020204" pitchFamily="34" charset="0"/>
              </a:rPr>
              <a:t>. </a:t>
            </a:r>
          </a:p>
        </p:txBody>
      </p:sp>
      <p:pic>
        <p:nvPicPr>
          <p:cNvPr id="57347" name="Picture 3" descr="PASS = Pull, Aim, Squeeze &amp; Sweep with a Fire Extinguisher">
            <a:extLst>
              <a:ext uri="{FF2B5EF4-FFF2-40B4-BE49-F238E27FC236}">
                <a16:creationId xmlns:a16="http://schemas.microsoft.com/office/drawing/2014/main" id="{9CB561AC-62A3-1427-3432-0C0EBDB53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676400"/>
            <a:ext cx="1295400" cy="993775"/>
          </a:xfrm>
          <a:prstGeom prst="rect">
            <a:avLst/>
          </a:prstGeom>
          <a:solidFill>
            <a:srgbClr val="FFCC00"/>
          </a:solidFill>
          <a:ln w="9525">
            <a:solidFill>
              <a:schemeClr val="tx1"/>
            </a:solidFill>
            <a:miter lim="800000"/>
            <a:headEnd/>
            <a:tailEnd/>
          </a:ln>
        </p:spPr>
      </p:pic>
      <p:pic>
        <p:nvPicPr>
          <p:cNvPr id="57348" name="Picture 4" descr="first, PULL the Pin">
            <a:extLst>
              <a:ext uri="{FF2B5EF4-FFF2-40B4-BE49-F238E27FC236}">
                <a16:creationId xmlns:a16="http://schemas.microsoft.com/office/drawing/2014/main" id="{8B8ADB6D-63B1-7F9B-330C-94004198C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971800"/>
            <a:ext cx="1295400" cy="1295400"/>
          </a:xfrm>
          <a:prstGeom prst="rect">
            <a:avLst/>
          </a:prstGeom>
          <a:solidFill>
            <a:srgbClr val="FFCC00"/>
          </a:solidFill>
          <a:ln w="9525">
            <a:solidFill>
              <a:schemeClr val="tx1"/>
            </a:solidFill>
            <a:miter lim="800000"/>
            <a:headEnd/>
            <a:tailEnd/>
          </a:ln>
        </p:spPr>
      </p:pic>
      <p:sp>
        <p:nvSpPr>
          <p:cNvPr id="57349" name="Text Box 5">
            <a:extLst>
              <a:ext uri="{FF2B5EF4-FFF2-40B4-BE49-F238E27FC236}">
                <a16:creationId xmlns:a16="http://schemas.microsoft.com/office/drawing/2014/main" id="{F2276A78-7BD3-EC89-3CD1-099F9F841E0B}"/>
              </a:ext>
            </a:extLst>
          </p:cNvPr>
          <p:cNvSpPr txBox="1">
            <a:spLocks noChangeArrowheads="1"/>
          </p:cNvSpPr>
          <p:nvPr/>
        </p:nvSpPr>
        <p:spPr bwMode="auto">
          <a:xfrm>
            <a:off x="609600" y="3009900"/>
            <a:ext cx="4800600" cy="10160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b="1">
                <a:solidFill>
                  <a:srgbClr val="FF0000"/>
                </a:solidFill>
                <a:cs typeface="Arial" panose="020B0604020202020204" pitchFamily="34" charset="0"/>
              </a:rPr>
              <a:t>Pull the pin.</a:t>
            </a:r>
            <a:r>
              <a:rPr lang="en-GB" altLang="en-US" sz="2000" b="1">
                <a:cs typeface="Arial" panose="020B0604020202020204" pitchFamily="34" charset="0"/>
              </a:rPr>
              <a:t> </a:t>
            </a:r>
            <a:br>
              <a:rPr lang="en-GB" altLang="en-US" sz="2000" b="1">
                <a:cs typeface="Arial" panose="020B0604020202020204" pitchFamily="34" charset="0"/>
              </a:rPr>
            </a:br>
            <a:r>
              <a:rPr lang="en-GB" altLang="en-US" sz="2000" b="1">
                <a:cs typeface="Arial" panose="020B0604020202020204" pitchFamily="34" charset="0"/>
              </a:rPr>
              <a:t>This will allow you to discharge the extinguisher. </a:t>
            </a:r>
            <a:endParaRPr lang="en-US" altLang="en-US" sz="2000" b="1">
              <a:cs typeface="Arial" panose="020B0604020202020204" pitchFamily="34" charset="0"/>
            </a:endParaRPr>
          </a:p>
        </p:txBody>
      </p:sp>
      <p:sp>
        <p:nvSpPr>
          <p:cNvPr id="57350" name="Rectangle 6">
            <a:extLst>
              <a:ext uri="{FF2B5EF4-FFF2-40B4-BE49-F238E27FC236}">
                <a16:creationId xmlns:a16="http://schemas.microsoft.com/office/drawing/2014/main" id="{FEEDD86C-816F-4DE3-A752-7F51E2616E44}"/>
              </a:ext>
            </a:extLst>
          </p:cNvPr>
          <p:cNvSpPr>
            <a:spLocks noChangeArrowheads="1"/>
          </p:cNvSpPr>
          <p:nvPr/>
        </p:nvSpPr>
        <p:spPr bwMode="auto">
          <a:xfrm>
            <a:off x="165100" y="762000"/>
            <a:ext cx="8763000"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ctr" eaLnBrk="1" hangingPunct="1">
              <a:lnSpc>
                <a:spcPct val="97000"/>
              </a:lnSpc>
            </a:pPr>
            <a:r>
              <a:rPr lang="en-GB" altLang="en-US" sz="2000" b="1">
                <a:solidFill>
                  <a:schemeClr val="tx2"/>
                </a:solidFill>
                <a:latin typeface="Arial Black" panose="020B0A04020102020204" pitchFamily="34" charset="0"/>
              </a:rPr>
              <a:t>HOW TO USE A FIRE EXTINGUISHER</a:t>
            </a:r>
          </a:p>
        </p:txBody>
      </p:sp>
      <p:pic>
        <p:nvPicPr>
          <p:cNvPr id="57351" name="Picture 7" descr="then, AIM at the base of the fire">
            <a:extLst>
              <a:ext uri="{FF2B5EF4-FFF2-40B4-BE49-F238E27FC236}">
                <a16:creationId xmlns:a16="http://schemas.microsoft.com/office/drawing/2014/main" id="{1AA534FD-B4F5-9D3A-2FB7-B49799D29B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4572000"/>
            <a:ext cx="1752600" cy="1371600"/>
          </a:xfrm>
          <a:prstGeom prst="rect">
            <a:avLst/>
          </a:prstGeom>
          <a:solidFill>
            <a:srgbClr val="FFCC00"/>
          </a:solidFill>
          <a:ln w="9525">
            <a:solidFill>
              <a:schemeClr val="tx1"/>
            </a:solidFill>
            <a:miter lim="800000"/>
            <a:headEnd/>
            <a:tailEnd/>
          </a:ln>
        </p:spPr>
      </p:pic>
      <p:sp>
        <p:nvSpPr>
          <p:cNvPr id="57352" name="Text Box 8">
            <a:extLst>
              <a:ext uri="{FF2B5EF4-FFF2-40B4-BE49-F238E27FC236}">
                <a16:creationId xmlns:a16="http://schemas.microsoft.com/office/drawing/2014/main" id="{0C1E5617-E44F-7721-07D8-60102FF6A06B}"/>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EMERGENCY SITUATIONS</a:t>
            </a:r>
          </a:p>
        </p:txBody>
      </p:sp>
      <p:sp>
        <p:nvSpPr>
          <p:cNvPr id="57353" name="Text Box 9">
            <a:extLst>
              <a:ext uri="{FF2B5EF4-FFF2-40B4-BE49-F238E27FC236}">
                <a16:creationId xmlns:a16="http://schemas.microsoft.com/office/drawing/2014/main" id="{81486B59-809E-3CDA-4C21-FF83B7198F62}"/>
              </a:ext>
            </a:extLst>
          </p:cNvPr>
          <p:cNvSpPr txBox="1">
            <a:spLocks noChangeArrowheads="1"/>
          </p:cNvSpPr>
          <p:nvPr/>
        </p:nvSpPr>
        <p:spPr bwMode="auto">
          <a:xfrm>
            <a:off x="533400" y="4495800"/>
            <a:ext cx="5181600" cy="1887538"/>
          </a:xfrm>
          <a:prstGeom prst="rect">
            <a:avLst/>
          </a:prstGeom>
          <a:solidFill>
            <a:srgbClr val="FFFFCC">
              <a:alpha val="74901"/>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b="1">
                <a:solidFill>
                  <a:srgbClr val="FF0000"/>
                </a:solidFill>
              </a:rPr>
              <a:t>Aim at the base of the fire. </a:t>
            </a:r>
            <a:br>
              <a:rPr lang="en-GB" altLang="en-US" b="1">
                <a:solidFill>
                  <a:srgbClr val="FF0000"/>
                </a:solidFill>
              </a:rPr>
            </a:br>
            <a:r>
              <a:rPr lang="en-GB" altLang="en-US" b="1"/>
              <a:t>If you aim at the flames (which is frequently the temptation), the extinguishing agent will fly right through and do no good. You want to hit the fuel.</a:t>
            </a:r>
          </a:p>
          <a:p>
            <a:pPr algn="ctr" eaLnBrk="1" hangingPunct="1">
              <a:spcBef>
                <a:spcPct val="50000"/>
              </a:spcBef>
            </a:pPr>
            <a:endParaRPr lang="en-US" altLang="en-US" b="1"/>
          </a:p>
        </p:txBody>
      </p:sp>
      <p:pic>
        <p:nvPicPr>
          <p:cNvPr id="2" name="Picture 1">
            <a:extLst>
              <a:ext uri="{FF2B5EF4-FFF2-40B4-BE49-F238E27FC236}">
                <a16:creationId xmlns:a16="http://schemas.microsoft.com/office/drawing/2014/main" id="{A05D7564-38A6-A8ED-F5DD-3A54AB16A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then, SQUEEZE the handle or lever">
            <a:extLst>
              <a:ext uri="{FF2B5EF4-FFF2-40B4-BE49-F238E27FC236}">
                <a16:creationId xmlns:a16="http://schemas.microsoft.com/office/drawing/2014/main" id="{E866BA80-A5D2-E19B-C774-2A543A2B8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219200"/>
            <a:ext cx="2286000" cy="19685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8371" name="Picture 3" descr="then, SWEEP from side-to-side">
            <a:extLst>
              <a:ext uri="{FF2B5EF4-FFF2-40B4-BE49-F238E27FC236}">
                <a16:creationId xmlns:a16="http://schemas.microsoft.com/office/drawing/2014/main" id="{DBF0451E-E6A7-2A85-56FF-3D8825022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300" y="3810000"/>
            <a:ext cx="2209800" cy="177165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8372" name="Text Box 4">
            <a:extLst>
              <a:ext uri="{FF2B5EF4-FFF2-40B4-BE49-F238E27FC236}">
                <a16:creationId xmlns:a16="http://schemas.microsoft.com/office/drawing/2014/main" id="{7921605E-09CC-765C-0C70-730141825610}"/>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EMERGENCY SITUATIONS</a:t>
            </a:r>
          </a:p>
        </p:txBody>
      </p:sp>
      <p:sp>
        <p:nvSpPr>
          <p:cNvPr id="58373" name="Text Box 5">
            <a:extLst>
              <a:ext uri="{FF2B5EF4-FFF2-40B4-BE49-F238E27FC236}">
                <a16:creationId xmlns:a16="http://schemas.microsoft.com/office/drawing/2014/main" id="{68B0D928-CC75-D3F2-A142-E695B1ACE3B9}"/>
              </a:ext>
            </a:extLst>
          </p:cNvPr>
          <p:cNvSpPr txBox="1">
            <a:spLocks noChangeArrowheads="1"/>
          </p:cNvSpPr>
          <p:nvPr/>
        </p:nvSpPr>
        <p:spPr bwMode="auto">
          <a:xfrm>
            <a:off x="609600" y="1524000"/>
            <a:ext cx="5105400" cy="12001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b="1">
                <a:solidFill>
                  <a:srgbClr val="FF0000"/>
                </a:solidFill>
              </a:rPr>
              <a:t>Squeeze the top handle or lever</a:t>
            </a:r>
            <a:r>
              <a:rPr lang="en-GB" altLang="en-US" b="1"/>
              <a:t>. </a:t>
            </a:r>
            <a:br>
              <a:rPr lang="en-GB" altLang="en-US" b="1"/>
            </a:br>
            <a:r>
              <a:rPr lang="en-GB" altLang="en-US" b="1"/>
              <a:t>This depresses a button that releases the pressurized extinguishing agent in the extinguisher.</a:t>
            </a:r>
          </a:p>
        </p:txBody>
      </p:sp>
      <p:sp>
        <p:nvSpPr>
          <p:cNvPr id="58374" name="Text Box 6">
            <a:extLst>
              <a:ext uri="{FF2B5EF4-FFF2-40B4-BE49-F238E27FC236}">
                <a16:creationId xmlns:a16="http://schemas.microsoft.com/office/drawing/2014/main" id="{53C8B551-4C21-F3D4-1820-F98E95617B85}"/>
              </a:ext>
            </a:extLst>
          </p:cNvPr>
          <p:cNvSpPr txBox="1">
            <a:spLocks noChangeArrowheads="1"/>
          </p:cNvSpPr>
          <p:nvPr/>
        </p:nvSpPr>
        <p:spPr bwMode="auto">
          <a:xfrm>
            <a:off x="685800" y="3810000"/>
            <a:ext cx="4876800" cy="1743075"/>
          </a:xfrm>
          <a:prstGeom prst="rect">
            <a:avLst/>
          </a:prstGeom>
          <a:solidFill>
            <a:srgbClr val="FFFFCC"/>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b="1">
                <a:solidFill>
                  <a:srgbClr val="FF0000"/>
                </a:solidFill>
              </a:rPr>
              <a:t>Sweep from side to side</a:t>
            </a:r>
            <a:r>
              <a:rPr lang="en-GB" altLang="en-US" b="1"/>
              <a:t> </a:t>
            </a:r>
            <a:br>
              <a:rPr lang="en-GB" altLang="en-US" b="1"/>
            </a:br>
            <a:r>
              <a:rPr lang="en-GB" altLang="en-US" b="1"/>
              <a:t>until the fire is completely out. Start using the extinguisher from a safe distance away, then move forward. Once the fire is out, keep an eye on the area in case it reignites.</a:t>
            </a:r>
            <a:endParaRPr lang="en-US" altLang="en-US" b="1"/>
          </a:p>
        </p:txBody>
      </p:sp>
      <p:pic>
        <p:nvPicPr>
          <p:cNvPr id="2" name="Picture 1">
            <a:extLst>
              <a:ext uri="{FF2B5EF4-FFF2-40B4-BE49-F238E27FC236}">
                <a16:creationId xmlns:a16="http://schemas.microsoft.com/office/drawing/2014/main" id="{1A1064AE-49C9-16CC-584A-80FAB2A4F6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004E35-9EFB-2F67-F00B-73F925CEF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7170" name="Text Box 2">
            <a:extLst>
              <a:ext uri="{FF2B5EF4-FFF2-40B4-BE49-F238E27FC236}">
                <a16:creationId xmlns:a16="http://schemas.microsoft.com/office/drawing/2014/main" id="{8F6AE9B6-B30E-D845-611F-66D4AB960E31}"/>
              </a:ext>
            </a:extLst>
          </p:cNvPr>
          <p:cNvSpPr txBox="1">
            <a:spLocks noChangeArrowheads="1"/>
          </p:cNvSpPr>
          <p:nvPr/>
        </p:nvSpPr>
        <p:spPr bwMode="auto">
          <a:xfrm>
            <a:off x="177800" y="838200"/>
            <a:ext cx="876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TYPICAL JOBS AND ACTIVITIES FOR THE ROUSTABOUT ON THE RIG</a:t>
            </a:r>
          </a:p>
        </p:txBody>
      </p:sp>
      <p:sp>
        <p:nvSpPr>
          <p:cNvPr id="7171" name="Text Box 3">
            <a:extLst>
              <a:ext uri="{FF2B5EF4-FFF2-40B4-BE49-F238E27FC236}">
                <a16:creationId xmlns:a16="http://schemas.microsoft.com/office/drawing/2014/main" id="{08E23381-212E-D937-C828-ABEF424D178D}"/>
              </a:ext>
            </a:extLst>
          </p:cNvPr>
          <p:cNvSpPr txBox="1">
            <a:spLocks noChangeArrowheads="1"/>
          </p:cNvSpPr>
          <p:nvPr/>
        </p:nvSpPr>
        <p:spPr bwMode="auto">
          <a:xfrm>
            <a:off x="152400" y="2916238"/>
            <a:ext cx="28956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WORKING WITH CRANE OPERATOR</a:t>
            </a:r>
          </a:p>
        </p:txBody>
      </p:sp>
      <p:sp>
        <p:nvSpPr>
          <p:cNvPr id="7172" name="Text Box 4">
            <a:extLst>
              <a:ext uri="{FF2B5EF4-FFF2-40B4-BE49-F238E27FC236}">
                <a16:creationId xmlns:a16="http://schemas.microsoft.com/office/drawing/2014/main" id="{F5AE854E-CDF9-C207-C584-A3FB01A78A4C}"/>
              </a:ext>
            </a:extLst>
          </p:cNvPr>
          <p:cNvSpPr txBox="1">
            <a:spLocks noChangeArrowheads="1"/>
          </p:cNvSpPr>
          <p:nvPr/>
        </p:nvSpPr>
        <p:spPr bwMode="auto">
          <a:xfrm>
            <a:off x="3505200" y="3276600"/>
            <a:ext cx="1882775"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PREPARING A LOAD</a:t>
            </a:r>
          </a:p>
        </p:txBody>
      </p:sp>
      <p:sp>
        <p:nvSpPr>
          <p:cNvPr id="7173" name="Text Box 5">
            <a:extLst>
              <a:ext uri="{FF2B5EF4-FFF2-40B4-BE49-F238E27FC236}">
                <a16:creationId xmlns:a16="http://schemas.microsoft.com/office/drawing/2014/main" id="{9AE3E050-107A-C7C3-E5FE-EBE6C2C74487}"/>
              </a:ext>
            </a:extLst>
          </p:cNvPr>
          <p:cNvSpPr txBox="1">
            <a:spLocks noChangeArrowheads="1"/>
          </p:cNvSpPr>
          <p:nvPr/>
        </p:nvSpPr>
        <p:spPr bwMode="auto">
          <a:xfrm>
            <a:off x="6786563" y="3449638"/>
            <a:ext cx="15494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CLOSING VALVES</a:t>
            </a:r>
          </a:p>
        </p:txBody>
      </p:sp>
      <p:sp>
        <p:nvSpPr>
          <p:cNvPr id="7174" name="Text Box 6">
            <a:extLst>
              <a:ext uri="{FF2B5EF4-FFF2-40B4-BE49-F238E27FC236}">
                <a16:creationId xmlns:a16="http://schemas.microsoft.com/office/drawing/2014/main" id="{0F717E78-C447-C2F0-4333-DC6790C9DF27}"/>
              </a:ext>
            </a:extLst>
          </p:cNvPr>
          <p:cNvSpPr txBox="1">
            <a:spLocks noChangeArrowheads="1"/>
          </p:cNvSpPr>
          <p:nvPr/>
        </p:nvSpPr>
        <p:spPr bwMode="auto">
          <a:xfrm>
            <a:off x="438150" y="5791200"/>
            <a:ext cx="1266825"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WASHING</a:t>
            </a:r>
          </a:p>
        </p:txBody>
      </p:sp>
      <p:sp>
        <p:nvSpPr>
          <p:cNvPr id="7175" name="Text Box 7">
            <a:extLst>
              <a:ext uri="{FF2B5EF4-FFF2-40B4-BE49-F238E27FC236}">
                <a16:creationId xmlns:a16="http://schemas.microsoft.com/office/drawing/2014/main" id="{427B570A-5AB7-110B-4B9F-F56DB6512279}"/>
              </a:ext>
            </a:extLst>
          </p:cNvPr>
          <p:cNvSpPr txBox="1">
            <a:spLocks noChangeArrowheads="1"/>
          </p:cNvSpPr>
          <p:nvPr/>
        </p:nvSpPr>
        <p:spPr bwMode="auto">
          <a:xfrm>
            <a:off x="2743200" y="5888038"/>
            <a:ext cx="21336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WEARING PROPER PPE</a:t>
            </a:r>
          </a:p>
        </p:txBody>
      </p:sp>
      <p:sp>
        <p:nvSpPr>
          <p:cNvPr id="7176" name="Text Box 8">
            <a:extLst>
              <a:ext uri="{FF2B5EF4-FFF2-40B4-BE49-F238E27FC236}">
                <a16:creationId xmlns:a16="http://schemas.microsoft.com/office/drawing/2014/main" id="{A0781B67-67B1-C9E5-D40C-5A341916F10F}"/>
              </a:ext>
            </a:extLst>
          </p:cNvPr>
          <p:cNvSpPr txBox="1">
            <a:spLocks noChangeArrowheads="1"/>
          </p:cNvSpPr>
          <p:nvPr/>
        </p:nvSpPr>
        <p:spPr bwMode="auto">
          <a:xfrm>
            <a:off x="5334000" y="5867400"/>
            <a:ext cx="1392238"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DOING JSA’S</a:t>
            </a:r>
          </a:p>
        </p:txBody>
      </p:sp>
      <p:sp>
        <p:nvSpPr>
          <p:cNvPr id="7177" name="Text Box 9">
            <a:extLst>
              <a:ext uri="{FF2B5EF4-FFF2-40B4-BE49-F238E27FC236}">
                <a16:creationId xmlns:a16="http://schemas.microsoft.com/office/drawing/2014/main" id="{ABD24990-7D89-86F5-A7CA-E06BC30517DC}"/>
              </a:ext>
            </a:extLst>
          </p:cNvPr>
          <p:cNvSpPr txBox="1">
            <a:spLocks noChangeArrowheads="1"/>
          </p:cNvSpPr>
          <p:nvPr/>
        </p:nvSpPr>
        <p:spPr bwMode="auto">
          <a:xfrm>
            <a:off x="7442200" y="6045200"/>
            <a:ext cx="1549400"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WORK BASKET</a:t>
            </a:r>
          </a:p>
        </p:txBody>
      </p:sp>
      <p:sp>
        <p:nvSpPr>
          <p:cNvPr id="7178" name="Text Box 10">
            <a:extLst>
              <a:ext uri="{FF2B5EF4-FFF2-40B4-BE49-F238E27FC236}">
                <a16:creationId xmlns:a16="http://schemas.microsoft.com/office/drawing/2014/main" id="{1CF99B93-EF6A-B37E-9D7E-197C19072ADA}"/>
              </a:ext>
            </a:extLst>
          </p:cNvPr>
          <p:cNvSpPr txBox="1">
            <a:spLocks noChangeArrowheads="1"/>
          </p:cNvSpPr>
          <p:nvPr/>
        </p:nvSpPr>
        <p:spPr bwMode="auto">
          <a:xfrm>
            <a:off x="0" y="76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ROUSTABOUT OJT HANDBOOK</a:t>
            </a:r>
          </a:p>
        </p:txBody>
      </p:sp>
      <p:pic>
        <p:nvPicPr>
          <p:cNvPr id="7179" name="Picture 11">
            <a:extLst>
              <a:ext uri="{FF2B5EF4-FFF2-40B4-BE49-F238E27FC236}">
                <a16:creationId xmlns:a16="http://schemas.microsoft.com/office/drawing/2014/main" id="{F6FC26A8-1E81-07AF-3B05-B0D880C656B8}"/>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158038" y="3962400"/>
            <a:ext cx="1833562" cy="190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80" name="Picture 12">
            <a:extLst>
              <a:ext uri="{FF2B5EF4-FFF2-40B4-BE49-F238E27FC236}">
                <a16:creationId xmlns:a16="http://schemas.microsoft.com/office/drawing/2014/main" id="{A3AB98D3-EFE9-0EE3-34BF-204C084DED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276600"/>
            <a:ext cx="2082800"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81" name="Picture 13">
            <a:extLst>
              <a:ext uri="{FF2B5EF4-FFF2-40B4-BE49-F238E27FC236}">
                <a16:creationId xmlns:a16="http://schemas.microsoft.com/office/drawing/2014/main" id="{7F16CACD-8C40-206F-6E30-A3F47721036A}"/>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3106738" y="4114800"/>
            <a:ext cx="1389062"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82" name="Picture 14">
            <a:extLst>
              <a:ext uri="{FF2B5EF4-FFF2-40B4-BE49-F238E27FC236}">
                <a16:creationId xmlns:a16="http://schemas.microsoft.com/office/drawing/2014/main" id="{70BF70B6-4FAD-997D-9F2E-04BB0DBC07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219200"/>
            <a:ext cx="1905000" cy="160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83" name="Picture 15">
            <a:extLst>
              <a:ext uri="{FF2B5EF4-FFF2-40B4-BE49-F238E27FC236}">
                <a16:creationId xmlns:a16="http://schemas.microsoft.com/office/drawing/2014/main" id="{FC2D638D-8C47-9688-CB37-B1CD8258E9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1295400"/>
            <a:ext cx="2819400" cy="190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84" name="Picture 16">
            <a:extLst>
              <a:ext uri="{FF2B5EF4-FFF2-40B4-BE49-F238E27FC236}">
                <a16:creationId xmlns:a16="http://schemas.microsoft.com/office/drawing/2014/main" id="{C04BBFAA-2CD4-D8E3-4997-9CDB9B49314F}"/>
              </a:ext>
            </a:extLst>
          </p:cNvPr>
          <p:cNvPicPr>
            <a:picLocks noChangeAspect="1" noChangeArrowheads="1"/>
          </p:cNvPicPr>
          <p:nvPr/>
        </p:nvPicPr>
        <p:blipFill>
          <a:blip r:embed="rId8">
            <a:lum bright="12000"/>
            <a:extLst>
              <a:ext uri="{28A0092B-C50C-407E-A947-70E740481C1C}">
                <a14:useLocalDpi xmlns:a14="http://schemas.microsoft.com/office/drawing/2010/main" val="0"/>
              </a:ext>
            </a:extLst>
          </a:blip>
          <a:srcRect/>
          <a:stretch>
            <a:fillRect/>
          </a:stretch>
        </p:blipFill>
        <p:spPr bwMode="auto">
          <a:xfrm>
            <a:off x="4648200" y="3886200"/>
            <a:ext cx="245903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17">
            <a:extLst>
              <a:ext uri="{FF2B5EF4-FFF2-40B4-BE49-F238E27FC236}">
                <a16:creationId xmlns:a16="http://schemas.microsoft.com/office/drawing/2014/main" id="{1B53F816-47E9-9F36-1C0A-03DC3091C3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3550" y="1219200"/>
            <a:ext cx="1585913"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EC6915-8EFB-09C1-46F4-858308E8D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59394" name="Text Box 3">
            <a:extLst>
              <a:ext uri="{FF2B5EF4-FFF2-40B4-BE49-F238E27FC236}">
                <a16:creationId xmlns:a16="http://schemas.microsoft.com/office/drawing/2014/main" id="{CC867117-756B-0FC6-AF1D-A99F09AF7DEE}"/>
              </a:ext>
            </a:extLst>
          </p:cNvPr>
          <p:cNvSpPr txBox="1">
            <a:spLocks noChangeArrowheads="1"/>
          </p:cNvSpPr>
          <p:nvPr/>
        </p:nvSpPr>
        <p:spPr bwMode="auto">
          <a:xfrm>
            <a:off x="5505450" y="5810250"/>
            <a:ext cx="3238500" cy="59055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a:t>TYPICAL LIVING QUARTERS EMERGENCY  EXIT </a:t>
            </a:r>
          </a:p>
        </p:txBody>
      </p:sp>
      <p:sp>
        <p:nvSpPr>
          <p:cNvPr id="59395" name="Text Box 4">
            <a:extLst>
              <a:ext uri="{FF2B5EF4-FFF2-40B4-BE49-F238E27FC236}">
                <a16:creationId xmlns:a16="http://schemas.microsoft.com/office/drawing/2014/main" id="{F447B990-8640-3B21-31D2-C8CE5BF4725C}"/>
              </a:ext>
            </a:extLst>
          </p:cNvPr>
          <p:cNvSpPr txBox="1">
            <a:spLocks noChangeArrowheads="1"/>
          </p:cNvSpPr>
          <p:nvPr/>
        </p:nvSpPr>
        <p:spPr bwMode="auto">
          <a:xfrm>
            <a:off x="381000" y="762000"/>
            <a:ext cx="4629150" cy="53959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solidFill>
                  <a:srgbClr val="CC0000"/>
                </a:solidFill>
              </a:rPr>
              <a:t>EMERGENCY EXITS</a:t>
            </a:r>
          </a:p>
          <a:p>
            <a:pPr eaLnBrk="1" hangingPunct="1">
              <a:spcBef>
                <a:spcPct val="50000"/>
              </a:spcBef>
            </a:pPr>
            <a:r>
              <a:rPr lang="en-US" altLang="en-US" sz="2400" b="1"/>
              <a:t>Each level of the Rig’s Living Quarters has at least two Emergency Exits.</a:t>
            </a:r>
          </a:p>
          <a:p>
            <a:pPr eaLnBrk="1" hangingPunct="1">
              <a:spcBef>
                <a:spcPct val="50000"/>
              </a:spcBef>
            </a:pPr>
            <a:r>
              <a:rPr lang="en-US" altLang="en-US" sz="2400" b="1"/>
              <a:t>These Exits must remain unobstructed at all times.  Any violations shall be reported to your immediate Supervisor or his designated representative at once.</a:t>
            </a:r>
          </a:p>
          <a:p>
            <a:pPr eaLnBrk="1" hangingPunct="1">
              <a:spcBef>
                <a:spcPct val="50000"/>
              </a:spcBef>
            </a:pPr>
            <a:r>
              <a:rPr lang="en-US" altLang="en-US" sz="2400" b="1"/>
              <a:t>Nothing is to be placed immediately inside or outside and Emergency Exit.</a:t>
            </a:r>
          </a:p>
        </p:txBody>
      </p:sp>
      <p:sp>
        <p:nvSpPr>
          <p:cNvPr id="59396" name="Text Box 5">
            <a:extLst>
              <a:ext uri="{FF2B5EF4-FFF2-40B4-BE49-F238E27FC236}">
                <a16:creationId xmlns:a16="http://schemas.microsoft.com/office/drawing/2014/main" id="{0EC9A6A7-C535-7590-89B0-FD4BE3FAAB2E}"/>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EMERGENCY SITUATIONS</a:t>
            </a:r>
          </a:p>
        </p:txBody>
      </p:sp>
      <p:pic>
        <p:nvPicPr>
          <p:cNvPr id="59397" name="Picture 6">
            <a:extLst>
              <a:ext uri="{FF2B5EF4-FFF2-40B4-BE49-F238E27FC236}">
                <a16:creationId xmlns:a16="http://schemas.microsoft.com/office/drawing/2014/main" id="{824341CD-66E8-43CA-4048-3ABE07DE1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83820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9AF1CA-309C-A098-93F4-B70C5E6AF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60418" name="Text Box 2">
            <a:extLst>
              <a:ext uri="{FF2B5EF4-FFF2-40B4-BE49-F238E27FC236}">
                <a16:creationId xmlns:a16="http://schemas.microsoft.com/office/drawing/2014/main" id="{0A71E950-8104-5C2D-19EE-7C01250E7947}"/>
              </a:ext>
            </a:extLst>
          </p:cNvPr>
          <p:cNvSpPr txBox="1">
            <a:spLocks noChangeArrowheads="1"/>
          </p:cNvSpPr>
          <p:nvPr/>
        </p:nvSpPr>
        <p:spPr bwMode="auto">
          <a:xfrm>
            <a:off x="4491038" y="1066800"/>
            <a:ext cx="4343400" cy="5181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a:solidFill>
                  <a:srgbClr val="CC0000"/>
                </a:solidFill>
              </a:rPr>
              <a:t>EMERGENCY AIR PACKS</a:t>
            </a:r>
          </a:p>
          <a:p>
            <a:pPr algn="ctr" eaLnBrk="1" hangingPunct="1">
              <a:spcBef>
                <a:spcPct val="50000"/>
              </a:spcBef>
            </a:pPr>
            <a:endParaRPr lang="en-US" altLang="en-US" sz="600" b="1"/>
          </a:p>
          <a:p>
            <a:pPr eaLnBrk="1" hangingPunct="1">
              <a:spcBef>
                <a:spcPct val="50000"/>
              </a:spcBef>
            </a:pPr>
            <a:r>
              <a:rPr lang="en-US" altLang="en-US" sz="1400" b="1"/>
              <a:t>Self-contained breathing apparatus (SCBA), or 30 minute air packs, are provided in the event it becomes necessary to enter an area that is oxygen deficient, an area where the atmosphere may be contaminated with dust, gases, or vapors that could pose a hazard to life, or when working on a Rig where hydrogen sulfide (H2S) is known to be present, particularly when another person has fallen unconscious and a means of safe rescue is required.</a:t>
            </a:r>
          </a:p>
          <a:p>
            <a:pPr eaLnBrk="1" hangingPunct="1">
              <a:spcBef>
                <a:spcPct val="50000"/>
              </a:spcBef>
            </a:pPr>
            <a:endParaRPr lang="en-US" altLang="en-US" sz="600" b="1"/>
          </a:p>
          <a:p>
            <a:pPr eaLnBrk="1" hangingPunct="1">
              <a:spcBef>
                <a:spcPct val="50000"/>
              </a:spcBef>
            </a:pPr>
            <a:r>
              <a:rPr lang="en-US" altLang="en-US" sz="1400" b="1"/>
              <a:t>Every space occupied by Rig personnel will be provided with a personal SCBA whenever the Rig is working in an H2S environment. H2S characteristics: colorless, smells like rotten eggs, affects breathing, flammable, heavier than air. H2S is known as the “silent killer.”</a:t>
            </a:r>
          </a:p>
          <a:p>
            <a:pPr eaLnBrk="1" hangingPunct="1">
              <a:spcBef>
                <a:spcPct val="50000"/>
              </a:spcBef>
            </a:pPr>
            <a:endParaRPr lang="en-US" altLang="en-US" sz="600" b="1"/>
          </a:p>
          <a:p>
            <a:pPr eaLnBrk="1" hangingPunct="1">
              <a:spcBef>
                <a:spcPct val="50000"/>
              </a:spcBef>
            </a:pPr>
            <a:r>
              <a:rPr lang="en-US" altLang="en-US" sz="1400" b="1"/>
              <a:t>You will be properly trained in the use of the SCBA, and it is your responsibility to know how to use this lifesaving equipment. </a:t>
            </a:r>
          </a:p>
        </p:txBody>
      </p:sp>
      <p:sp>
        <p:nvSpPr>
          <p:cNvPr id="60419" name="Text Box 3">
            <a:extLst>
              <a:ext uri="{FF2B5EF4-FFF2-40B4-BE49-F238E27FC236}">
                <a16:creationId xmlns:a16="http://schemas.microsoft.com/office/drawing/2014/main" id="{BEB811AB-60BC-075B-0463-CD3B34EA8BBC}"/>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EMERGENCY SITUATIONS</a:t>
            </a:r>
          </a:p>
        </p:txBody>
      </p:sp>
      <p:pic>
        <p:nvPicPr>
          <p:cNvPr id="60420" name="Picture 4">
            <a:extLst>
              <a:ext uri="{FF2B5EF4-FFF2-40B4-BE49-F238E27FC236}">
                <a16:creationId xmlns:a16="http://schemas.microsoft.com/office/drawing/2014/main" id="{C9CC72B5-CEF8-C6AA-64EC-10A13B30A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838200"/>
            <a:ext cx="1395412" cy="14097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1" name="Text Box 5">
            <a:extLst>
              <a:ext uri="{FF2B5EF4-FFF2-40B4-BE49-F238E27FC236}">
                <a16:creationId xmlns:a16="http://schemas.microsoft.com/office/drawing/2014/main" id="{110E2A87-A426-7C24-2A13-BD24AE45BA9B}"/>
              </a:ext>
            </a:extLst>
          </p:cNvPr>
          <p:cNvSpPr txBox="1">
            <a:spLocks noChangeArrowheads="1"/>
          </p:cNvSpPr>
          <p:nvPr/>
        </p:nvSpPr>
        <p:spPr bwMode="auto">
          <a:xfrm>
            <a:off x="604838" y="6019800"/>
            <a:ext cx="3581400" cy="34607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a:t>EMERGENCY AIR PACKS</a:t>
            </a:r>
          </a:p>
        </p:txBody>
      </p:sp>
      <p:pic>
        <p:nvPicPr>
          <p:cNvPr id="60422" name="Picture 6">
            <a:extLst>
              <a:ext uri="{FF2B5EF4-FFF2-40B4-BE49-F238E27FC236}">
                <a16:creationId xmlns:a16="http://schemas.microsoft.com/office/drawing/2014/main" id="{D1409AE4-F577-00EE-AE79-E5DAFB8B3D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8" y="2362200"/>
            <a:ext cx="4038600" cy="3584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D237F5-35F6-BF13-E401-F8ACDB2A1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61442" name="Rectangle 2">
            <a:extLst>
              <a:ext uri="{FF2B5EF4-FFF2-40B4-BE49-F238E27FC236}">
                <a16:creationId xmlns:a16="http://schemas.microsoft.com/office/drawing/2014/main" id="{D5424E32-F811-13B8-D99F-DF8DB7E7387E}"/>
              </a:ext>
            </a:extLst>
          </p:cNvPr>
          <p:cNvSpPr>
            <a:spLocks noChangeArrowheads="1"/>
          </p:cNvSpPr>
          <p:nvPr/>
        </p:nvSpPr>
        <p:spPr bwMode="auto">
          <a:xfrm>
            <a:off x="0" y="76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t>ROUSTABOUT OJT HANDBOOK</a:t>
            </a:r>
          </a:p>
        </p:txBody>
      </p:sp>
      <p:sp>
        <p:nvSpPr>
          <p:cNvPr id="61443" name="Rectangle 3">
            <a:extLst>
              <a:ext uri="{FF2B5EF4-FFF2-40B4-BE49-F238E27FC236}">
                <a16:creationId xmlns:a16="http://schemas.microsoft.com/office/drawing/2014/main" id="{3AB5C7AC-DEB4-D278-ABBD-0F8C43958533}"/>
              </a:ext>
            </a:extLst>
          </p:cNvPr>
          <p:cNvSpPr>
            <a:spLocks noChangeArrowheads="1"/>
          </p:cNvSpPr>
          <p:nvPr/>
        </p:nvSpPr>
        <p:spPr bwMode="auto">
          <a:xfrm>
            <a:off x="1066800" y="762000"/>
            <a:ext cx="6781800" cy="1371600"/>
          </a:xfrm>
          <a:prstGeom prst="rect">
            <a:avLst/>
          </a:prstGeom>
          <a:noFill/>
          <a:ln w="38100">
            <a:solidFill>
              <a:srgbClr val="333399"/>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333399"/>
                </a:solidFill>
              </a:rPr>
              <a:t>MODULE 3</a:t>
            </a:r>
            <a:r>
              <a:rPr lang="en-US" altLang="en-US" sz="3200" b="1">
                <a:solidFill>
                  <a:srgbClr val="FF0000"/>
                </a:solidFill>
              </a:rPr>
              <a:t> </a:t>
            </a:r>
            <a:br>
              <a:rPr lang="en-US" altLang="en-US" sz="3200">
                <a:solidFill>
                  <a:srgbClr val="FF0000"/>
                </a:solidFill>
              </a:rPr>
            </a:br>
            <a:r>
              <a:rPr lang="en-US" altLang="en-US" sz="3200">
                <a:solidFill>
                  <a:srgbClr val="FF0000"/>
                </a:solidFill>
              </a:rPr>
              <a:t> </a:t>
            </a:r>
            <a:r>
              <a:rPr lang="en-US" altLang="en-US" sz="3200" b="1" i="1"/>
              <a:t>SAFETY MANAGEMENT SYSTEM</a:t>
            </a:r>
          </a:p>
        </p:txBody>
      </p:sp>
      <p:pic>
        <p:nvPicPr>
          <p:cNvPr id="61444" name="Picture 6">
            <a:extLst>
              <a:ext uri="{FF2B5EF4-FFF2-40B4-BE49-F238E27FC236}">
                <a16:creationId xmlns:a16="http://schemas.microsoft.com/office/drawing/2014/main" id="{7653FCB0-D6CF-86E7-F167-031601BD6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0"/>
            <a:ext cx="3200400" cy="411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5" name="Picture 7">
            <a:extLst>
              <a:ext uri="{FF2B5EF4-FFF2-40B4-BE49-F238E27FC236}">
                <a16:creationId xmlns:a16="http://schemas.microsoft.com/office/drawing/2014/main" id="{EFFF86BA-366D-EA6F-3CB2-1CDB7933F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275" y="2286000"/>
            <a:ext cx="2549525" cy="419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6" name="Picture 8">
            <a:extLst>
              <a:ext uri="{FF2B5EF4-FFF2-40B4-BE49-F238E27FC236}">
                <a16:creationId xmlns:a16="http://schemas.microsoft.com/office/drawing/2014/main" id="{5614F281-9CEA-AF02-478C-1334C2F3D5D1}"/>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3429000" y="2362200"/>
            <a:ext cx="29718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Text Box 9">
            <a:extLst>
              <a:ext uri="{FF2B5EF4-FFF2-40B4-BE49-F238E27FC236}">
                <a16:creationId xmlns:a16="http://schemas.microsoft.com/office/drawing/2014/main" id="{CEF27352-D794-9929-C468-E824E575B03A}"/>
              </a:ext>
            </a:extLst>
          </p:cNvPr>
          <p:cNvSpPr txBox="1">
            <a:spLocks noChangeArrowheads="1"/>
          </p:cNvSpPr>
          <p:nvPr/>
        </p:nvSpPr>
        <p:spPr bwMode="auto">
          <a:xfrm>
            <a:off x="3429000" y="4953000"/>
            <a:ext cx="2971800" cy="107721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dirty="0"/>
              <a:t>ZENVORA Safety Management System is critical to the success of the company.</a:t>
            </a:r>
          </a:p>
        </p:txBody>
      </p:sp>
    </p:spTree>
  </p:cSld>
  <p:clrMapOvr>
    <a:masterClrMapping/>
  </p:clrMapOvr>
  <p:transition spd="med"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218A78-F345-0496-D826-EDA8BB03E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62466" name="Rectangle 2">
            <a:extLst>
              <a:ext uri="{FF2B5EF4-FFF2-40B4-BE49-F238E27FC236}">
                <a16:creationId xmlns:a16="http://schemas.microsoft.com/office/drawing/2014/main" id="{D103DDB0-256F-87EA-5B83-02FA4B83DA0E}"/>
              </a:ext>
            </a:extLst>
          </p:cNvPr>
          <p:cNvSpPr>
            <a:spLocks noGrp="1" noChangeArrowheads="1"/>
          </p:cNvSpPr>
          <p:nvPr>
            <p:ph type="title"/>
          </p:nvPr>
        </p:nvSpPr>
        <p:spPr bwMode="auto">
          <a:xfrm>
            <a:off x="2209800" y="990600"/>
            <a:ext cx="4800600" cy="533400"/>
          </a:xfrm>
          <a:solidFill>
            <a:srgbClr val="333399"/>
          </a:solidFill>
          <a:extLst>
            <a:ext uri="{91240B29-F687-4F45-9708-019B960494DF}">
              <a14:hiddenLine xmlns:a14="http://schemas.microsoft.com/office/drawing/2010/main" w="9525">
                <a:solidFill>
                  <a:srgbClr val="FFCC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dirty="0">
                <a:solidFill>
                  <a:schemeClr val="bg1"/>
                </a:solidFill>
                <a:latin typeface="Arial Black" panose="020B0A04020102020204" pitchFamily="34" charset="0"/>
              </a:rPr>
              <a:t>ZENVORA PRINCIPLES</a:t>
            </a:r>
          </a:p>
        </p:txBody>
      </p:sp>
      <p:sp>
        <p:nvSpPr>
          <p:cNvPr id="62467" name="Rectangle 3">
            <a:extLst>
              <a:ext uri="{FF2B5EF4-FFF2-40B4-BE49-F238E27FC236}">
                <a16:creationId xmlns:a16="http://schemas.microsoft.com/office/drawing/2014/main" id="{329E6310-6574-A87C-AD5E-DEE39BAF80CA}"/>
              </a:ext>
            </a:extLst>
          </p:cNvPr>
          <p:cNvSpPr>
            <a:spLocks noGrp="1" noChangeArrowheads="1"/>
          </p:cNvSpPr>
          <p:nvPr>
            <p:ph type="body" idx="1"/>
          </p:nvPr>
        </p:nvSpPr>
        <p:spPr bwMode="auto">
          <a:xfrm>
            <a:off x="152400" y="1752600"/>
            <a:ext cx="4800600" cy="4572000"/>
          </a:xfrm>
          <a:noFill/>
          <a:ln>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574675" indent="-574675" eaLnBrk="1" hangingPunct="1">
              <a:lnSpc>
                <a:spcPct val="90000"/>
              </a:lnSpc>
              <a:spcAft>
                <a:spcPct val="50000"/>
              </a:spcAft>
              <a:buFont typeface="Wingdings" panose="05000000000000000000" pitchFamily="2" charset="2"/>
              <a:buChar char="q"/>
            </a:pPr>
            <a:r>
              <a:rPr lang="en-US" altLang="en-US" sz="1800" b="1"/>
              <a:t>Safety is equal to all other aspects of our operations: Production, Cost and Quality</a:t>
            </a:r>
            <a:r>
              <a:rPr lang="en-US" altLang="en-US" sz="1800" b="1">
                <a:cs typeface="Arial" panose="020B0604020202020204" pitchFamily="34" charset="0"/>
              </a:rPr>
              <a:t> </a:t>
            </a:r>
          </a:p>
          <a:p>
            <a:pPr marL="574675" indent="-574675" eaLnBrk="1" hangingPunct="1">
              <a:lnSpc>
                <a:spcPct val="90000"/>
              </a:lnSpc>
              <a:spcAft>
                <a:spcPct val="50000"/>
              </a:spcAft>
              <a:buFont typeface="Wingdings" panose="05000000000000000000" pitchFamily="2" charset="2"/>
              <a:buChar char="q"/>
            </a:pPr>
            <a:r>
              <a:rPr lang="en-US" altLang="en-US" sz="1800" b="1"/>
              <a:t>All injuries can be prevented</a:t>
            </a:r>
            <a:r>
              <a:rPr lang="en-US" altLang="en-US" sz="1800" b="1">
                <a:cs typeface="Arial" panose="020B0604020202020204" pitchFamily="34" charset="0"/>
              </a:rPr>
              <a:t> </a:t>
            </a:r>
          </a:p>
          <a:p>
            <a:pPr marL="574675" indent="-574675" eaLnBrk="1" hangingPunct="1">
              <a:lnSpc>
                <a:spcPct val="90000"/>
              </a:lnSpc>
              <a:spcAft>
                <a:spcPct val="50000"/>
              </a:spcAft>
              <a:buFont typeface="Wingdings" panose="05000000000000000000" pitchFamily="2" charset="2"/>
              <a:buChar char="q"/>
            </a:pPr>
            <a:r>
              <a:rPr lang="en-US" altLang="en-US" sz="1800" b="1"/>
              <a:t>Safety is Everyone’s Responsibility</a:t>
            </a:r>
            <a:endParaRPr lang="en-US" altLang="en-US" sz="1800" b="1">
              <a:cs typeface="Arial" panose="020B0604020202020204" pitchFamily="34" charset="0"/>
            </a:endParaRPr>
          </a:p>
          <a:p>
            <a:pPr marL="574675" indent="-574675" eaLnBrk="1" hangingPunct="1">
              <a:lnSpc>
                <a:spcPct val="90000"/>
              </a:lnSpc>
              <a:spcAft>
                <a:spcPct val="50000"/>
              </a:spcAft>
              <a:buFont typeface="Wingdings" panose="05000000000000000000" pitchFamily="2" charset="2"/>
              <a:buChar char="q"/>
            </a:pPr>
            <a:r>
              <a:rPr lang="en-US" altLang="en-US" sz="1800" b="1"/>
              <a:t>All Hazards can be Reasonably Safeguarded</a:t>
            </a:r>
          </a:p>
          <a:p>
            <a:pPr marL="574675" indent="-574675" eaLnBrk="1" hangingPunct="1">
              <a:lnSpc>
                <a:spcPct val="90000"/>
              </a:lnSpc>
              <a:spcAft>
                <a:spcPct val="50000"/>
              </a:spcAft>
              <a:buFont typeface="Wingdings" panose="05000000000000000000" pitchFamily="2" charset="2"/>
              <a:buChar char="q"/>
            </a:pPr>
            <a:r>
              <a:rPr lang="en-US" altLang="en-US" sz="1800" b="1"/>
              <a:t>Line Management Has a Responsibility to Train all Employees to work Safely </a:t>
            </a:r>
          </a:p>
          <a:p>
            <a:pPr marL="574675" indent="-574675" eaLnBrk="1" hangingPunct="1">
              <a:lnSpc>
                <a:spcPct val="90000"/>
              </a:lnSpc>
              <a:spcAft>
                <a:spcPct val="50000"/>
              </a:spcAft>
              <a:buFont typeface="Wingdings" panose="05000000000000000000" pitchFamily="2" charset="2"/>
              <a:buChar char="q"/>
            </a:pPr>
            <a:r>
              <a:rPr lang="en-US" altLang="en-US" sz="1800" b="1"/>
              <a:t>Safety is a condition of Employment</a:t>
            </a:r>
          </a:p>
          <a:p>
            <a:pPr marL="574675" indent="-574675" eaLnBrk="1" hangingPunct="1">
              <a:lnSpc>
                <a:spcPct val="90000"/>
              </a:lnSpc>
              <a:spcAft>
                <a:spcPct val="50000"/>
              </a:spcAft>
              <a:buFont typeface="Wingdings" panose="05000000000000000000" pitchFamily="2" charset="2"/>
              <a:buChar char="q"/>
            </a:pPr>
            <a:r>
              <a:rPr lang="en-US" altLang="en-US" sz="1800" b="1"/>
              <a:t>Preventing Injuries is Good Business</a:t>
            </a:r>
            <a:endParaRPr lang="en-US" altLang="en-US" sz="1800" b="1">
              <a:cs typeface="Arial" panose="020B0604020202020204" pitchFamily="34" charset="0"/>
            </a:endParaRPr>
          </a:p>
        </p:txBody>
      </p:sp>
      <p:sp>
        <p:nvSpPr>
          <p:cNvPr id="62468" name="Text Box 4">
            <a:extLst>
              <a:ext uri="{FF2B5EF4-FFF2-40B4-BE49-F238E27FC236}">
                <a16:creationId xmlns:a16="http://schemas.microsoft.com/office/drawing/2014/main" id="{6A4B95D1-3221-A70D-1118-FE04CC369EAB}"/>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pic>
        <p:nvPicPr>
          <p:cNvPr id="62469" name="Picture 5">
            <a:extLst>
              <a:ext uri="{FF2B5EF4-FFF2-40B4-BE49-F238E27FC236}">
                <a16:creationId xmlns:a16="http://schemas.microsoft.com/office/drawing/2014/main" id="{27B64349-E2D0-F17E-CF22-8D9DEF538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3" y="1905000"/>
            <a:ext cx="3886200" cy="3009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70" name="Text Box 6">
            <a:extLst>
              <a:ext uri="{FF2B5EF4-FFF2-40B4-BE49-F238E27FC236}">
                <a16:creationId xmlns:a16="http://schemas.microsoft.com/office/drawing/2014/main" id="{A7B9ECBC-94E6-CD39-3B5C-C41092D8715A}"/>
              </a:ext>
            </a:extLst>
          </p:cNvPr>
          <p:cNvSpPr txBox="1">
            <a:spLocks noChangeArrowheads="1"/>
          </p:cNvSpPr>
          <p:nvPr/>
        </p:nvSpPr>
        <p:spPr bwMode="auto">
          <a:xfrm>
            <a:off x="5257800" y="5173663"/>
            <a:ext cx="3581400" cy="92551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dirty="0"/>
              <a:t>Company man, third party, and ZENVORA leadership talking about the safe way to run a liner.</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31596F-EA8E-0567-5C58-471F78CC0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grpSp>
        <p:nvGrpSpPr>
          <p:cNvPr id="64514" name="Group 14">
            <a:extLst>
              <a:ext uri="{FF2B5EF4-FFF2-40B4-BE49-F238E27FC236}">
                <a16:creationId xmlns:a16="http://schemas.microsoft.com/office/drawing/2014/main" id="{2972D9E8-2048-66D2-8880-057F02F557CD}"/>
              </a:ext>
            </a:extLst>
          </p:cNvPr>
          <p:cNvGrpSpPr>
            <a:grpSpLocks/>
          </p:cNvGrpSpPr>
          <p:nvPr/>
        </p:nvGrpSpPr>
        <p:grpSpPr bwMode="auto">
          <a:xfrm>
            <a:off x="4960938" y="762000"/>
            <a:ext cx="3878262" cy="3030538"/>
            <a:chOff x="3125" y="1056"/>
            <a:chExt cx="2443" cy="1909"/>
          </a:xfrm>
        </p:grpSpPr>
        <p:sp>
          <p:nvSpPr>
            <p:cNvPr id="64519" name="Rectangle 2">
              <a:extLst>
                <a:ext uri="{FF2B5EF4-FFF2-40B4-BE49-F238E27FC236}">
                  <a16:creationId xmlns:a16="http://schemas.microsoft.com/office/drawing/2014/main" id="{979D529B-8464-59A9-16EC-90CFD85B46DB}"/>
                </a:ext>
              </a:extLst>
            </p:cNvPr>
            <p:cNvSpPr>
              <a:spLocks noChangeArrowheads="1"/>
            </p:cNvSpPr>
            <p:nvPr/>
          </p:nvSpPr>
          <p:spPr bwMode="auto">
            <a:xfrm>
              <a:off x="3360" y="1056"/>
              <a:ext cx="177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CC00"/>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a:solidFill>
                    <a:srgbClr val="FF0000"/>
                  </a:solidFill>
                  <a:latin typeface="Arial Rounded MT Bold" panose="020F0704030504030204" pitchFamily="34" charset="0"/>
                </a:rPr>
                <a:t>THE SMART CYCLE</a:t>
              </a:r>
            </a:p>
          </p:txBody>
        </p:sp>
        <p:pic>
          <p:nvPicPr>
            <p:cNvPr id="64520" name="Picture 3">
              <a:extLst>
                <a:ext uri="{FF2B5EF4-FFF2-40B4-BE49-F238E27FC236}">
                  <a16:creationId xmlns:a16="http://schemas.microsoft.com/office/drawing/2014/main" id="{B0411808-B543-815A-6FC3-0CF15C650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4" y="2162"/>
              <a:ext cx="655" cy="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1" name="AutoShape 4">
              <a:extLst>
                <a:ext uri="{FF2B5EF4-FFF2-40B4-BE49-F238E27FC236}">
                  <a16:creationId xmlns:a16="http://schemas.microsoft.com/office/drawing/2014/main" id="{06818717-444C-5DF5-E324-75F38DBF5F33}"/>
                </a:ext>
              </a:extLst>
            </p:cNvPr>
            <p:cNvSpPr>
              <a:spLocks noChangeArrowheads="1"/>
            </p:cNvSpPr>
            <p:nvPr/>
          </p:nvSpPr>
          <p:spPr bwMode="auto">
            <a:xfrm rot="-5400000">
              <a:off x="3049" y="2387"/>
              <a:ext cx="624" cy="471"/>
            </a:xfrm>
            <a:prstGeom prst="curvedDownArrow">
              <a:avLst>
                <a:gd name="adj1" fmla="val 26497"/>
                <a:gd name="adj2" fmla="val 52994"/>
                <a:gd name="adj3" fmla="val 33333"/>
              </a:avLst>
            </a:prstGeom>
            <a:solidFill>
              <a:srgbClr val="FF0000"/>
            </a:soli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64522" name="AutoShape 5">
              <a:extLst>
                <a:ext uri="{FF2B5EF4-FFF2-40B4-BE49-F238E27FC236}">
                  <a16:creationId xmlns:a16="http://schemas.microsoft.com/office/drawing/2014/main" id="{7320D716-C245-DFBE-0227-D1705F87922F}"/>
                </a:ext>
              </a:extLst>
            </p:cNvPr>
            <p:cNvSpPr>
              <a:spLocks noChangeArrowheads="1"/>
            </p:cNvSpPr>
            <p:nvPr/>
          </p:nvSpPr>
          <p:spPr bwMode="auto">
            <a:xfrm>
              <a:off x="3672" y="1628"/>
              <a:ext cx="1074" cy="372"/>
            </a:xfrm>
            <a:prstGeom prst="curvedDownArrow">
              <a:avLst>
                <a:gd name="adj1" fmla="val 57742"/>
                <a:gd name="adj2" fmla="val 115484"/>
                <a:gd name="adj3" fmla="val 33333"/>
              </a:avLst>
            </a:prstGeom>
            <a:solidFill>
              <a:srgbClr val="FF0000"/>
            </a:soli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i="1">
                <a:solidFill>
                  <a:schemeClr val="bg1"/>
                </a:solidFill>
              </a:endParaRPr>
            </a:p>
          </p:txBody>
        </p:sp>
        <p:sp>
          <p:nvSpPr>
            <p:cNvPr id="64523" name="AutoShape 6">
              <a:extLst>
                <a:ext uri="{FF2B5EF4-FFF2-40B4-BE49-F238E27FC236}">
                  <a16:creationId xmlns:a16="http://schemas.microsoft.com/office/drawing/2014/main" id="{E3461B87-6F38-B706-D586-1493DBCC6E84}"/>
                </a:ext>
              </a:extLst>
            </p:cNvPr>
            <p:cNvSpPr>
              <a:spLocks noChangeArrowheads="1"/>
            </p:cNvSpPr>
            <p:nvPr/>
          </p:nvSpPr>
          <p:spPr bwMode="auto">
            <a:xfrm rot="5400000">
              <a:off x="4749" y="2251"/>
              <a:ext cx="534" cy="816"/>
            </a:xfrm>
            <a:prstGeom prst="curvedDownArrow">
              <a:avLst>
                <a:gd name="adj1" fmla="val 20000"/>
                <a:gd name="adj2" fmla="val 40000"/>
                <a:gd name="adj3" fmla="val 50936"/>
              </a:avLst>
            </a:prstGeom>
            <a:solidFill>
              <a:srgbClr val="FF0000"/>
            </a:soli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i="1">
                <a:solidFill>
                  <a:schemeClr val="bg1"/>
                </a:solidFill>
              </a:endParaRPr>
            </a:p>
          </p:txBody>
        </p:sp>
        <p:sp>
          <p:nvSpPr>
            <p:cNvPr id="64524" name="Text Box 7">
              <a:extLst>
                <a:ext uri="{FF2B5EF4-FFF2-40B4-BE49-F238E27FC236}">
                  <a16:creationId xmlns:a16="http://schemas.microsoft.com/office/drawing/2014/main" id="{00BDD792-61ED-E59E-A6F9-6A7230E91A8C}"/>
                </a:ext>
              </a:extLst>
            </p:cNvPr>
            <p:cNvSpPr txBox="1">
              <a:spLocks noChangeArrowheads="1"/>
            </p:cNvSpPr>
            <p:nvPr/>
          </p:nvSpPr>
          <p:spPr bwMode="auto">
            <a:xfrm>
              <a:off x="3955" y="1736"/>
              <a:ext cx="404"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a:t>SEE</a:t>
              </a:r>
            </a:p>
          </p:txBody>
        </p:sp>
        <p:sp>
          <p:nvSpPr>
            <p:cNvPr id="64525" name="Text Box 8">
              <a:extLst>
                <a:ext uri="{FF2B5EF4-FFF2-40B4-BE49-F238E27FC236}">
                  <a16:creationId xmlns:a16="http://schemas.microsoft.com/office/drawing/2014/main" id="{203FFAA0-156F-B4AA-7350-0F4BBD868665}"/>
                </a:ext>
              </a:extLst>
            </p:cNvPr>
            <p:cNvSpPr txBox="1">
              <a:spLocks noChangeArrowheads="1"/>
            </p:cNvSpPr>
            <p:nvPr/>
          </p:nvSpPr>
          <p:spPr bwMode="auto">
            <a:xfrm>
              <a:off x="4752" y="2388"/>
              <a:ext cx="816" cy="5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a:t>SAY/Stop </a:t>
              </a:r>
            </a:p>
            <a:p>
              <a:pPr eaLnBrk="1" hangingPunct="1"/>
              <a:r>
                <a:rPr lang="en-US" altLang="en-US" b="1" i="1"/>
                <a:t>Unsafe Act</a:t>
              </a:r>
            </a:p>
          </p:txBody>
        </p:sp>
        <p:sp>
          <p:nvSpPr>
            <p:cNvPr id="64526" name="Text Box 9">
              <a:extLst>
                <a:ext uri="{FF2B5EF4-FFF2-40B4-BE49-F238E27FC236}">
                  <a16:creationId xmlns:a16="http://schemas.microsoft.com/office/drawing/2014/main" id="{ECCCB6E9-7071-FA0B-DACE-69288385B648}"/>
                </a:ext>
              </a:extLst>
            </p:cNvPr>
            <p:cNvSpPr txBox="1">
              <a:spLocks noChangeArrowheads="1"/>
            </p:cNvSpPr>
            <p:nvPr/>
          </p:nvSpPr>
          <p:spPr bwMode="auto">
            <a:xfrm>
              <a:off x="3412" y="2429"/>
              <a:ext cx="476" cy="40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a:t>Write</a:t>
              </a:r>
            </a:p>
            <a:p>
              <a:pPr eaLnBrk="1" hangingPunct="1"/>
              <a:r>
                <a:rPr lang="en-US" altLang="en-US" b="1" i="1"/>
                <a:t>SIGN</a:t>
              </a:r>
            </a:p>
          </p:txBody>
        </p:sp>
      </p:grpSp>
      <p:sp>
        <p:nvSpPr>
          <p:cNvPr id="64515" name="Text Box 10">
            <a:extLst>
              <a:ext uri="{FF2B5EF4-FFF2-40B4-BE49-F238E27FC236}">
                <a16:creationId xmlns:a16="http://schemas.microsoft.com/office/drawing/2014/main" id="{7FF68DB8-BC40-1D82-F15D-077C3CD79310}"/>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sp>
        <p:nvSpPr>
          <p:cNvPr id="64516" name="Rectangle 11">
            <a:extLst>
              <a:ext uri="{FF2B5EF4-FFF2-40B4-BE49-F238E27FC236}">
                <a16:creationId xmlns:a16="http://schemas.microsoft.com/office/drawing/2014/main" id="{12680E6C-8451-90E5-C091-2394260B4DBA}"/>
              </a:ext>
            </a:extLst>
          </p:cNvPr>
          <p:cNvSpPr>
            <a:spLocks noChangeArrowheads="1"/>
          </p:cNvSpPr>
          <p:nvPr/>
        </p:nvSpPr>
        <p:spPr bwMode="auto">
          <a:xfrm>
            <a:off x="457200" y="1371600"/>
            <a:ext cx="4114800" cy="210185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indent="635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a:t>WHAT IS </a:t>
            </a:r>
            <a:r>
              <a:rPr lang="en-US" altLang="en-US" sz="2200" b="1"/>
              <a:t>SMART ?</a:t>
            </a:r>
          </a:p>
          <a:p>
            <a:pPr lvl="1" eaLnBrk="1" hangingPunct="1"/>
            <a:endParaRPr lang="en-US" altLang="en-US" sz="2200" b="1"/>
          </a:p>
          <a:p>
            <a:pPr lvl="1" eaLnBrk="1" hangingPunct="1"/>
            <a:r>
              <a:rPr lang="en-US" altLang="en-US" sz="2200" b="1" u="sng"/>
              <a:t>SMART</a:t>
            </a:r>
            <a:r>
              <a:rPr lang="en-US" altLang="en-US" sz="2200"/>
              <a:t> is an </a:t>
            </a:r>
          </a:p>
          <a:p>
            <a:pPr lvl="2" eaLnBrk="1" hangingPunct="1">
              <a:buFontTx/>
              <a:buChar char="•"/>
            </a:pPr>
            <a:r>
              <a:rPr lang="en-US" altLang="en-US" sz="2200" b="1"/>
              <a:t>  Observation	</a:t>
            </a:r>
          </a:p>
          <a:p>
            <a:pPr lvl="2" eaLnBrk="1" hangingPunct="1">
              <a:buFontTx/>
              <a:buChar char="•"/>
            </a:pPr>
            <a:r>
              <a:rPr lang="en-US" altLang="en-US" sz="2200" b="1"/>
              <a:t>  Communication </a:t>
            </a:r>
            <a:r>
              <a:rPr lang="en-US" altLang="en-US" sz="2200"/>
              <a:t>and</a:t>
            </a:r>
            <a:r>
              <a:rPr lang="en-US" altLang="en-US" sz="2200" b="1"/>
              <a:t> </a:t>
            </a:r>
          </a:p>
          <a:p>
            <a:pPr lvl="2" eaLnBrk="1" hangingPunct="1">
              <a:buFontTx/>
              <a:buChar char="•"/>
            </a:pPr>
            <a:r>
              <a:rPr lang="en-US" altLang="en-US" sz="2200" b="1"/>
              <a:t>  Reporting </a:t>
            </a:r>
            <a:r>
              <a:rPr lang="en-US" altLang="en-US" sz="2200"/>
              <a:t>program</a:t>
            </a:r>
            <a:endParaRPr lang="en-US" altLang="en-US" sz="2200" b="1">
              <a:solidFill>
                <a:srgbClr val="FF3300"/>
              </a:solidFill>
            </a:endParaRPr>
          </a:p>
        </p:txBody>
      </p:sp>
      <p:sp>
        <p:nvSpPr>
          <p:cNvPr id="64517" name="Text Box 12">
            <a:extLst>
              <a:ext uri="{FF2B5EF4-FFF2-40B4-BE49-F238E27FC236}">
                <a16:creationId xmlns:a16="http://schemas.microsoft.com/office/drawing/2014/main" id="{5BD4917E-CCA1-1C80-C152-994225CF73C8}"/>
              </a:ext>
            </a:extLst>
          </p:cNvPr>
          <p:cNvSpPr txBox="1">
            <a:spLocks noChangeArrowheads="1"/>
          </p:cNvSpPr>
          <p:nvPr/>
        </p:nvSpPr>
        <p:spPr bwMode="auto">
          <a:xfrm>
            <a:off x="533400" y="4038600"/>
            <a:ext cx="3733800" cy="1927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n-US" altLang="en-US" sz="2400" b="1"/>
              <a:t>S	</a:t>
            </a:r>
            <a:r>
              <a:rPr lang="en-US" altLang="en-US" sz="2400" b="1">
                <a:solidFill>
                  <a:srgbClr val="FF3300"/>
                </a:solidFill>
              </a:rPr>
              <a:t>Safety</a:t>
            </a:r>
          </a:p>
          <a:p>
            <a:pPr lvl="2" eaLnBrk="1" hangingPunct="1"/>
            <a:r>
              <a:rPr lang="en-US" altLang="en-US" sz="2400" b="1"/>
              <a:t>M</a:t>
            </a:r>
            <a:r>
              <a:rPr lang="en-US" altLang="en-US" sz="2400" b="1">
                <a:solidFill>
                  <a:srgbClr val="FF3300"/>
                </a:solidFill>
              </a:rPr>
              <a:t>	Makes</a:t>
            </a:r>
          </a:p>
          <a:p>
            <a:pPr lvl="2" eaLnBrk="1" hangingPunct="1"/>
            <a:r>
              <a:rPr lang="en-US" altLang="en-US" sz="2400" b="1"/>
              <a:t>A	</a:t>
            </a:r>
          </a:p>
          <a:p>
            <a:pPr lvl="2" eaLnBrk="1" hangingPunct="1"/>
            <a:r>
              <a:rPr lang="en-US" altLang="en-US" sz="2400" b="1"/>
              <a:t>R	</a:t>
            </a:r>
            <a:r>
              <a:rPr lang="en-US" altLang="en-US" sz="2400" b="1">
                <a:solidFill>
                  <a:srgbClr val="FF3300"/>
                </a:solidFill>
              </a:rPr>
              <a:t>Real</a:t>
            </a:r>
          </a:p>
          <a:p>
            <a:pPr lvl="2" eaLnBrk="1" hangingPunct="1"/>
            <a:r>
              <a:rPr lang="en-US" altLang="en-US" sz="2400" b="1"/>
              <a:t>T	</a:t>
            </a:r>
            <a:r>
              <a:rPr lang="en-US" altLang="en-US" sz="2400" b="1">
                <a:solidFill>
                  <a:srgbClr val="FF3300"/>
                </a:solidFill>
              </a:rPr>
              <a:t>Team</a:t>
            </a:r>
          </a:p>
        </p:txBody>
      </p:sp>
      <p:pic>
        <p:nvPicPr>
          <p:cNvPr id="64518" name="Picture 13">
            <a:extLst>
              <a:ext uri="{FF2B5EF4-FFF2-40B4-BE49-F238E27FC236}">
                <a16:creationId xmlns:a16="http://schemas.microsoft.com/office/drawing/2014/main" id="{E21B6816-2D25-2F8B-B467-CDBD57FC8D15}"/>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5334000" y="3886200"/>
            <a:ext cx="3048000" cy="2546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a:extLst>
              <a:ext uri="{FF2B5EF4-FFF2-40B4-BE49-F238E27FC236}">
                <a16:creationId xmlns:a16="http://schemas.microsoft.com/office/drawing/2014/main" id="{0A5F6A47-674A-53AA-D05B-A24D817208EA}"/>
              </a:ext>
            </a:extLst>
          </p:cNvPr>
          <p:cNvSpPr txBox="1">
            <a:spLocks noChangeArrowheads="1"/>
          </p:cNvSpPr>
          <p:nvPr/>
        </p:nvSpPr>
        <p:spPr bwMode="auto">
          <a:xfrm>
            <a:off x="685800" y="2887663"/>
            <a:ext cx="8077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08000">
              <a:defRPr>
                <a:solidFill>
                  <a:schemeClr val="tx1"/>
                </a:solidFill>
                <a:latin typeface="Arial" panose="020B0604020202020204" pitchFamily="34" charset="0"/>
              </a:defRPr>
            </a:lvl1pPr>
            <a:lvl2pPr marL="742950" indent="-285750" defTabSz="508000">
              <a:defRPr>
                <a:solidFill>
                  <a:schemeClr val="tx1"/>
                </a:solidFill>
                <a:latin typeface="Arial" panose="020B0604020202020204" pitchFamily="34" charset="0"/>
              </a:defRPr>
            </a:lvl2pPr>
            <a:lvl3pPr marL="1143000" indent="-228600" defTabSz="508000">
              <a:defRPr>
                <a:solidFill>
                  <a:schemeClr val="tx1"/>
                </a:solidFill>
                <a:latin typeface="Arial" panose="020B0604020202020204" pitchFamily="34" charset="0"/>
              </a:defRPr>
            </a:lvl3pPr>
            <a:lvl4pPr marL="1600200" indent="-228600" defTabSz="508000">
              <a:defRPr>
                <a:solidFill>
                  <a:schemeClr val="tx1"/>
                </a:solidFill>
                <a:latin typeface="Arial" panose="020B0604020202020204" pitchFamily="34" charset="0"/>
              </a:defRPr>
            </a:lvl4pPr>
            <a:lvl5pPr marL="2057400" indent="-228600" defTabSz="508000">
              <a:defRPr>
                <a:solidFill>
                  <a:schemeClr val="tx1"/>
                </a:solidFill>
                <a:latin typeface="Arial" panose="020B0604020202020204" pitchFamily="34" charset="0"/>
              </a:defRPr>
            </a:lvl5pPr>
            <a:lvl6pPr marL="2514600" indent="-228600" defTabSz="508000" eaLnBrk="0" fontAlgn="base" hangingPunct="0">
              <a:spcBef>
                <a:spcPct val="0"/>
              </a:spcBef>
              <a:spcAft>
                <a:spcPct val="0"/>
              </a:spcAft>
              <a:defRPr>
                <a:solidFill>
                  <a:schemeClr val="tx1"/>
                </a:solidFill>
                <a:latin typeface="Arial" panose="020B0604020202020204" pitchFamily="34" charset="0"/>
              </a:defRPr>
            </a:lvl6pPr>
            <a:lvl7pPr marL="2971800" indent="-228600" defTabSz="508000" eaLnBrk="0" fontAlgn="base" hangingPunct="0">
              <a:spcBef>
                <a:spcPct val="0"/>
              </a:spcBef>
              <a:spcAft>
                <a:spcPct val="0"/>
              </a:spcAft>
              <a:defRPr>
                <a:solidFill>
                  <a:schemeClr val="tx1"/>
                </a:solidFill>
                <a:latin typeface="Arial" panose="020B0604020202020204" pitchFamily="34" charset="0"/>
              </a:defRPr>
            </a:lvl7pPr>
            <a:lvl8pPr marL="3429000" indent="-228600" defTabSz="508000" eaLnBrk="0" fontAlgn="base" hangingPunct="0">
              <a:spcBef>
                <a:spcPct val="0"/>
              </a:spcBef>
              <a:spcAft>
                <a:spcPct val="0"/>
              </a:spcAft>
              <a:defRPr>
                <a:solidFill>
                  <a:schemeClr val="tx1"/>
                </a:solidFill>
                <a:latin typeface="Arial" panose="020B0604020202020204" pitchFamily="34" charset="0"/>
              </a:defRPr>
            </a:lvl8pPr>
            <a:lvl9pPr marL="3886200" indent="-228600" defTabSz="508000" eaLnBrk="0" fontAlgn="base" hangingPunct="0">
              <a:spcBef>
                <a:spcPct val="0"/>
              </a:spcBef>
              <a:spcAft>
                <a:spcPct val="0"/>
              </a:spcAft>
              <a:defRPr>
                <a:solidFill>
                  <a:schemeClr val="tx1"/>
                </a:solidFill>
                <a:latin typeface="Arial" panose="020B0604020202020204" pitchFamily="34" charset="0"/>
              </a:defRPr>
            </a:lvl9pPr>
          </a:lstStyle>
          <a:p>
            <a:pPr>
              <a:buClr>
                <a:srgbClr val="990033"/>
              </a:buClr>
              <a:buFontTx/>
              <a:buChar char="•"/>
            </a:pPr>
            <a:endParaRPr lang="en-US" altLang="en-US" sz="2400" b="1" i="1">
              <a:latin typeface="Garamond" panose="02020404030301010803" pitchFamily="18" charset="0"/>
            </a:endParaRPr>
          </a:p>
          <a:p>
            <a:pPr>
              <a:buClr>
                <a:srgbClr val="990033"/>
              </a:buClr>
              <a:buFontTx/>
              <a:buChar char="•"/>
            </a:pPr>
            <a:endParaRPr lang="en-US" altLang="en-US" sz="2400" b="1" i="1">
              <a:latin typeface="Garamond" panose="02020404030301010803" pitchFamily="18" charset="0"/>
            </a:endParaRPr>
          </a:p>
        </p:txBody>
      </p:sp>
      <p:sp>
        <p:nvSpPr>
          <p:cNvPr id="66563" name="Text Box 3">
            <a:extLst>
              <a:ext uri="{FF2B5EF4-FFF2-40B4-BE49-F238E27FC236}">
                <a16:creationId xmlns:a16="http://schemas.microsoft.com/office/drawing/2014/main" id="{2D7F8B40-2D9C-F799-D16E-CF193BFC1508}"/>
              </a:ext>
            </a:extLst>
          </p:cNvPr>
          <p:cNvSpPr txBox="1">
            <a:spLocks noChangeArrowheads="1"/>
          </p:cNvSpPr>
          <p:nvPr/>
        </p:nvSpPr>
        <p:spPr bwMode="auto">
          <a:xfrm>
            <a:off x="685800" y="2887663"/>
            <a:ext cx="8077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08000">
              <a:defRPr>
                <a:solidFill>
                  <a:schemeClr val="tx1"/>
                </a:solidFill>
                <a:latin typeface="Arial" panose="020B0604020202020204" pitchFamily="34" charset="0"/>
              </a:defRPr>
            </a:lvl1pPr>
            <a:lvl2pPr marL="742950" indent="-285750" defTabSz="508000">
              <a:defRPr>
                <a:solidFill>
                  <a:schemeClr val="tx1"/>
                </a:solidFill>
                <a:latin typeface="Arial" panose="020B0604020202020204" pitchFamily="34" charset="0"/>
              </a:defRPr>
            </a:lvl2pPr>
            <a:lvl3pPr marL="1143000" indent="-228600" defTabSz="508000">
              <a:defRPr>
                <a:solidFill>
                  <a:schemeClr val="tx1"/>
                </a:solidFill>
                <a:latin typeface="Arial" panose="020B0604020202020204" pitchFamily="34" charset="0"/>
              </a:defRPr>
            </a:lvl3pPr>
            <a:lvl4pPr marL="1600200" indent="-228600" defTabSz="508000">
              <a:defRPr>
                <a:solidFill>
                  <a:schemeClr val="tx1"/>
                </a:solidFill>
                <a:latin typeface="Arial" panose="020B0604020202020204" pitchFamily="34" charset="0"/>
              </a:defRPr>
            </a:lvl4pPr>
            <a:lvl5pPr marL="2057400" indent="-228600" defTabSz="508000">
              <a:defRPr>
                <a:solidFill>
                  <a:schemeClr val="tx1"/>
                </a:solidFill>
                <a:latin typeface="Arial" panose="020B0604020202020204" pitchFamily="34" charset="0"/>
              </a:defRPr>
            </a:lvl5pPr>
            <a:lvl6pPr marL="2514600" indent="-228600" defTabSz="508000" eaLnBrk="0" fontAlgn="base" hangingPunct="0">
              <a:spcBef>
                <a:spcPct val="0"/>
              </a:spcBef>
              <a:spcAft>
                <a:spcPct val="0"/>
              </a:spcAft>
              <a:defRPr>
                <a:solidFill>
                  <a:schemeClr val="tx1"/>
                </a:solidFill>
                <a:latin typeface="Arial" panose="020B0604020202020204" pitchFamily="34" charset="0"/>
              </a:defRPr>
            </a:lvl6pPr>
            <a:lvl7pPr marL="2971800" indent="-228600" defTabSz="508000" eaLnBrk="0" fontAlgn="base" hangingPunct="0">
              <a:spcBef>
                <a:spcPct val="0"/>
              </a:spcBef>
              <a:spcAft>
                <a:spcPct val="0"/>
              </a:spcAft>
              <a:defRPr>
                <a:solidFill>
                  <a:schemeClr val="tx1"/>
                </a:solidFill>
                <a:latin typeface="Arial" panose="020B0604020202020204" pitchFamily="34" charset="0"/>
              </a:defRPr>
            </a:lvl7pPr>
            <a:lvl8pPr marL="3429000" indent="-228600" defTabSz="508000" eaLnBrk="0" fontAlgn="base" hangingPunct="0">
              <a:spcBef>
                <a:spcPct val="0"/>
              </a:spcBef>
              <a:spcAft>
                <a:spcPct val="0"/>
              </a:spcAft>
              <a:defRPr>
                <a:solidFill>
                  <a:schemeClr val="tx1"/>
                </a:solidFill>
                <a:latin typeface="Arial" panose="020B0604020202020204" pitchFamily="34" charset="0"/>
              </a:defRPr>
            </a:lvl8pPr>
            <a:lvl9pPr marL="3886200" indent="-228600" defTabSz="508000" eaLnBrk="0" fontAlgn="base" hangingPunct="0">
              <a:spcBef>
                <a:spcPct val="0"/>
              </a:spcBef>
              <a:spcAft>
                <a:spcPct val="0"/>
              </a:spcAft>
              <a:defRPr>
                <a:solidFill>
                  <a:schemeClr val="tx1"/>
                </a:solidFill>
                <a:latin typeface="Arial" panose="020B0604020202020204" pitchFamily="34" charset="0"/>
              </a:defRPr>
            </a:lvl9pPr>
          </a:lstStyle>
          <a:p>
            <a:pPr>
              <a:buClr>
                <a:srgbClr val="990033"/>
              </a:buClr>
              <a:buFontTx/>
              <a:buChar char="•"/>
            </a:pPr>
            <a:endParaRPr lang="en-US" altLang="en-US" sz="2400" b="1" i="1">
              <a:latin typeface="Garamond" panose="02020404030301010803" pitchFamily="18" charset="0"/>
            </a:endParaRPr>
          </a:p>
          <a:p>
            <a:pPr>
              <a:buClr>
                <a:srgbClr val="990033"/>
              </a:buClr>
              <a:buFontTx/>
              <a:buChar char="•"/>
            </a:pPr>
            <a:endParaRPr lang="en-US" altLang="en-US" sz="2400" b="1" i="1">
              <a:latin typeface="Garamond" panose="02020404030301010803" pitchFamily="18" charset="0"/>
            </a:endParaRPr>
          </a:p>
        </p:txBody>
      </p:sp>
      <p:sp>
        <p:nvSpPr>
          <p:cNvPr id="66564" name="Text Box 4">
            <a:extLst>
              <a:ext uri="{FF2B5EF4-FFF2-40B4-BE49-F238E27FC236}">
                <a16:creationId xmlns:a16="http://schemas.microsoft.com/office/drawing/2014/main" id="{AA024F24-B0AD-982A-BAB7-82316D5BED28}"/>
              </a:ext>
            </a:extLst>
          </p:cNvPr>
          <p:cNvSpPr txBox="1">
            <a:spLocks noChangeArrowheads="1"/>
          </p:cNvSpPr>
          <p:nvPr/>
        </p:nvSpPr>
        <p:spPr bwMode="auto">
          <a:xfrm flipH="1">
            <a:off x="2616200" y="939800"/>
            <a:ext cx="2368550" cy="527367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292100" indent="-177800">
              <a:defRPr>
                <a:solidFill>
                  <a:schemeClr val="tx1"/>
                </a:solidFill>
                <a:latin typeface="Arial" panose="020B0604020202020204" pitchFamily="34" charset="0"/>
              </a:defRPr>
            </a:lvl2pPr>
            <a:lvl3pPr marL="1549400" indent="-457200">
              <a:defRPr>
                <a:solidFill>
                  <a:schemeClr val="tx1"/>
                </a:solidFill>
                <a:latin typeface="Arial" panose="020B0604020202020204" pitchFamily="34" charset="0"/>
              </a:defRPr>
            </a:lvl3pPr>
            <a:lvl4pPr marL="2120900" indent="-457200">
              <a:defRPr>
                <a:solidFill>
                  <a:schemeClr val="tx1"/>
                </a:solidFill>
                <a:latin typeface="Arial" panose="020B0604020202020204" pitchFamily="34" charset="0"/>
              </a:defRPr>
            </a:lvl4pPr>
            <a:lvl5pPr marL="2692400" indent="-457200">
              <a:defRPr>
                <a:solidFill>
                  <a:schemeClr val="tx1"/>
                </a:solidFill>
                <a:latin typeface="Arial" panose="020B0604020202020204" pitchFamily="34" charset="0"/>
              </a:defRPr>
            </a:lvl5pPr>
            <a:lvl6pPr marL="3149600" indent="-457200" eaLnBrk="0" fontAlgn="base" hangingPunct="0">
              <a:spcBef>
                <a:spcPct val="0"/>
              </a:spcBef>
              <a:spcAft>
                <a:spcPct val="0"/>
              </a:spcAft>
              <a:defRPr>
                <a:solidFill>
                  <a:schemeClr val="tx1"/>
                </a:solidFill>
                <a:latin typeface="Arial" panose="020B0604020202020204" pitchFamily="34" charset="0"/>
              </a:defRPr>
            </a:lvl6pPr>
            <a:lvl7pPr marL="3606800" indent="-457200" eaLnBrk="0" fontAlgn="base" hangingPunct="0">
              <a:spcBef>
                <a:spcPct val="0"/>
              </a:spcBef>
              <a:spcAft>
                <a:spcPct val="0"/>
              </a:spcAft>
              <a:defRPr>
                <a:solidFill>
                  <a:schemeClr val="tx1"/>
                </a:solidFill>
                <a:latin typeface="Arial" panose="020B0604020202020204" pitchFamily="34" charset="0"/>
              </a:defRPr>
            </a:lvl7pPr>
            <a:lvl8pPr marL="4064000" indent="-457200" eaLnBrk="0" fontAlgn="base" hangingPunct="0">
              <a:spcBef>
                <a:spcPct val="0"/>
              </a:spcBef>
              <a:spcAft>
                <a:spcPct val="0"/>
              </a:spcAft>
              <a:defRPr>
                <a:solidFill>
                  <a:schemeClr val="tx1"/>
                </a:solidFill>
                <a:latin typeface="Arial" panose="020B0604020202020204" pitchFamily="34" charset="0"/>
              </a:defRPr>
            </a:lvl8pPr>
            <a:lvl9pPr marL="4521200" indent="-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As part of the Behavior Based Safety System, the SMART Program will be used on the rig.  All personnel will be trained in how to use this system.  Safety observations are for the purpose of preventing a serious incident or accident from occurring.  As part of the corrective action process, SMART cards and feedback are used to identify and document safe and at-risk behaviors, as well as equipment and conditions.  The steps for doing this process include:</a:t>
            </a:r>
          </a:p>
          <a:p>
            <a:pPr lvl="1" eaLnBrk="1" hangingPunct="1">
              <a:spcBef>
                <a:spcPct val="50000"/>
              </a:spcBef>
              <a:buFontTx/>
              <a:buAutoNum type="arabicPeriod"/>
            </a:pPr>
            <a:r>
              <a:rPr lang="en-US" altLang="en-US" sz="1000" b="1"/>
              <a:t>Observing a person work, having a conversation about their work, and getting a commitment from the person to work more safely.  Encouragement is also given to personnel that are working safely. </a:t>
            </a:r>
          </a:p>
          <a:p>
            <a:pPr lvl="1" eaLnBrk="1" hangingPunct="1">
              <a:spcBef>
                <a:spcPct val="50000"/>
              </a:spcBef>
              <a:buFontTx/>
              <a:buAutoNum type="arabicPeriod"/>
            </a:pPr>
            <a:r>
              <a:rPr lang="en-US" altLang="en-US" sz="1000" b="1"/>
              <a:t>The Observer will then record the discussion and commitment on the STOP card and give it to the Safety Facilitator. An example of a SMART card is pictured here.  The front of the SMART card is shown on the left and the back of the SMART card is shown on the right.</a:t>
            </a:r>
          </a:p>
        </p:txBody>
      </p:sp>
      <p:pic>
        <p:nvPicPr>
          <p:cNvPr id="66565" name="Picture 5">
            <a:extLst>
              <a:ext uri="{FF2B5EF4-FFF2-40B4-BE49-F238E27FC236}">
                <a16:creationId xmlns:a16="http://schemas.microsoft.com/office/drawing/2014/main" id="{8048768D-8920-46A5-FD35-E17BCFB8E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8888" y="1558925"/>
            <a:ext cx="14605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6">
            <a:extLst>
              <a:ext uri="{FF2B5EF4-FFF2-40B4-BE49-F238E27FC236}">
                <a16:creationId xmlns:a16="http://schemas.microsoft.com/office/drawing/2014/main" id="{2EEDE3FD-FB24-A8F1-F7BB-754CA6262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888" y="4314825"/>
            <a:ext cx="1462087" cy="1003300"/>
          </a:xfrm>
          <a:prstGeom prst="rect">
            <a:avLst/>
          </a:prstGeom>
          <a:solidFill>
            <a:srgbClr val="FFCC00"/>
          </a:solidFill>
          <a:ln w="9525">
            <a:solidFill>
              <a:schemeClr val="tx1"/>
            </a:solidFill>
            <a:miter lim="800000"/>
            <a:headEnd/>
            <a:tailEnd/>
          </a:ln>
        </p:spPr>
      </p:pic>
      <p:pic>
        <p:nvPicPr>
          <p:cNvPr id="66567" name="Picture 7">
            <a:extLst>
              <a:ext uri="{FF2B5EF4-FFF2-40B4-BE49-F238E27FC236}">
                <a16:creationId xmlns:a16="http://schemas.microsoft.com/office/drawing/2014/main" id="{44449B10-0ECE-B590-1FFB-3DA501BB3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888" y="2943225"/>
            <a:ext cx="1462087" cy="1098550"/>
          </a:xfrm>
          <a:prstGeom prst="rect">
            <a:avLst/>
          </a:prstGeom>
          <a:solidFill>
            <a:srgbClr val="FFCC00"/>
          </a:solidFill>
          <a:ln w="9525">
            <a:solidFill>
              <a:schemeClr val="tx1"/>
            </a:solidFill>
            <a:miter lim="800000"/>
            <a:headEnd/>
            <a:tailEnd/>
          </a:ln>
        </p:spPr>
      </p:pic>
      <p:sp>
        <p:nvSpPr>
          <p:cNvPr id="66568" name="Text Box 8">
            <a:extLst>
              <a:ext uri="{FF2B5EF4-FFF2-40B4-BE49-F238E27FC236}">
                <a16:creationId xmlns:a16="http://schemas.microsoft.com/office/drawing/2014/main" id="{A90C4C07-9222-CE4A-4B49-F134B7788A34}"/>
              </a:ext>
            </a:extLst>
          </p:cNvPr>
          <p:cNvSpPr txBox="1">
            <a:spLocks noChangeArrowheads="1"/>
          </p:cNvSpPr>
          <p:nvPr/>
        </p:nvSpPr>
        <p:spPr bwMode="auto">
          <a:xfrm>
            <a:off x="5068888" y="2644775"/>
            <a:ext cx="14605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OBSERVING</a:t>
            </a:r>
          </a:p>
        </p:txBody>
      </p:sp>
      <p:sp>
        <p:nvSpPr>
          <p:cNvPr id="66569" name="Text Box 9">
            <a:extLst>
              <a:ext uri="{FF2B5EF4-FFF2-40B4-BE49-F238E27FC236}">
                <a16:creationId xmlns:a16="http://schemas.microsoft.com/office/drawing/2014/main" id="{D94B97F3-A92C-2470-529F-69368047DB0A}"/>
              </a:ext>
            </a:extLst>
          </p:cNvPr>
          <p:cNvSpPr txBox="1">
            <a:spLocks noChangeArrowheads="1"/>
          </p:cNvSpPr>
          <p:nvPr/>
        </p:nvSpPr>
        <p:spPr bwMode="auto">
          <a:xfrm>
            <a:off x="5075238" y="4041775"/>
            <a:ext cx="14478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CONVERSATION</a:t>
            </a:r>
          </a:p>
        </p:txBody>
      </p:sp>
      <p:sp>
        <p:nvSpPr>
          <p:cNvPr id="66570" name="Text Box 10">
            <a:extLst>
              <a:ext uri="{FF2B5EF4-FFF2-40B4-BE49-F238E27FC236}">
                <a16:creationId xmlns:a16="http://schemas.microsoft.com/office/drawing/2014/main" id="{E0DB8191-6CC2-E39D-57C9-16DF98BE9FA2}"/>
              </a:ext>
            </a:extLst>
          </p:cNvPr>
          <p:cNvSpPr txBox="1">
            <a:spLocks noChangeArrowheads="1"/>
          </p:cNvSpPr>
          <p:nvPr/>
        </p:nvSpPr>
        <p:spPr bwMode="auto">
          <a:xfrm>
            <a:off x="5075238" y="5321300"/>
            <a:ext cx="14478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 GETTING COMMITTMENT</a:t>
            </a:r>
          </a:p>
        </p:txBody>
      </p:sp>
      <p:sp>
        <p:nvSpPr>
          <p:cNvPr id="66571" name="Text Box 11">
            <a:extLst>
              <a:ext uri="{FF2B5EF4-FFF2-40B4-BE49-F238E27FC236}">
                <a16:creationId xmlns:a16="http://schemas.microsoft.com/office/drawing/2014/main" id="{AAD1BA7C-B60C-B8AB-067A-6AC9DFEBD0A2}"/>
              </a:ext>
            </a:extLst>
          </p:cNvPr>
          <p:cNvSpPr txBox="1">
            <a:spLocks noChangeArrowheads="1"/>
          </p:cNvSpPr>
          <p:nvPr/>
        </p:nvSpPr>
        <p:spPr bwMode="auto">
          <a:xfrm>
            <a:off x="6400800" y="525463"/>
            <a:ext cx="23622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0"/>
              </a:spcBef>
            </a:pPr>
            <a:endParaRPr lang="en-US" altLang="en-US" sz="1000" b="1"/>
          </a:p>
        </p:txBody>
      </p:sp>
      <p:sp>
        <p:nvSpPr>
          <p:cNvPr id="66572" name="Text Box 12">
            <a:extLst>
              <a:ext uri="{FF2B5EF4-FFF2-40B4-BE49-F238E27FC236}">
                <a16:creationId xmlns:a16="http://schemas.microsoft.com/office/drawing/2014/main" id="{227FF8A1-3BDE-F08C-07C0-970A1A236CE1}"/>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pic>
        <p:nvPicPr>
          <p:cNvPr id="66573" name="Picture 13">
            <a:extLst>
              <a:ext uri="{FF2B5EF4-FFF2-40B4-BE49-F238E27FC236}">
                <a16:creationId xmlns:a16="http://schemas.microsoft.com/office/drawing/2014/main" id="{7979ABF8-0219-BD55-CF2E-ACB95B4C2E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576"/>
          <a:stretch>
            <a:fillRect/>
          </a:stretch>
        </p:blipFill>
        <p:spPr bwMode="auto">
          <a:xfrm>
            <a:off x="228600" y="1295400"/>
            <a:ext cx="23368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74" name="Picture 14">
            <a:extLst>
              <a:ext uri="{FF2B5EF4-FFF2-40B4-BE49-F238E27FC236}">
                <a16:creationId xmlns:a16="http://schemas.microsoft.com/office/drawing/2014/main" id="{D0D4C202-0282-E12F-3AF6-1D8D0B1387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576"/>
          <a:stretch>
            <a:fillRect/>
          </a:stretch>
        </p:blipFill>
        <p:spPr bwMode="auto">
          <a:xfrm>
            <a:off x="6781800" y="1295400"/>
            <a:ext cx="2179638"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65605871-27E1-1511-6DF2-78B3F0B54A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421A4A76-C4AB-22EB-40FD-23858364B6AE}"/>
              </a:ext>
            </a:extLst>
          </p:cNvPr>
          <p:cNvSpPr>
            <a:spLocks noGrp="1" noChangeArrowheads="1"/>
          </p:cNvSpPr>
          <p:nvPr>
            <p:ph type="body" sz="half" idx="1"/>
          </p:nvPr>
        </p:nvSpPr>
        <p:spPr bwMode="auto">
          <a:xfrm>
            <a:off x="152400" y="762000"/>
            <a:ext cx="3581400" cy="3962400"/>
          </a:xfrm>
          <a:noFill/>
          <a:ln w="19050" algn="ctr">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80000"/>
              </a:lnSpc>
              <a:spcBef>
                <a:spcPct val="50000"/>
              </a:spcBef>
              <a:buFontTx/>
              <a:buNone/>
            </a:pPr>
            <a:r>
              <a:rPr lang="en-US" altLang="en-US" sz="1100" b="1"/>
              <a:t>Before doing a critical task on the rig, there will be a safety meeting to discuss the task with all persons involved in the task.  To work successfully and safely each task needs to have teamwork to accomplish the job properly.  Just like a football team needs to meet and discuss plays and strategy for an up-coming game, the rig team does the same thing for an up-coming job task.</a:t>
            </a:r>
          </a:p>
          <a:p>
            <a:pPr marL="0" indent="0" eaLnBrk="1" hangingPunct="1">
              <a:lnSpc>
                <a:spcPct val="80000"/>
              </a:lnSpc>
              <a:spcBef>
                <a:spcPct val="50000"/>
              </a:spcBef>
              <a:buFontTx/>
              <a:buNone/>
            </a:pPr>
            <a:r>
              <a:rPr lang="en-US" altLang="en-US" sz="1100" b="1"/>
              <a:t>The JSA (Job Safety Analysis), work permit, risks and hazards of the job will be discussed so everyone will know their role and responsibilities for doing the job safely and efficiently.</a:t>
            </a:r>
          </a:p>
          <a:p>
            <a:pPr marL="0" indent="0" eaLnBrk="1" hangingPunct="1">
              <a:lnSpc>
                <a:spcPct val="80000"/>
              </a:lnSpc>
              <a:spcBef>
                <a:spcPct val="50000"/>
              </a:spcBef>
              <a:buFontTx/>
              <a:buNone/>
            </a:pPr>
            <a:r>
              <a:rPr lang="en-US" altLang="en-US" sz="1100" b="1"/>
              <a:t>This provides an excellent time for the new Roustabouts to learn and ask questions about the job and to try and understand the procedures to be done.</a:t>
            </a:r>
          </a:p>
          <a:p>
            <a:pPr marL="0" indent="0" eaLnBrk="1" hangingPunct="1">
              <a:lnSpc>
                <a:spcPct val="80000"/>
              </a:lnSpc>
              <a:spcBef>
                <a:spcPct val="50000"/>
              </a:spcBef>
              <a:buFontTx/>
              <a:buNone/>
            </a:pPr>
            <a:r>
              <a:rPr lang="en-US" altLang="en-US" sz="1100" b="1"/>
              <a:t>Everyone is expected to pay attention and to ask questions to help clarify the key points.  There are no “stupid” questions!  Everyone is encouraged to ask questions when they do not understand!</a:t>
            </a:r>
          </a:p>
          <a:p>
            <a:pPr marL="0" indent="0" eaLnBrk="1" hangingPunct="1">
              <a:lnSpc>
                <a:spcPct val="80000"/>
              </a:lnSpc>
              <a:spcBef>
                <a:spcPct val="50000"/>
              </a:spcBef>
              <a:buFontTx/>
              <a:buNone/>
            </a:pPr>
            <a:r>
              <a:rPr lang="en-US" altLang="en-US" sz="1100" b="1"/>
              <a:t>These photos show the supervisors going over the list of suggestions and comments about a specific job task that is going to be carried out on the rig by the Roustabouts.</a:t>
            </a:r>
          </a:p>
          <a:p>
            <a:pPr marL="0" indent="0" eaLnBrk="1" hangingPunct="1">
              <a:lnSpc>
                <a:spcPct val="80000"/>
              </a:lnSpc>
              <a:spcBef>
                <a:spcPct val="100000"/>
              </a:spcBef>
              <a:buFontTx/>
              <a:buNone/>
            </a:pPr>
            <a:endParaRPr lang="en-US" altLang="en-US" sz="1100" b="1"/>
          </a:p>
        </p:txBody>
      </p:sp>
      <p:sp>
        <p:nvSpPr>
          <p:cNvPr id="67587" name="Text Box 8">
            <a:extLst>
              <a:ext uri="{FF2B5EF4-FFF2-40B4-BE49-F238E27FC236}">
                <a16:creationId xmlns:a16="http://schemas.microsoft.com/office/drawing/2014/main" id="{8E0BC30D-B8B0-53E6-51CB-1505A0D53A04}"/>
              </a:ext>
            </a:extLst>
          </p:cNvPr>
          <p:cNvSpPr txBox="1">
            <a:spLocks noChangeArrowheads="1"/>
          </p:cNvSpPr>
          <p:nvPr/>
        </p:nvSpPr>
        <p:spPr bwMode="auto">
          <a:xfrm>
            <a:off x="6553200" y="2971800"/>
            <a:ext cx="1752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REVIEWING POLICIES</a:t>
            </a:r>
          </a:p>
        </p:txBody>
      </p:sp>
      <p:sp>
        <p:nvSpPr>
          <p:cNvPr id="67588" name="Text Box 10">
            <a:extLst>
              <a:ext uri="{FF2B5EF4-FFF2-40B4-BE49-F238E27FC236}">
                <a16:creationId xmlns:a16="http://schemas.microsoft.com/office/drawing/2014/main" id="{A829CCD5-F7B8-3AAD-650F-B698B391D837}"/>
              </a:ext>
            </a:extLst>
          </p:cNvPr>
          <p:cNvSpPr txBox="1">
            <a:spLocks noChangeArrowheads="1"/>
          </p:cNvSpPr>
          <p:nvPr/>
        </p:nvSpPr>
        <p:spPr bwMode="auto">
          <a:xfrm>
            <a:off x="0" y="952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p>
        </p:txBody>
      </p:sp>
      <p:sp>
        <p:nvSpPr>
          <p:cNvPr id="67589" name="Text Box 11">
            <a:extLst>
              <a:ext uri="{FF2B5EF4-FFF2-40B4-BE49-F238E27FC236}">
                <a16:creationId xmlns:a16="http://schemas.microsoft.com/office/drawing/2014/main" id="{09F0F38A-FA0A-407B-FEFC-F28DC04AABE2}"/>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pic>
        <p:nvPicPr>
          <p:cNvPr id="67590" name="Picture 13">
            <a:extLst>
              <a:ext uri="{FF2B5EF4-FFF2-40B4-BE49-F238E27FC236}">
                <a16:creationId xmlns:a16="http://schemas.microsoft.com/office/drawing/2014/main" id="{48C4ED0A-5A36-076A-C102-F174DA31E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762000"/>
            <a:ext cx="1905000" cy="190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91" name="Picture 14">
            <a:extLst>
              <a:ext uri="{FF2B5EF4-FFF2-40B4-BE49-F238E27FC236}">
                <a16:creationId xmlns:a16="http://schemas.microsoft.com/office/drawing/2014/main" id="{FB760F42-6E62-1E32-E8C7-85D14077EF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800600"/>
            <a:ext cx="1849438" cy="1635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92" name="Picture 16">
            <a:extLst>
              <a:ext uri="{FF2B5EF4-FFF2-40B4-BE49-F238E27FC236}">
                <a16:creationId xmlns:a16="http://schemas.microsoft.com/office/drawing/2014/main" id="{2EF3883B-AD30-3E35-410C-0CB3DAF2ECC2}"/>
              </a:ext>
            </a:extLst>
          </p:cNvPr>
          <p:cNvPicPr>
            <a:picLocks noGrp="1" noChangeAspect="1" noChangeArrowheads="1"/>
          </p:cNvPicPr>
          <p:nvPr>
            <p:ph type="clipArt" sz="half" idx="2"/>
          </p:nvPr>
        </p:nvPicPr>
        <p:blipFill>
          <a:blip r:embed="rId5">
            <a:extLst>
              <a:ext uri="{28A0092B-C50C-407E-A947-70E740481C1C}">
                <a14:useLocalDpi xmlns:a14="http://schemas.microsoft.com/office/drawing/2010/main" val="0"/>
              </a:ext>
            </a:extLst>
          </a:blip>
          <a:srcRect/>
          <a:stretch>
            <a:fillRect/>
          </a:stretch>
        </p:blipFill>
        <p:spPr bwMode="auto">
          <a:xfrm>
            <a:off x="3886200" y="3200400"/>
            <a:ext cx="2209800" cy="1657350"/>
          </a:xfrm>
          <a:noFill/>
          <a:ln>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93" name="Picture 17">
            <a:extLst>
              <a:ext uri="{FF2B5EF4-FFF2-40B4-BE49-F238E27FC236}">
                <a16:creationId xmlns:a16="http://schemas.microsoft.com/office/drawing/2014/main" id="{96BB38EB-9C8F-D6E6-94D4-89EDCFE97C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768350"/>
            <a:ext cx="3200400" cy="2030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94" name="Picture 18">
            <a:extLst>
              <a:ext uri="{FF2B5EF4-FFF2-40B4-BE49-F238E27FC236}">
                <a16:creationId xmlns:a16="http://schemas.microsoft.com/office/drawing/2014/main" id="{6DCCBF6D-015E-9C7F-6EFC-9DA85109CC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429000"/>
            <a:ext cx="2895600" cy="2400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7595" name="Text Box 19">
            <a:extLst>
              <a:ext uri="{FF2B5EF4-FFF2-40B4-BE49-F238E27FC236}">
                <a16:creationId xmlns:a16="http://schemas.microsoft.com/office/drawing/2014/main" id="{71F6A028-F357-BE32-9898-4C096F1B0898}"/>
              </a:ext>
            </a:extLst>
          </p:cNvPr>
          <p:cNvSpPr txBox="1">
            <a:spLocks noChangeArrowheads="1"/>
          </p:cNvSpPr>
          <p:nvPr/>
        </p:nvSpPr>
        <p:spPr bwMode="auto">
          <a:xfrm>
            <a:off x="3733800" y="2743200"/>
            <a:ext cx="20574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b="1"/>
              <a:t>REVIEWING JSA WITH SUPERVISOR</a:t>
            </a:r>
          </a:p>
        </p:txBody>
      </p:sp>
      <p:sp>
        <p:nvSpPr>
          <p:cNvPr id="67596" name="Text Box 20">
            <a:extLst>
              <a:ext uri="{FF2B5EF4-FFF2-40B4-BE49-F238E27FC236}">
                <a16:creationId xmlns:a16="http://schemas.microsoft.com/office/drawing/2014/main" id="{BE26B95C-BA26-A5E2-F722-2437E8AA8DA9}"/>
              </a:ext>
            </a:extLst>
          </p:cNvPr>
          <p:cNvSpPr txBox="1">
            <a:spLocks noChangeArrowheads="1"/>
          </p:cNvSpPr>
          <p:nvPr/>
        </p:nvSpPr>
        <p:spPr bwMode="auto">
          <a:xfrm>
            <a:off x="6781800" y="5867400"/>
            <a:ext cx="1752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TEAMWORK</a:t>
            </a:r>
          </a:p>
        </p:txBody>
      </p:sp>
      <p:sp>
        <p:nvSpPr>
          <p:cNvPr id="67597" name="Text Box 21">
            <a:extLst>
              <a:ext uri="{FF2B5EF4-FFF2-40B4-BE49-F238E27FC236}">
                <a16:creationId xmlns:a16="http://schemas.microsoft.com/office/drawing/2014/main" id="{F8E26ACB-A7E5-FB15-0A3D-18575F108A7D}"/>
              </a:ext>
            </a:extLst>
          </p:cNvPr>
          <p:cNvSpPr txBox="1">
            <a:spLocks noChangeArrowheads="1"/>
          </p:cNvSpPr>
          <p:nvPr/>
        </p:nvSpPr>
        <p:spPr bwMode="auto">
          <a:xfrm>
            <a:off x="3048000" y="4953000"/>
            <a:ext cx="2971800" cy="101441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ASKING QUESTIONS AND DISCUSSING ARE A MUST FOR SUPPORT OF THE JSA AND FOR THE UNDERSTANDING OF THE TASK BY ALL PARTICIPANTS!</a:t>
            </a:r>
          </a:p>
        </p:txBody>
      </p:sp>
      <p:sp>
        <p:nvSpPr>
          <p:cNvPr id="67598" name="Text Box 22">
            <a:extLst>
              <a:ext uri="{FF2B5EF4-FFF2-40B4-BE49-F238E27FC236}">
                <a16:creationId xmlns:a16="http://schemas.microsoft.com/office/drawing/2014/main" id="{5FC152DB-3605-0BC4-4104-B3DCC4DF8C07}"/>
              </a:ext>
            </a:extLst>
          </p:cNvPr>
          <p:cNvSpPr txBox="1">
            <a:spLocks noChangeArrowheads="1"/>
          </p:cNvSpPr>
          <p:nvPr/>
        </p:nvSpPr>
        <p:spPr bwMode="auto">
          <a:xfrm>
            <a:off x="790575" y="6219825"/>
            <a:ext cx="17526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PREPARING THE JSA</a:t>
            </a:r>
          </a:p>
        </p:txBody>
      </p:sp>
      <p:pic>
        <p:nvPicPr>
          <p:cNvPr id="2" name="Picture 1">
            <a:extLst>
              <a:ext uri="{FF2B5EF4-FFF2-40B4-BE49-F238E27FC236}">
                <a16:creationId xmlns:a16="http://schemas.microsoft.com/office/drawing/2014/main" id="{2C025A2B-F507-6292-90E5-4D750FB95D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9ACFFFE0-698F-C35D-BF46-370BE7DC0511}"/>
              </a:ext>
            </a:extLst>
          </p:cNvPr>
          <p:cNvSpPr>
            <a:spLocks noGrp="1" noChangeArrowheads="1"/>
          </p:cNvSpPr>
          <p:nvPr>
            <p:ph type="title"/>
          </p:nvPr>
        </p:nvSpPr>
        <p:spPr bwMode="auto">
          <a:xfrm>
            <a:off x="457200" y="274638"/>
            <a:ext cx="82296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endParaRPr lang="en-US" altLang="en-US"/>
          </a:p>
        </p:txBody>
      </p:sp>
      <p:sp>
        <p:nvSpPr>
          <p:cNvPr id="69635" name="Rectangle 3">
            <a:extLst>
              <a:ext uri="{FF2B5EF4-FFF2-40B4-BE49-F238E27FC236}">
                <a16:creationId xmlns:a16="http://schemas.microsoft.com/office/drawing/2014/main" id="{23F3C23C-209B-557F-A7C8-147405DEB051}"/>
              </a:ext>
            </a:extLst>
          </p:cNvPr>
          <p:cNvSpPr>
            <a:spLocks noGrp="1" noChangeArrowheads="1"/>
          </p:cNvSpPr>
          <p:nvPr>
            <p:ph type="body" idx="1"/>
          </p:nvPr>
        </p:nvSpPr>
        <p:spPr bwMode="auto">
          <a:xfrm>
            <a:off x="457200" y="1600200"/>
            <a:ext cx="822960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endParaRPr lang="en-US" altLang="en-US"/>
          </a:p>
        </p:txBody>
      </p:sp>
      <p:pic>
        <p:nvPicPr>
          <p:cNvPr id="69636" name="Picture 4">
            <a:extLst>
              <a:ext uri="{FF2B5EF4-FFF2-40B4-BE49-F238E27FC236}">
                <a16:creationId xmlns:a16="http://schemas.microsoft.com/office/drawing/2014/main" id="{7CB2B47F-5375-0C90-F97C-1C0E5E684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168275"/>
            <a:ext cx="9363076" cy="719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2D9C28A5-C2C7-6CD8-7432-B489A5927BFE}"/>
              </a:ext>
            </a:extLst>
          </p:cNvPr>
          <p:cNvSpPr/>
          <p:nvPr/>
        </p:nvSpPr>
        <p:spPr>
          <a:xfrm>
            <a:off x="228600" y="-168275"/>
            <a:ext cx="2743200" cy="5492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IN"/>
          </a:p>
        </p:txBody>
      </p:sp>
      <p:sp>
        <p:nvSpPr>
          <p:cNvPr id="3" name="TextBox 2">
            <a:extLst>
              <a:ext uri="{FF2B5EF4-FFF2-40B4-BE49-F238E27FC236}">
                <a16:creationId xmlns:a16="http://schemas.microsoft.com/office/drawing/2014/main" id="{7291C1A9-15A1-A4AC-A73E-1D9EB984B588}"/>
              </a:ext>
            </a:extLst>
          </p:cNvPr>
          <p:cNvSpPr txBox="1"/>
          <p:nvPr/>
        </p:nvSpPr>
        <p:spPr>
          <a:xfrm>
            <a:off x="444910" y="-92214"/>
            <a:ext cx="3048000" cy="369332"/>
          </a:xfrm>
          <a:prstGeom prst="rect">
            <a:avLst/>
          </a:prstGeom>
          <a:noFill/>
        </p:spPr>
        <p:txBody>
          <a:bodyPr wrap="square" rtlCol="0">
            <a:spAutoFit/>
          </a:bodyPr>
          <a:lstStyle/>
          <a:p>
            <a:r>
              <a:rPr lang="en-IN" b="1" u="sng" dirty="0"/>
              <a:t>ZENVORA GROUP</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B734D93-F6B7-6A00-38F2-27642F11AAD1}"/>
              </a:ext>
            </a:extLst>
          </p:cNvPr>
          <p:cNvSpPr>
            <a:spLocks noGrp="1" noChangeArrowheads="1"/>
          </p:cNvSpPr>
          <p:nvPr>
            <p:ph type="title"/>
          </p:nvPr>
        </p:nvSpPr>
        <p:spPr bwMode="auto">
          <a:xfrm>
            <a:off x="1816100" y="914400"/>
            <a:ext cx="5499100" cy="457200"/>
          </a:xfrm>
          <a:solidFill>
            <a:srgbClr val="FFCC00"/>
          </a:solidFill>
          <a:ln>
            <a:solidFill>
              <a:schemeClr val="tx1"/>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2400"/>
              <a:t>WHY JSA’s ARE PERFORMED</a:t>
            </a:r>
          </a:p>
        </p:txBody>
      </p:sp>
      <p:sp>
        <p:nvSpPr>
          <p:cNvPr id="70659" name="Rectangle 3">
            <a:extLst>
              <a:ext uri="{FF2B5EF4-FFF2-40B4-BE49-F238E27FC236}">
                <a16:creationId xmlns:a16="http://schemas.microsoft.com/office/drawing/2014/main" id="{98329FD7-DA4D-BF47-BC04-55B645A04355}"/>
              </a:ext>
            </a:extLst>
          </p:cNvPr>
          <p:cNvSpPr>
            <a:spLocks noGrp="1" noChangeArrowheads="1"/>
          </p:cNvSpPr>
          <p:nvPr>
            <p:ph type="body" idx="1"/>
          </p:nvPr>
        </p:nvSpPr>
        <p:spPr bwMode="auto">
          <a:xfrm>
            <a:off x="457200" y="1676400"/>
            <a:ext cx="4191000" cy="4525963"/>
          </a:xfrm>
          <a:noFill/>
          <a:ln>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574675" indent="-574675" eaLnBrk="1" hangingPunct="1">
              <a:lnSpc>
                <a:spcPct val="80000"/>
              </a:lnSpc>
              <a:spcAft>
                <a:spcPct val="50000"/>
              </a:spcAft>
              <a:buFont typeface="Wingdings" panose="05000000000000000000" pitchFamily="2" charset="2"/>
              <a:buChar char="q"/>
            </a:pPr>
            <a:r>
              <a:rPr lang="en-US" altLang="en-US" sz="1800">
                <a:cs typeface="Arial" panose="020B0604020202020204" pitchFamily="34" charset="0"/>
              </a:rPr>
              <a:t>To discover the safety hazards involved with a particular task</a:t>
            </a:r>
          </a:p>
          <a:p>
            <a:pPr marL="574675" indent="-574675" eaLnBrk="1" hangingPunct="1">
              <a:lnSpc>
                <a:spcPct val="80000"/>
              </a:lnSpc>
              <a:spcAft>
                <a:spcPct val="50000"/>
              </a:spcAft>
              <a:buFont typeface="Wingdings" panose="05000000000000000000" pitchFamily="2" charset="2"/>
              <a:buChar char="q"/>
            </a:pPr>
            <a:r>
              <a:rPr lang="en-US" altLang="en-US" sz="1800">
                <a:cs typeface="Arial" panose="020B0604020202020204" pitchFamily="34" charset="0"/>
              </a:rPr>
              <a:t>Ensure that all crew members are aware of hazards</a:t>
            </a:r>
          </a:p>
          <a:p>
            <a:pPr marL="574675" indent="-574675" eaLnBrk="1" hangingPunct="1">
              <a:lnSpc>
                <a:spcPct val="80000"/>
              </a:lnSpc>
              <a:spcAft>
                <a:spcPct val="50000"/>
              </a:spcAft>
              <a:buFont typeface="Wingdings" panose="05000000000000000000" pitchFamily="2" charset="2"/>
              <a:buChar char="q"/>
            </a:pPr>
            <a:r>
              <a:rPr lang="en-US" altLang="en-US" sz="1800">
                <a:cs typeface="Arial" panose="020B0604020202020204" pitchFamily="34" charset="0"/>
              </a:rPr>
              <a:t>Define and prioritize the proper sequence of task</a:t>
            </a:r>
          </a:p>
          <a:p>
            <a:pPr marL="574675" indent="-574675" eaLnBrk="1" hangingPunct="1">
              <a:lnSpc>
                <a:spcPct val="80000"/>
              </a:lnSpc>
              <a:spcAft>
                <a:spcPct val="50000"/>
              </a:spcAft>
              <a:buFont typeface="Wingdings" panose="05000000000000000000" pitchFamily="2" charset="2"/>
              <a:buChar char="q"/>
            </a:pPr>
            <a:r>
              <a:rPr lang="en-US" altLang="en-US" sz="1800">
                <a:cs typeface="Arial" panose="020B0604020202020204" pitchFamily="34" charset="0"/>
              </a:rPr>
              <a:t>Reinforcement of appropriate RMS procedures</a:t>
            </a:r>
          </a:p>
          <a:p>
            <a:pPr marL="574675" indent="-574675" eaLnBrk="1" hangingPunct="1">
              <a:lnSpc>
                <a:spcPct val="80000"/>
              </a:lnSpc>
              <a:spcAft>
                <a:spcPct val="50000"/>
              </a:spcAft>
              <a:buFont typeface="Wingdings" panose="05000000000000000000" pitchFamily="2" charset="2"/>
              <a:buChar char="q"/>
            </a:pPr>
            <a:r>
              <a:rPr lang="en-US" altLang="en-US" sz="1800">
                <a:cs typeface="Arial" panose="020B0604020202020204" pitchFamily="34" charset="0"/>
              </a:rPr>
              <a:t>Involvement of crew members in defining task execution</a:t>
            </a:r>
          </a:p>
          <a:p>
            <a:pPr marL="574675" indent="-574675" eaLnBrk="1" hangingPunct="1">
              <a:lnSpc>
                <a:spcPct val="80000"/>
              </a:lnSpc>
              <a:spcAft>
                <a:spcPct val="50000"/>
              </a:spcAft>
              <a:buFont typeface="Wingdings" panose="05000000000000000000" pitchFamily="2" charset="2"/>
              <a:buChar char="q"/>
            </a:pPr>
            <a:r>
              <a:rPr lang="en-US" altLang="en-US" sz="1800">
                <a:cs typeface="Arial" panose="020B0604020202020204" pitchFamily="34" charset="0"/>
              </a:rPr>
              <a:t>Reduce and / or eliminate the hazard</a:t>
            </a:r>
          </a:p>
          <a:p>
            <a:pPr marL="574675" indent="-574675" eaLnBrk="1" hangingPunct="1">
              <a:lnSpc>
                <a:spcPct val="80000"/>
              </a:lnSpc>
              <a:spcAft>
                <a:spcPct val="50000"/>
              </a:spcAft>
              <a:buFont typeface="Wingdings" panose="05000000000000000000" pitchFamily="2" charset="2"/>
              <a:buChar char="q"/>
            </a:pPr>
            <a:r>
              <a:rPr lang="en-US" altLang="en-US" sz="1800">
                <a:cs typeface="Arial" panose="020B0604020202020204" pitchFamily="34" charset="0"/>
              </a:rPr>
              <a:t>Communication..Communication..Communication</a:t>
            </a:r>
          </a:p>
        </p:txBody>
      </p:sp>
      <p:sp>
        <p:nvSpPr>
          <p:cNvPr id="70660" name="Text Box 4">
            <a:extLst>
              <a:ext uri="{FF2B5EF4-FFF2-40B4-BE49-F238E27FC236}">
                <a16:creationId xmlns:a16="http://schemas.microsoft.com/office/drawing/2014/main" id="{DB707382-8FCA-C2DB-A7CA-D13A840A7CD8}"/>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sp>
        <p:nvSpPr>
          <p:cNvPr id="71685" name="Text Box 5">
            <a:extLst>
              <a:ext uri="{FF2B5EF4-FFF2-40B4-BE49-F238E27FC236}">
                <a16:creationId xmlns:a16="http://schemas.microsoft.com/office/drawing/2014/main" id="{C66B9BE0-580F-D042-1CD8-E22492F1D771}"/>
              </a:ext>
            </a:extLst>
          </p:cNvPr>
          <p:cNvSpPr txBox="1">
            <a:spLocks noChangeArrowheads="1"/>
          </p:cNvSpPr>
          <p:nvPr/>
        </p:nvSpPr>
        <p:spPr bwMode="auto">
          <a:xfrm>
            <a:off x="4876800" y="4191000"/>
            <a:ext cx="3810000" cy="1600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222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marL="342900" indent="-342900">
              <a:defRPr>
                <a:solidFill>
                  <a:schemeClr val="tx1"/>
                </a:solidFill>
                <a:latin typeface="Arial" panose="020B0604020202020204" pitchFamily="34" charset="0"/>
              </a:defRPr>
            </a:lvl1pPr>
            <a:lvl2pPr marL="342900" indent="-342900">
              <a:defRPr>
                <a:solidFill>
                  <a:schemeClr val="tx1"/>
                </a:solidFill>
                <a:latin typeface="Arial" panose="020B0604020202020204" pitchFamily="34" charset="0"/>
              </a:defRPr>
            </a:lvl2pPr>
            <a:lvl3pPr marL="342900" indent="-342900">
              <a:defRPr>
                <a:solidFill>
                  <a:schemeClr val="tx1"/>
                </a:solidFill>
                <a:latin typeface="Arial" panose="020B0604020202020204" pitchFamily="34" charset="0"/>
              </a:defRPr>
            </a:lvl3pPr>
            <a:lvl4pPr marL="342900" indent="-342900">
              <a:defRPr>
                <a:solidFill>
                  <a:schemeClr val="tx1"/>
                </a:solidFill>
                <a:latin typeface="Arial" panose="020B0604020202020204" pitchFamily="34" charset="0"/>
              </a:defRPr>
            </a:lvl4pPr>
            <a:lvl5pPr marL="342900" indent="-342900">
              <a:defRPr>
                <a:solidFill>
                  <a:schemeClr val="tx1"/>
                </a:solidFill>
                <a:latin typeface="Arial" panose="020B0604020202020204" pitchFamily="34" charset="0"/>
              </a:defRPr>
            </a:lvl5pPr>
            <a:lvl6pPr marL="800100" indent="-342900" eaLnBrk="0" fontAlgn="base" hangingPunct="0">
              <a:spcBef>
                <a:spcPct val="0"/>
              </a:spcBef>
              <a:spcAft>
                <a:spcPct val="0"/>
              </a:spcAft>
              <a:defRPr>
                <a:solidFill>
                  <a:schemeClr val="tx1"/>
                </a:solidFill>
                <a:latin typeface="Arial" panose="020B0604020202020204" pitchFamily="34" charset="0"/>
              </a:defRPr>
            </a:lvl6pPr>
            <a:lvl7pPr marL="1257300" indent="-342900" eaLnBrk="0" fontAlgn="base" hangingPunct="0">
              <a:spcBef>
                <a:spcPct val="0"/>
              </a:spcBef>
              <a:spcAft>
                <a:spcPct val="0"/>
              </a:spcAft>
              <a:defRPr>
                <a:solidFill>
                  <a:schemeClr val="tx1"/>
                </a:solidFill>
                <a:latin typeface="Arial" panose="020B0604020202020204" pitchFamily="34" charset="0"/>
              </a:defRPr>
            </a:lvl7pPr>
            <a:lvl8pPr marL="1714500" indent="-342900" eaLnBrk="0" fontAlgn="base" hangingPunct="0">
              <a:spcBef>
                <a:spcPct val="0"/>
              </a:spcBef>
              <a:spcAft>
                <a:spcPct val="0"/>
              </a:spcAft>
              <a:defRPr>
                <a:solidFill>
                  <a:schemeClr val="tx1"/>
                </a:solidFill>
                <a:latin typeface="Arial" panose="020B0604020202020204" pitchFamily="34" charset="0"/>
              </a:defRPr>
            </a:lvl8pPr>
            <a:lvl9pPr marL="2171700" indent="-3429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400" b="1">
                <a:solidFill>
                  <a:schemeClr val="tx2"/>
                </a:solidFill>
                <a:latin typeface="Arial Black" panose="020B0A04020102020204" pitchFamily="34" charset="0"/>
                <a:cs typeface="Arial" panose="020B0604020202020204" pitchFamily="34" charset="0"/>
              </a:rPr>
              <a:t> “THE JSA IS THE BACKBONE OF OUR SAFETY PROGRAM.”</a:t>
            </a:r>
          </a:p>
        </p:txBody>
      </p:sp>
      <p:pic>
        <p:nvPicPr>
          <p:cNvPr id="70662" name="Picture 7">
            <a:extLst>
              <a:ext uri="{FF2B5EF4-FFF2-40B4-BE49-F238E27FC236}">
                <a16:creationId xmlns:a16="http://schemas.microsoft.com/office/drawing/2014/main" id="{B116DD31-0F6F-7B45-32A4-7DEF69E87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963" y="1752600"/>
            <a:ext cx="413543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E259A4E-1211-810A-FD27-A48F96CCD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blinds(horizontal)">
                                      <p:cBhvr>
                                        <p:cTn id="7" dur="500"/>
                                        <p:tgtEl>
                                          <p:spTgt spid="71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0819A9-2275-5B40-EAE0-41488EBCD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71682" name="Rectangle 2">
            <a:extLst>
              <a:ext uri="{FF2B5EF4-FFF2-40B4-BE49-F238E27FC236}">
                <a16:creationId xmlns:a16="http://schemas.microsoft.com/office/drawing/2014/main" id="{6993B958-CB67-C3D2-44A0-9CA19DA5C3D9}"/>
              </a:ext>
            </a:extLst>
          </p:cNvPr>
          <p:cNvSpPr>
            <a:spLocks noChangeArrowheads="1"/>
          </p:cNvSpPr>
          <p:nvPr/>
        </p:nvSpPr>
        <p:spPr bwMode="auto">
          <a:xfrm>
            <a:off x="152400" y="1066800"/>
            <a:ext cx="4876800" cy="1870075"/>
          </a:xfrm>
          <a:prstGeom prst="rect">
            <a:avLst/>
          </a:prstGeom>
          <a:solidFill>
            <a:srgbClr val="FFCC00">
              <a:alpha val="50195"/>
            </a:srgbClr>
          </a:solidFill>
          <a:ln w="12700" algn="ctr">
            <a:solidFill>
              <a:schemeClr val="tx1"/>
            </a:solidFill>
            <a:miter lim="800000"/>
            <a:headEnd/>
            <a:tailEnd/>
          </a:ln>
          <a:effectLst/>
          <a:extLs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spAutoFit/>
          </a:bodyPr>
          <a:lstStyle>
            <a:lvl1pPr marL="171450" indent="-1714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i="1">
                <a:solidFill>
                  <a:schemeClr val="tx2"/>
                </a:solidFill>
                <a:cs typeface="Arial" panose="020B0604020202020204" pitchFamily="34" charset="0"/>
              </a:rPr>
              <a:t>WHEN SHOULD WE DO A JSA?</a:t>
            </a:r>
          </a:p>
          <a:p>
            <a:pPr eaLnBrk="1" hangingPunct="1">
              <a:spcBef>
                <a:spcPct val="20000"/>
              </a:spcBef>
              <a:buClr>
                <a:schemeClr val="tx1"/>
              </a:buClr>
              <a:buFont typeface="Wingdings" panose="05000000000000000000" pitchFamily="2" charset="2"/>
              <a:buChar char="§"/>
            </a:pPr>
            <a:r>
              <a:rPr lang="en-US" altLang="en-US" sz="1400"/>
              <a:t>Jobs which have produced any disabling injury or fatality</a:t>
            </a:r>
          </a:p>
          <a:p>
            <a:pPr eaLnBrk="1" hangingPunct="1">
              <a:spcBef>
                <a:spcPct val="20000"/>
              </a:spcBef>
              <a:buClr>
                <a:schemeClr val="tx1"/>
              </a:buClr>
              <a:buFont typeface="Wingdings" panose="05000000000000000000" pitchFamily="2" charset="2"/>
              <a:buChar char="§"/>
            </a:pPr>
            <a:r>
              <a:rPr lang="en-US" altLang="en-US" sz="1400"/>
              <a:t>Jobs with the highest </a:t>
            </a:r>
            <a:r>
              <a:rPr lang="en-US" altLang="en-US" sz="1400" b="1">
                <a:solidFill>
                  <a:srgbClr val="333399"/>
                </a:solidFill>
              </a:rPr>
              <a:t>frequency of incidents</a:t>
            </a:r>
          </a:p>
          <a:p>
            <a:pPr eaLnBrk="1" hangingPunct="1">
              <a:spcBef>
                <a:spcPct val="20000"/>
              </a:spcBef>
              <a:buClr>
                <a:schemeClr val="tx1"/>
              </a:buClr>
              <a:buFont typeface="Wingdings" panose="05000000000000000000" pitchFamily="2" charset="2"/>
              <a:buChar char="§"/>
            </a:pPr>
            <a:r>
              <a:rPr lang="en-US" altLang="en-US" sz="1400"/>
              <a:t>Jobs with potential for serious </a:t>
            </a:r>
            <a:r>
              <a:rPr lang="en-US" altLang="en-US" sz="1400" b="1">
                <a:solidFill>
                  <a:srgbClr val="333399"/>
                </a:solidFill>
              </a:rPr>
              <a:t>injuries</a:t>
            </a:r>
          </a:p>
          <a:p>
            <a:pPr eaLnBrk="1" hangingPunct="1">
              <a:spcBef>
                <a:spcPct val="20000"/>
              </a:spcBef>
              <a:buClr>
                <a:schemeClr val="tx1"/>
              </a:buClr>
              <a:buFont typeface="Wingdings" panose="05000000000000000000" pitchFamily="2" charset="2"/>
              <a:buChar char="§"/>
            </a:pPr>
            <a:r>
              <a:rPr lang="en-US" altLang="en-US" sz="1400"/>
              <a:t>New jobs, changed jobs, new rules, regulations, standards</a:t>
            </a:r>
          </a:p>
          <a:p>
            <a:pPr eaLnBrk="1" hangingPunct="1">
              <a:spcBef>
                <a:spcPct val="20000"/>
              </a:spcBef>
              <a:buClr>
                <a:schemeClr val="tx1"/>
              </a:buClr>
              <a:buFont typeface="Wingdings" panose="05000000000000000000" pitchFamily="2" charset="2"/>
              <a:buChar char="§"/>
            </a:pPr>
            <a:r>
              <a:rPr lang="en-US" altLang="en-US" sz="1400"/>
              <a:t>If you have to ask yourself, “Do I need a JSA?”</a:t>
            </a:r>
            <a:endParaRPr lang="en-US" altLang="en-US" i="1">
              <a:solidFill>
                <a:schemeClr val="tx2"/>
              </a:solidFill>
              <a:cs typeface="Arial" panose="020B0604020202020204" pitchFamily="34" charset="0"/>
            </a:endParaRPr>
          </a:p>
        </p:txBody>
      </p:sp>
      <p:sp>
        <p:nvSpPr>
          <p:cNvPr id="71683" name="Text Box 3">
            <a:extLst>
              <a:ext uri="{FF2B5EF4-FFF2-40B4-BE49-F238E27FC236}">
                <a16:creationId xmlns:a16="http://schemas.microsoft.com/office/drawing/2014/main" id="{2F99AB84-1EAC-2F6D-9ADF-9FD206EBE27A}"/>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sp>
        <p:nvSpPr>
          <p:cNvPr id="71684" name="Text Box 4">
            <a:extLst>
              <a:ext uri="{FF2B5EF4-FFF2-40B4-BE49-F238E27FC236}">
                <a16:creationId xmlns:a16="http://schemas.microsoft.com/office/drawing/2014/main" id="{E1F1785B-956F-0D3F-B569-CD830B4EE7FD}"/>
              </a:ext>
            </a:extLst>
          </p:cNvPr>
          <p:cNvSpPr txBox="1">
            <a:spLocks noChangeArrowheads="1"/>
          </p:cNvSpPr>
          <p:nvPr/>
        </p:nvSpPr>
        <p:spPr bwMode="auto">
          <a:xfrm>
            <a:off x="4953000" y="3729038"/>
            <a:ext cx="3429000" cy="175736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1450" indent="-1714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a:solidFill>
                  <a:schemeClr val="tx2"/>
                </a:solidFill>
              </a:rPr>
              <a:t>What is the purpose of our JSA?</a:t>
            </a:r>
          </a:p>
          <a:p>
            <a:pPr eaLnBrk="1" hangingPunct="1">
              <a:spcBef>
                <a:spcPct val="50000"/>
              </a:spcBef>
              <a:buFontTx/>
              <a:buChar char="•"/>
            </a:pPr>
            <a:r>
              <a:rPr lang="en-US" altLang="en-US" sz="1400">
                <a:solidFill>
                  <a:schemeClr val="tx2"/>
                </a:solidFill>
              </a:rPr>
              <a:t>Uncover </a:t>
            </a:r>
            <a:r>
              <a:rPr lang="en-US" altLang="en-US" sz="1400" b="1">
                <a:solidFill>
                  <a:srgbClr val="333399"/>
                </a:solidFill>
              </a:rPr>
              <a:t>hazards</a:t>
            </a:r>
            <a:r>
              <a:rPr lang="en-US" altLang="en-US" sz="1400">
                <a:solidFill>
                  <a:schemeClr val="tx2"/>
                </a:solidFill>
              </a:rPr>
              <a:t> associated with each task. </a:t>
            </a:r>
          </a:p>
          <a:p>
            <a:pPr eaLnBrk="1" hangingPunct="1">
              <a:spcBef>
                <a:spcPct val="50000"/>
              </a:spcBef>
              <a:buFontTx/>
              <a:buChar char="•"/>
            </a:pPr>
            <a:r>
              <a:rPr lang="en-US" altLang="en-US" sz="1400">
                <a:solidFill>
                  <a:schemeClr val="tx2"/>
                </a:solidFill>
              </a:rPr>
              <a:t>Make recommendations to eliminate, control and manage </a:t>
            </a:r>
            <a:r>
              <a:rPr lang="en-US" altLang="en-US" sz="1400" b="1">
                <a:solidFill>
                  <a:srgbClr val="333399"/>
                </a:solidFill>
              </a:rPr>
              <a:t>risk</a:t>
            </a:r>
            <a:r>
              <a:rPr lang="en-US" altLang="en-US" sz="1400" b="1">
                <a:solidFill>
                  <a:srgbClr val="0000CC"/>
                </a:solidFill>
              </a:rPr>
              <a:t>.</a:t>
            </a:r>
          </a:p>
          <a:p>
            <a:pPr eaLnBrk="1" hangingPunct="1">
              <a:spcBef>
                <a:spcPct val="50000"/>
              </a:spcBef>
              <a:buFontTx/>
              <a:buChar char="•"/>
            </a:pPr>
            <a:r>
              <a:rPr lang="en-US" altLang="en-US" sz="1400"/>
              <a:t>List the </a:t>
            </a:r>
            <a:r>
              <a:rPr lang="en-US" altLang="en-US" sz="1400" b="1">
                <a:solidFill>
                  <a:srgbClr val="333399"/>
                </a:solidFill>
              </a:rPr>
              <a:t>job steps</a:t>
            </a:r>
            <a:r>
              <a:rPr lang="en-US" altLang="en-US" sz="1400" b="1">
                <a:solidFill>
                  <a:srgbClr val="0000CC"/>
                </a:solidFill>
              </a:rPr>
              <a:t>. </a:t>
            </a:r>
          </a:p>
        </p:txBody>
      </p:sp>
      <p:sp>
        <p:nvSpPr>
          <p:cNvPr id="72709" name="Rectangle 5">
            <a:extLst>
              <a:ext uri="{FF2B5EF4-FFF2-40B4-BE49-F238E27FC236}">
                <a16:creationId xmlns:a16="http://schemas.microsoft.com/office/drawing/2014/main" id="{B6C91646-0DCB-F348-8738-A6C3C463319F}"/>
              </a:ext>
            </a:extLst>
          </p:cNvPr>
          <p:cNvSpPr>
            <a:spLocks noChangeArrowheads="1"/>
          </p:cNvSpPr>
          <p:nvPr/>
        </p:nvSpPr>
        <p:spPr bwMode="auto">
          <a:xfrm>
            <a:off x="4572000" y="5629275"/>
            <a:ext cx="4191000" cy="77152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200" b="1">
                <a:solidFill>
                  <a:srgbClr val="333399"/>
                </a:solidFill>
                <a:cs typeface="Arial" panose="020B0604020202020204" pitchFamily="34" charset="0"/>
              </a:rPr>
              <a:t>JSAs HELP PREVENT INCIDENTS!</a:t>
            </a:r>
          </a:p>
        </p:txBody>
      </p:sp>
      <p:sp>
        <p:nvSpPr>
          <p:cNvPr id="71686" name="Rectangle 6">
            <a:extLst>
              <a:ext uri="{FF2B5EF4-FFF2-40B4-BE49-F238E27FC236}">
                <a16:creationId xmlns:a16="http://schemas.microsoft.com/office/drawing/2014/main" id="{26F585C0-4F60-3BA1-2049-57F91BB3C9DC}"/>
              </a:ext>
            </a:extLst>
          </p:cNvPr>
          <p:cNvSpPr>
            <a:spLocks noGrp="1" noChangeArrowheads="1"/>
          </p:cNvSpPr>
          <p:nvPr>
            <p:ph type="body" idx="1"/>
          </p:nvPr>
        </p:nvSpPr>
        <p:spPr bwMode="auto">
          <a:xfrm>
            <a:off x="747713" y="3352800"/>
            <a:ext cx="3581400" cy="2643188"/>
          </a:xfrm>
          <a:noFill/>
          <a:ln>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574675" indent="-574675" eaLnBrk="1" hangingPunct="1">
              <a:buFontTx/>
              <a:buNone/>
            </a:pPr>
            <a:r>
              <a:rPr lang="en-US" altLang="en-US" sz="1600" b="1"/>
              <a:t>BENEFITS:</a:t>
            </a:r>
          </a:p>
          <a:p>
            <a:pPr marL="574675" indent="-574675" eaLnBrk="1" hangingPunct="1"/>
            <a:r>
              <a:rPr lang="en-US" altLang="en-US" sz="1600" b="1"/>
              <a:t>Reduces injuries</a:t>
            </a:r>
          </a:p>
          <a:p>
            <a:pPr marL="574675" indent="-574675" eaLnBrk="1" hangingPunct="1"/>
            <a:r>
              <a:rPr lang="en-US" altLang="en-US" sz="1600" b="1"/>
              <a:t>Reduces absenteeism</a:t>
            </a:r>
          </a:p>
          <a:p>
            <a:pPr marL="574675" indent="-574675" eaLnBrk="1" hangingPunct="1"/>
            <a:r>
              <a:rPr lang="en-US" altLang="en-US" sz="1600" b="1"/>
              <a:t>Increases productivity</a:t>
            </a:r>
          </a:p>
          <a:p>
            <a:pPr marL="574675" indent="-574675" eaLnBrk="1" hangingPunct="1"/>
            <a:r>
              <a:rPr lang="en-US" altLang="en-US" sz="1600" b="1"/>
              <a:t>Increases morale</a:t>
            </a:r>
          </a:p>
          <a:p>
            <a:pPr marL="574675" indent="-574675" eaLnBrk="1" hangingPunct="1"/>
            <a:r>
              <a:rPr lang="en-US" altLang="en-US" sz="1600" b="1"/>
              <a:t>Protects employees</a:t>
            </a:r>
          </a:p>
          <a:p>
            <a:pPr marL="574675" indent="-574675" eaLnBrk="1" hangingPunct="1"/>
            <a:r>
              <a:rPr lang="en-US" altLang="en-US" sz="1600" b="1"/>
              <a:t>Assists in standard-specific compliance (e.g., personal protective equipment)</a:t>
            </a:r>
          </a:p>
        </p:txBody>
      </p:sp>
      <p:pic>
        <p:nvPicPr>
          <p:cNvPr id="71687" name="Picture 8">
            <a:extLst>
              <a:ext uri="{FF2B5EF4-FFF2-40B4-BE49-F238E27FC236}">
                <a16:creationId xmlns:a16="http://schemas.microsoft.com/office/drawing/2014/main" id="{6F29B5E8-40BA-46E0-7AC6-96DEB87E60F9}"/>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5105400" y="800100"/>
            <a:ext cx="3810000" cy="2857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2709">
                                            <p:txEl>
                                              <p:pRg st="0" end="0"/>
                                            </p:txEl>
                                          </p:spTgt>
                                        </p:tgtEl>
                                        <p:attrNameLst>
                                          <p:attrName>style.visibility</p:attrName>
                                        </p:attrNameLst>
                                      </p:cBhvr>
                                      <p:to>
                                        <p:strVal val="visible"/>
                                      </p:to>
                                    </p:set>
                                    <p:anim calcmode="lin" valueType="num">
                                      <p:cBhvr additive="base">
                                        <p:cTn id="7" dur="500" fill="hold"/>
                                        <p:tgtEl>
                                          <p:spTgt spid="727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270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D1623F-2B3E-954C-A82E-9B391F09A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8194" name="Text Box 2">
            <a:extLst>
              <a:ext uri="{FF2B5EF4-FFF2-40B4-BE49-F238E27FC236}">
                <a16:creationId xmlns:a16="http://schemas.microsoft.com/office/drawing/2014/main" id="{45BFFE52-03E6-A33C-A625-C0E5EF728365}"/>
              </a:ext>
            </a:extLst>
          </p:cNvPr>
          <p:cNvSpPr txBox="1">
            <a:spLocks noChangeArrowheads="1"/>
          </p:cNvSpPr>
          <p:nvPr/>
        </p:nvSpPr>
        <p:spPr bwMode="auto">
          <a:xfrm>
            <a:off x="182563" y="685800"/>
            <a:ext cx="876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TYPICAL JOBS AND ACTIVITIES FOR THE ROUSTABOUT ON THE RIG</a:t>
            </a:r>
          </a:p>
        </p:txBody>
      </p:sp>
      <p:sp>
        <p:nvSpPr>
          <p:cNvPr id="8195" name="Text Box 3">
            <a:extLst>
              <a:ext uri="{FF2B5EF4-FFF2-40B4-BE49-F238E27FC236}">
                <a16:creationId xmlns:a16="http://schemas.microsoft.com/office/drawing/2014/main" id="{22170089-458C-6F55-A631-8352EFB63D9E}"/>
              </a:ext>
            </a:extLst>
          </p:cNvPr>
          <p:cNvSpPr txBox="1">
            <a:spLocks noChangeArrowheads="1"/>
          </p:cNvSpPr>
          <p:nvPr/>
        </p:nvSpPr>
        <p:spPr bwMode="auto">
          <a:xfrm>
            <a:off x="152400" y="3124200"/>
            <a:ext cx="1549400"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PLANNING</a:t>
            </a:r>
          </a:p>
        </p:txBody>
      </p:sp>
      <p:sp>
        <p:nvSpPr>
          <p:cNvPr id="8196" name="Text Box 4">
            <a:extLst>
              <a:ext uri="{FF2B5EF4-FFF2-40B4-BE49-F238E27FC236}">
                <a16:creationId xmlns:a16="http://schemas.microsoft.com/office/drawing/2014/main" id="{E8D2D161-4FD4-728D-AAF9-C1FDFF4F8ACA}"/>
              </a:ext>
            </a:extLst>
          </p:cNvPr>
          <p:cNvSpPr txBox="1">
            <a:spLocks noChangeArrowheads="1"/>
          </p:cNvSpPr>
          <p:nvPr/>
        </p:nvSpPr>
        <p:spPr bwMode="auto">
          <a:xfrm>
            <a:off x="2617788" y="3352800"/>
            <a:ext cx="1573212"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STORING SLINGS</a:t>
            </a:r>
          </a:p>
        </p:txBody>
      </p:sp>
      <p:sp>
        <p:nvSpPr>
          <p:cNvPr id="8197" name="Text Box 5">
            <a:extLst>
              <a:ext uri="{FF2B5EF4-FFF2-40B4-BE49-F238E27FC236}">
                <a16:creationId xmlns:a16="http://schemas.microsoft.com/office/drawing/2014/main" id="{9DC1F2A1-360E-EC64-49E9-5BC8F0D56A0C}"/>
              </a:ext>
            </a:extLst>
          </p:cNvPr>
          <p:cNvSpPr txBox="1">
            <a:spLocks noChangeArrowheads="1"/>
          </p:cNvSpPr>
          <p:nvPr/>
        </p:nvSpPr>
        <p:spPr bwMode="auto">
          <a:xfrm>
            <a:off x="4724400" y="3525838"/>
            <a:ext cx="2036763"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HANDLING LOADS</a:t>
            </a:r>
          </a:p>
        </p:txBody>
      </p:sp>
      <p:sp>
        <p:nvSpPr>
          <p:cNvPr id="8198" name="Text Box 6">
            <a:extLst>
              <a:ext uri="{FF2B5EF4-FFF2-40B4-BE49-F238E27FC236}">
                <a16:creationId xmlns:a16="http://schemas.microsoft.com/office/drawing/2014/main" id="{B81F53F1-F994-1674-E21E-B0A9A9B38692}"/>
              </a:ext>
            </a:extLst>
          </p:cNvPr>
          <p:cNvSpPr txBox="1">
            <a:spLocks noChangeArrowheads="1"/>
          </p:cNvSpPr>
          <p:nvPr/>
        </p:nvSpPr>
        <p:spPr bwMode="auto">
          <a:xfrm>
            <a:off x="7010400" y="3352800"/>
            <a:ext cx="1549400"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PAINTING</a:t>
            </a:r>
          </a:p>
        </p:txBody>
      </p:sp>
      <p:sp>
        <p:nvSpPr>
          <p:cNvPr id="8199" name="Text Box 7">
            <a:extLst>
              <a:ext uri="{FF2B5EF4-FFF2-40B4-BE49-F238E27FC236}">
                <a16:creationId xmlns:a16="http://schemas.microsoft.com/office/drawing/2014/main" id="{BFE30DCB-69A2-60CB-3CFE-DFD73B30C2D7}"/>
              </a:ext>
            </a:extLst>
          </p:cNvPr>
          <p:cNvSpPr txBox="1">
            <a:spLocks noChangeArrowheads="1"/>
          </p:cNvSpPr>
          <p:nvPr/>
        </p:nvSpPr>
        <p:spPr bwMode="auto">
          <a:xfrm>
            <a:off x="7061200" y="6192838"/>
            <a:ext cx="15494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dirty="0"/>
              <a:t>CHIPPERS</a:t>
            </a:r>
          </a:p>
        </p:txBody>
      </p:sp>
      <p:sp>
        <p:nvSpPr>
          <p:cNvPr id="8200" name="Text Box 8">
            <a:extLst>
              <a:ext uri="{FF2B5EF4-FFF2-40B4-BE49-F238E27FC236}">
                <a16:creationId xmlns:a16="http://schemas.microsoft.com/office/drawing/2014/main" id="{9054552B-F229-D77A-64CD-17EADB8F7941}"/>
              </a:ext>
            </a:extLst>
          </p:cNvPr>
          <p:cNvSpPr txBox="1">
            <a:spLocks noChangeArrowheads="1"/>
          </p:cNvSpPr>
          <p:nvPr/>
        </p:nvSpPr>
        <p:spPr bwMode="auto">
          <a:xfrm>
            <a:off x="1600200" y="5943600"/>
            <a:ext cx="1752600"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 USING  WRENCHES</a:t>
            </a:r>
          </a:p>
        </p:txBody>
      </p:sp>
      <p:sp>
        <p:nvSpPr>
          <p:cNvPr id="8201" name="Text Box 9">
            <a:extLst>
              <a:ext uri="{FF2B5EF4-FFF2-40B4-BE49-F238E27FC236}">
                <a16:creationId xmlns:a16="http://schemas.microsoft.com/office/drawing/2014/main" id="{CE8535F6-6AE2-2599-918D-5FDF8BA8652D}"/>
              </a:ext>
            </a:extLst>
          </p:cNvPr>
          <p:cNvSpPr txBox="1">
            <a:spLocks noChangeArrowheads="1"/>
          </p:cNvSpPr>
          <p:nvPr/>
        </p:nvSpPr>
        <p:spPr bwMode="auto">
          <a:xfrm>
            <a:off x="3657600" y="6192838"/>
            <a:ext cx="2027238"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WORKING WITH CRANE</a:t>
            </a:r>
          </a:p>
        </p:txBody>
      </p:sp>
      <p:sp>
        <p:nvSpPr>
          <p:cNvPr id="8202" name="Text Box 10">
            <a:extLst>
              <a:ext uri="{FF2B5EF4-FFF2-40B4-BE49-F238E27FC236}">
                <a16:creationId xmlns:a16="http://schemas.microsoft.com/office/drawing/2014/main" id="{B35A5F37-C474-66D7-4AB5-75252F24C6F4}"/>
              </a:ext>
            </a:extLst>
          </p:cNvPr>
          <p:cNvSpPr txBox="1">
            <a:spLocks noChangeArrowheads="1"/>
          </p:cNvSpPr>
          <p:nvPr/>
        </p:nvSpPr>
        <p:spPr bwMode="auto">
          <a:xfrm>
            <a:off x="152400" y="6116638"/>
            <a:ext cx="11938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HAMMERING</a:t>
            </a:r>
          </a:p>
        </p:txBody>
      </p:sp>
      <p:sp>
        <p:nvSpPr>
          <p:cNvPr id="8203" name="Text Box 11">
            <a:extLst>
              <a:ext uri="{FF2B5EF4-FFF2-40B4-BE49-F238E27FC236}">
                <a16:creationId xmlns:a16="http://schemas.microsoft.com/office/drawing/2014/main" id="{877B750F-54EE-FDDF-2A87-7AA594B66909}"/>
              </a:ext>
            </a:extLst>
          </p:cNvPr>
          <p:cNvSpPr txBox="1">
            <a:spLocks noChangeArrowheads="1"/>
          </p:cNvSpPr>
          <p:nvPr/>
        </p:nvSpPr>
        <p:spPr bwMode="auto">
          <a:xfrm>
            <a:off x="0" y="76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ROUSTABOUT OJT HANDBOOK</a:t>
            </a:r>
          </a:p>
        </p:txBody>
      </p:sp>
      <p:pic>
        <p:nvPicPr>
          <p:cNvPr id="8204" name="Picture 12">
            <a:extLst>
              <a:ext uri="{FF2B5EF4-FFF2-40B4-BE49-F238E27FC236}">
                <a16:creationId xmlns:a16="http://schemas.microsoft.com/office/drawing/2014/main" id="{8356DD72-63B4-7BD0-A15E-62A0808FE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984625"/>
            <a:ext cx="2916238" cy="2187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5" name="Picture 13">
            <a:extLst>
              <a:ext uri="{FF2B5EF4-FFF2-40B4-BE49-F238E27FC236}">
                <a16:creationId xmlns:a16="http://schemas.microsoft.com/office/drawing/2014/main" id="{E43A856C-03DD-DF76-6E5F-C0B3EAE942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143000"/>
            <a:ext cx="1627188"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6" name="Picture 14">
            <a:extLst>
              <a:ext uri="{FF2B5EF4-FFF2-40B4-BE49-F238E27FC236}">
                <a16:creationId xmlns:a16="http://schemas.microsoft.com/office/drawing/2014/main" id="{46E0CE8F-7422-3A62-2ACD-2312853068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066800"/>
            <a:ext cx="1865313"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7" name="Picture 15">
            <a:extLst>
              <a:ext uri="{FF2B5EF4-FFF2-40B4-BE49-F238E27FC236}">
                <a16:creationId xmlns:a16="http://schemas.microsoft.com/office/drawing/2014/main" id="{FDFE41DB-86B6-CE90-D737-5A4B188881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3733800"/>
            <a:ext cx="2087563"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8" name="Picture 16">
            <a:extLst>
              <a:ext uri="{FF2B5EF4-FFF2-40B4-BE49-F238E27FC236}">
                <a16:creationId xmlns:a16="http://schemas.microsoft.com/office/drawing/2014/main" id="{13B1436F-3C4A-C598-CE1F-BBC3DCC899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1219200"/>
            <a:ext cx="2667000" cy="2092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9" name="Picture 17">
            <a:extLst>
              <a:ext uri="{FF2B5EF4-FFF2-40B4-BE49-F238E27FC236}">
                <a16:creationId xmlns:a16="http://schemas.microsoft.com/office/drawing/2014/main" id="{A6838A2E-2A1E-058F-545F-0EF1EFB335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1066800"/>
            <a:ext cx="2005013"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10" name="Picture 18">
            <a:extLst>
              <a:ext uri="{FF2B5EF4-FFF2-40B4-BE49-F238E27FC236}">
                <a16:creationId xmlns:a16="http://schemas.microsoft.com/office/drawing/2014/main" id="{4E3132BA-29F0-867E-D534-204159B90E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3505200"/>
            <a:ext cx="1135063"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11" name="Picture 19">
            <a:extLst>
              <a:ext uri="{FF2B5EF4-FFF2-40B4-BE49-F238E27FC236}">
                <a16:creationId xmlns:a16="http://schemas.microsoft.com/office/drawing/2014/main" id="{0C0C4FF5-78E8-8FFD-B873-E9D2BCED9675}"/>
              </a:ext>
            </a:extLst>
          </p:cNvPr>
          <p:cNvPicPr>
            <a:picLocks noChangeAspect="1" noChangeArrowheads="1"/>
          </p:cNvPicPr>
          <p:nvPr/>
        </p:nvPicPr>
        <p:blipFill>
          <a:blip r:embed="rId10">
            <a:lum bright="12000"/>
            <a:extLst>
              <a:ext uri="{28A0092B-C50C-407E-A947-70E740481C1C}">
                <a14:useLocalDpi xmlns:a14="http://schemas.microsoft.com/office/drawing/2010/main" val="0"/>
              </a:ext>
            </a:extLst>
          </a:blip>
          <a:srcRect/>
          <a:stretch>
            <a:fillRect/>
          </a:stretch>
        </p:blipFill>
        <p:spPr bwMode="auto">
          <a:xfrm>
            <a:off x="1371600" y="3733800"/>
            <a:ext cx="1958975"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86652BA0-7058-6BDD-787D-2D61C418ACF8}"/>
              </a:ext>
            </a:extLst>
          </p:cNvPr>
          <p:cNvSpPr>
            <a:spLocks noGrp="1" noChangeArrowheads="1"/>
          </p:cNvSpPr>
          <p:nvPr>
            <p:ph type="title"/>
          </p:nvPr>
        </p:nvSpPr>
        <p:spPr bwMode="auto">
          <a:xfrm>
            <a:off x="1447800" y="990600"/>
            <a:ext cx="6248400" cy="500063"/>
          </a:xfrm>
          <a:solidFill>
            <a:srgbClr val="333399"/>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2400">
                <a:solidFill>
                  <a:schemeClr val="bg1"/>
                </a:solidFill>
              </a:rPr>
              <a:t>STEPS IN PERFORMING A JSA</a:t>
            </a:r>
          </a:p>
        </p:txBody>
      </p:sp>
      <p:sp>
        <p:nvSpPr>
          <p:cNvPr id="72707" name="Rectangle 3">
            <a:extLst>
              <a:ext uri="{FF2B5EF4-FFF2-40B4-BE49-F238E27FC236}">
                <a16:creationId xmlns:a16="http://schemas.microsoft.com/office/drawing/2014/main" id="{4E1B3AFD-7A91-5D04-F0DC-148212FA0334}"/>
              </a:ext>
            </a:extLst>
          </p:cNvPr>
          <p:cNvSpPr>
            <a:spLocks noGrp="1" noChangeArrowheads="1"/>
          </p:cNvSpPr>
          <p:nvPr>
            <p:ph type="body" idx="1"/>
          </p:nvPr>
        </p:nvSpPr>
        <p:spPr bwMode="auto">
          <a:xfrm>
            <a:off x="304800" y="2057400"/>
            <a:ext cx="4343400" cy="2743200"/>
          </a:xfrm>
          <a:noFill/>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574675" indent="-574675" algn="just" eaLnBrk="1" hangingPunct="1">
              <a:lnSpc>
                <a:spcPct val="80000"/>
              </a:lnSpc>
              <a:spcAft>
                <a:spcPct val="50000"/>
              </a:spcAft>
              <a:buFont typeface="Wingdings" panose="05000000000000000000" pitchFamily="2" charset="2"/>
              <a:buChar char="q"/>
            </a:pPr>
            <a:r>
              <a:rPr lang="en-US" altLang="en-US" sz="1600" b="1">
                <a:cs typeface="Arial" panose="020B0604020202020204" pitchFamily="34" charset="0"/>
              </a:rPr>
              <a:t>Break down the steps in the job</a:t>
            </a:r>
          </a:p>
          <a:p>
            <a:pPr marL="574675" indent="-574675" algn="just" eaLnBrk="1" hangingPunct="1">
              <a:lnSpc>
                <a:spcPct val="80000"/>
              </a:lnSpc>
              <a:spcAft>
                <a:spcPct val="50000"/>
              </a:spcAft>
              <a:buFont typeface="Wingdings" panose="05000000000000000000" pitchFamily="2" charset="2"/>
              <a:buChar char="q"/>
            </a:pPr>
            <a:r>
              <a:rPr lang="en-US" altLang="en-US" sz="1600" b="1">
                <a:cs typeface="Arial" panose="020B0604020202020204" pitchFamily="34" charset="0"/>
              </a:rPr>
              <a:t>Identify hazards for each step</a:t>
            </a:r>
          </a:p>
          <a:p>
            <a:pPr marL="574675" indent="-574675" algn="just" eaLnBrk="1" hangingPunct="1">
              <a:lnSpc>
                <a:spcPct val="80000"/>
              </a:lnSpc>
              <a:spcAft>
                <a:spcPct val="50000"/>
              </a:spcAft>
              <a:buFont typeface="Wingdings" panose="05000000000000000000" pitchFamily="2" charset="2"/>
              <a:buChar char="q"/>
            </a:pPr>
            <a:r>
              <a:rPr lang="en-US" altLang="en-US" sz="1600" b="1">
                <a:cs typeface="Arial" panose="020B0604020202020204" pitchFamily="34" charset="0"/>
              </a:rPr>
              <a:t>Evaluate the hazard</a:t>
            </a:r>
          </a:p>
          <a:p>
            <a:pPr marL="574675" indent="-574675" eaLnBrk="1" hangingPunct="1">
              <a:lnSpc>
                <a:spcPct val="80000"/>
              </a:lnSpc>
              <a:spcAft>
                <a:spcPct val="50000"/>
              </a:spcAft>
              <a:buFont typeface="Wingdings" panose="05000000000000000000" pitchFamily="2" charset="2"/>
              <a:buChar char="q"/>
            </a:pPr>
            <a:r>
              <a:rPr lang="en-US" altLang="en-US" sz="1600" b="1">
                <a:cs typeface="Arial" panose="020B0604020202020204" pitchFamily="34" charset="0"/>
              </a:rPr>
              <a:t>Recommended safe procedures and protection measures</a:t>
            </a:r>
          </a:p>
          <a:p>
            <a:pPr marL="574675" indent="-574675" algn="just" eaLnBrk="1" hangingPunct="1">
              <a:lnSpc>
                <a:spcPct val="80000"/>
              </a:lnSpc>
              <a:spcAft>
                <a:spcPct val="50000"/>
              </a:spcAft>
              <a:buFont typeface="Wingdings" panose="05000000000000000000" pitchFamily="2" charset="2"/>
              <a:buChar char="q"/>
            </a:pPr>
            <a:r>
              <a:rPr lang="en-US" altLang="en-US" sz="1600" b="1">
                <a:cs typeface="Arial" panose="020B0604020202020204" pitchFamily="34" charset="0"/>
              </a:rPr>
              <a:t>Evaluate, Equipment, Procedures, and Personnel</a:t>
            </a:r>
          </a:p>
          <a:p>
            <a:pPr marL="574675" indent="-574675" algn="just" eaLnBrk="1" hangingPunct="1">
              <a:lnSpc>
                <a:spcPct val="80000"/>
              </a:lnSpc>
              <a:spcAft>
                <a:spcPct val="50000"/>
              </a:spcAft>
              <a:buFont typeface="Wingdings" panose="05000000000000000000" pitchFamily="2" charset="2"/>
              <a:buChar char="q"/>
            </a:pPr>
            <a:r>
              <a:rPr lang="en-US" altLang="en-US" sz="1600" b="1">
                <a:cs typeface="Arial" panose="020B0604020202020204" pitchFamily="34" charset="0"/>
              </a:rPr>
              <a:t>Revise the JSA</a:t>
            </a:r>
          </a:p>
        </p:txBody>
      </p:sp>
      <p:sp>
        <p:nvSpPr>
          <p:cNvPr id="72708" name="Text Box 4">
            <a:extLst>
              <a:ext uri="{FF2B5EF4-FFF2-40B4-BE49-F238E27FC236}">
                <a16:creationId xmlns:a16="http://schemas.microsoft.com/office/drawing/2014/main" id="{8AFA0CB6-C554-0617-1140-87E62DA438D9}"/>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sp>
        <p:nvSpPr>
          <p:cNvPr id="72709" name="Rectangle 5">
            <a:extLst>
              <a:ext uri="{FF2B5EF4-FFF2-40B4-BE49-F238E27FC236}">
                <a16:creationId xmlns:a16="http://schemas.microsoft.com/office/drawing/2014/main" id="{508C13E8-86AB-0B75-BA9F-E5CF37D28354}"/>
              </a:ext>
            </a:extLst>
          </p:cNvPr>
          <p:cNvSpPr>
            <a:spLocks noChangeArrowheads="1"/>
          </p:cNvSpPr>
          <p:nvPr/>
        </p:nvSpPr>
        <p:spPr bwMode="auto">
          <a:xfrm>
            <a:off x="1320800" y="5257800"/>
            <a:ext cx="6477000" cy="758825"/>
          </a:xfrm>
          <a:prstGeom prst="rect">
            <a:avLst/>
          </a:prstGeom>
          <a:noFill/>
          <a:ln w="28575">
            <a:solidFill>
              <a:srgbClr val="33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en-US" altLang="en-US" sz="1400"/>
              <a:t>JSA to be conducted by person(s) doing the job.</a:t>
            </a:r>
          </a:p>
          <a:p>
            <a:pPr eaLnBrk="1" hangingPunct="1">
              <a:buFontTx/>
              <a:buChar char="•"/>
            </a:pPr>
            <a:r>
              <a:rPr lang="en-US" altLang="en-US" sz="1400"/>
              <a:t>All employees involved in the job will be present when the JSA is conducted.</a:t>
            </a:r>
          </a:p>
          <a:p>
            <a:pPr eaLnBrk="1" hangingPunct="1">
              <a:buFontTx/>
              <a:buChar char="•"/>
            </a:pPr>
            <a:r>
              <a:rPr lang="en-US" altLang="en-US" sz="1400"/>
              <a:t>New employees need to be fully involved in the JSA process.</a:t>
            </a:r>
          </a:p>
        </p:txBody>
      </p:sp>
      <p:pic>
        <p:nvPicPr>
          <p:cNvPr id="2" name="Picture 1">
            <a:extLst>
              <a:ext uri="{FF2B5EF4-FFF2-40B4-BE49-F238E27FC236}">
                <a16:creationId xmlns:a16="http://schemas.microsoft.com/office/drawing/2014/main" id="{3AA76980-15EE-1B4D-8D9D-C48C11C0D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4F3C41FB-7DFA-53F2-266E-38EF0710C9E5}"/>
              </a:ext>
            </a:extLst>
          </p:cNvPr>
          <p:cNvSpPr>
            <a:spLocks noChangeArrowheads="1"/>
          </p:cNvSpPr>
          <p:nvPr/>
        </p:nvSpPr>
        <p:spPr bwMode="auto">
          <a:xfrm>
            <a:off x="1981200" y="990600"/>
            <a:ext cx="4572000" cy="533400"/>
          </a:xfrm>
          <a:prstGeom prst="rect">
            <a:avLst/>
          </a:prstGeom>
          <a:noFill/>
          <a:ln w="12700">
            <a:solidFill>
              <a:schemeClr val="tx1"/>
            </a:solidFill>
            <a:miter lim="800000"/>
            <a:headEnd/>
            <a:tailEnd/>
          </a:ln>
          <a:effectLst/>
        </p:spPr>
        <p:txBody>
          <a:bodyPr lIns="90488" tIns="44450" rIns="90488" bIns="44450"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eaLnBrk="1" hangingPunct="1">
              <a:defRPr/>
            </a:pPr>
            <a:r>
              <a:rPr lang="en-US" altLang="en-US" sz="2400" b="1">
                <a:solidFill>
                  <a:srgbClr val="CC0000"/>
                </a:solidFill>
                <a:effectLst>
                  <a:outerShdw blurRad="38100" dist="38100" dir="2700000" algn="tl">
                    <a:srgbClr val="C0C0C0"/>
                  </a:outerShdw>
                </a:effectLst>
              </a:rPr>
              <a:t>Developing a J.S.A.</a:t>
            </a:r>
            <a:endParaRPr lang="en-US" altLang="en-US" sz="2400" b="1">
              <a:solidFill>
                <a:srgbClr val="CC0000"/>
              </a:solidFill>
            </a:endParaRPr>
          </a:p>
        </p:txBody>
      </p:sp>
      <p:sp>
        <p:nvSpPr>
          <p:cNvPr id="73731" name="Text Box 3">
            <a:extLst>
              <a:ext uri="{FF2B5EF4-FFF2-40B4-BE49-F238E27FC236}">
                <a16:creationId xmlns:a16="http://schemas.microsoft.com/office/drawing/2014/main" id="{557B74CF-6CE7-F9D8-E633-3E0FCD87EEB7}"/>
              </a:ext>
            </a:extLst>
          </p:cNvPr>
          <p:cNvSpPr txBox="1">
            <a:spLocks noChangeArrowheads="1"/>
          </p:cNvSpPr>
          <p:nvPr/>
        </p:nvSpPr>
        <p:spPr bwMode="auto">
          <a:xfrm>
            <a:off x="368300" y="1739900"/>
            <a:ext cx="4445000" cy="4497388"/>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14400" indent="-9144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20000"/>
              </a:lnSpc>
            </a:pPr>
            <a:r>
              <a:rPr lang="en-US" altLang="en-US" sz="1600" b="1" i="1">
                <a:solidFill>
                  <a:srgbClr val="CC0000"/>
                </a:solidFill>
                <a:sym typeface="Bullets2" pitchFamily="34" charset="2"/>
              </a:rPr>
              <a:t></a:t>
            </a:r>
            <a:r>
              <a:rPr lang="en-US" altLang="en-US" sz="1600" b="1" i="1">
                <a:solidFill>
                  <a:srgbClr val="FF0000"/>
                </a:solidFill>
              </a:rPr>
              <a:t> </a:t>
            </a:r>
            <a:r>
              <a:rPr lang="en-US" altLang="en-US" sz="1600" b="1" i="1"/>
              <a:t>STEP ONE:</a:t>
            </a:r>
          </a:p>
          <a:p>
            <a:pPr>
              <a:lnSpc>
                <a:spcPct val="120000"/>
              </a:lnSpc>
            </a:pPr>
            <a:r>
              <a:rPr lang="en-US" altLang="en-US" sz="1600" b="1" i="1"/>
              <a:t>	Select the job to be analyzed</a:t>
            </a:r>
          </a:p>
          <a:p>
            <a:pPr>
              <a:lnSpc>
                <a:spcPct val="120000"/>
              </a:lnSpc>
            </a:pPr>
            <a:endParaRPr lang="en-US" altLang="en-US" sz="1600" b="1" i="1"/>
          </a:p>
          <a:p>
            <a:pPr>
              <a:lnSpc>
                <a:spcPct val="120000"/>
              </a:lnSpc>
            </a:pPr>
            <a:r>
              <a:rPr lang="en-US" altLang="en-US" sz="1600" b="1" i="1">
                <a:solidFill>
                  <a:srgbClr val="CC0000"/>
                </a:solidFill>
                <a:sym typeface="Bullets2" pitchFamily="34" charset="2"/>
              </a:rPr>
              <a:t></a:t>
            </a:r>
            <a:r>
              <a:rPr lang="en-US" altLang="en-US" sz="1600" b="1" i="1">
                <a:solidFill>
                  <a:srgbClr val="FF0000"/>
                </a:solidFill>
              </a:rPr>
              <a:t> </a:t>
            </a:r>
            <a:r>
              <a:rPr lang="en-US" altLang="en-US" sz="1600" b="1" i="1"/>
              <a:t>STEP TWO:</a:t>
            </a:r>
          </a:p>
          <a:p>
            <a:pPr>
              <a:lnSpc>
                <a:spcPct val="120000"/>
              </a:lnSpc>
            </a:pPr>
            <a:r>
              <a:rPr lang="en-US" altLang="en-US" sz="1600" b="1" i="1"/>
              <a:t>	Break the job down into the steps/activities to be done</a:t>
            </a:r>
          </a:p>
          <a:p>
            <a:pPr>
              <a:lnSpc>
                <a:spcPct val="120000"/>
              </a:lnSpc>
            </a:pPr>
            <a:endParaRPr lang="en-US" altLang="en-US" sz="1600" b="1" i="1"/>
          </a:p>
          <a:p>
            <a:pPr>
              <a:lnSpc>
                <a:spcPct val="120000"/>
              </a:lnSpc>
            </a:pPr>
            <a:r>
              <a:rPr lang="en-US" altLang="en-US" sz="1600" b="1" i="1">
                <a:solidFill>
                  <a:srgbClr val="CC0000"/>
                </a:solidFill>
                <a:sym typeface="Bullets2" pitchFamily="34" charset="2"/>
              </a:rPr>
              <a:t></a:t>
            </a:r>
            <a:r>
              <a:rPr lang="en-US" altLang="en-US" sz="1600" b="1" i="1">
                <a:solidFill>
                  <a:srgbClr val="FFCC00"/>
                </a:solidFill>
                <a:sym typeface="Bullets2" pitchFamily="34" charset="2"/>
              </a:rPr>
              <a:t> </a:t>
            </a:r>
            <a:r>
              <a:rPr lang="en-US" altLang="en-US" sz="1600" b="1" i="1">
                <a:sym typeface="Bullets2" pitchFamily="34" charset="2"/>
              </a:rPr>
              <a:t>STEP THREE:</a:t>
            </a:r>
          </a:p>
          <a:p>
            <a:pPr>
              <a:lnSpc>
                <a:spcPct val="120000"/>
              </a:lnSpc>
            </a:pPr>
            <a:r>
              <a:rPr lang="en-US" altLang="en-US" sz="1600" b="1" i="1">
                <a:sym typeface="Bullets2" pitchFamily="34" charset="2"/>
              </a:rPr>
              <a:t>	Identify the hazards associated with each step and protective tools/equipment needed.</a:t>
            </a:r>
          </a:p>
          <a:p>
            <a:pPr>
              <a:lnSpc>
                <a:spcPct val="120000"/>
              </a:lnSpc>
            </a:pPr>
            <a:endParaRPr lang="en-US" altLang="en-US" sz="1600" b="1" i="1">
              <a:sym typeface="Bullets2" pitchFamily="34" charset="2"/>
            </a:endParaRPr>
          </a:p>
          <a:p>
            <a:pPr>
              <a:lnSpc>
                <a:spcPct val="120000"/>
              </a:lnSpc>
            </a:pPr>
            <a:r>
              <a:rPr lang="en-US" altLang="en-US" sz="1600" b="1" i="1">
                <a:solidFill>
                  <a:srgbClr val="CC0000"/>
                </a:solidFill>
                <a:sym typeface="Bullets2" pitchFamily="34" charset="2"/>
              </a:rPr>
              <a:t> </a:t>
            </a:r>
            <a:r>
              <a:rPr lang="en-US" altLang="en-US" sz="1600" b="1" i="1">
                <a:sym typeface="Bullets2" pitchFamily="34" charset="2"/>
              </a:rPr>
              <a:t>STEP FOUR:</a:t>
            </a:r>
          </a:p>
          <a:p>
            <a:pPr>
              <a:lnSpc>
                <a:spcPct val="120000"/>
              </a:lnSpc>
            </a:pPr>
            <a:r>
              <a:rPr lang="en-US" altLang="en-US" sz="1600" b="1" i="1">
                <a:sym typeface="Bullets2" pitchFamily="34" charset="2"/>
              </a:rPr>
              <a:t>	Develop safe procedures to eliminate potential accidents</a:t>
            </a:r>
            <a:endParaRPr lang="en-US" altLang="en-US" sz="1600" b="1" i="1"/>
          </a:p>
        </p:txBody>
      </p:sp>
      <p:sp>
        <p:nvSpPr>
          <p:cNvPr id="73732" name="Text Box 4">
            <a:extLst>
              <a:ext uri="{FF2B5EF4-FFF2-40B4-BE49-F238E27FC236}">
                <a16:creationId xmlns:a16="http://schemas.microsoft.com/office/drawing/2014/main" id="{69DBCEF5-FC52-0B0B-DF54-C94C0F1B3389}"/>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pic>
        <p:nvPicPr>
          <p:cNvPr id="73733" name="Picture 7">
            <a:extLst>
              <a:ext uri="{FF2B5EF4-FFF2-40B4-BE49-F238E27FC236}">
                <a16:creationId xmlns:a16="http://schemas.microsoft.com/office/drawing/2014/main" id="{443F0EEC-2CF6-42F6-1F0A-CBB10B11D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905000"/>
            <a:ext cx="3886200" cy="3902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F43C9BF-E8AF-5126-599D-53E92C0BF8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706F16BA-5695-A10D-726F-698B1BE1BDDF}"/>
              </a:ext>
            </a:extLst>
          </p:cNvPr>
          <p:cNvSpPr>
            <a:spLocks noGrp="1" noChangeArrowheads="1"/>
          </p:cNvSpPr>
          <p:nvPr>
            <p:ph type="title"/>
          </p:nvPr>
        </p:nvSpPr>
        <p:spPr bwMode="auto">
          <a:xfrm>
            <a:off x="76200" y="762000"/>
            <a:ext cx="3124200" cy="762000"/>
          </a:xfrm>
          <a:noFill/>
          <a:ln>
            <a:solidFill>
              <a:srgbClr val="000000"/>
            </a:solidFill>
            <a:miter lim="800000"/>
            <a:headEnd/>
            <a:tailEnd/>
          </a:ln>
          <a:extLst>
            <a:ext uri="{909E8E84-426E-40DD-AFC4-6F175D3DCCD1}">
              <a14:hiddenFill xmlns:a14="http://schemas.microsoft.com/office/drawing/2010/main">
                <a:solidFill>
                  <a:srgbClr val="FFCC00"/>
                </a:solidFill>
              </a14:hiddenFill>
            </a:ext>
          </a:extLst>
        </p:spPr>
        <p:txBody>
          <a:bodyPr vert="horz" wrap="square" lIns="91440" tIns="45720" rIns="91440" bIns="45720" numCol="1" anchor="t" anchorCtr="0" compatLnSpc="1">
            <a:prstTxWarp prst="textNoShape">
              <a:avLst/>
            </a:prstTxWarp>
          </a:bodyPr>
          <a:lstStyle/>
          <a:p>
            <a:pPr eaLnBrk="1" hangingPunct="1"/>
            <a:r>
              <a:rPr lang="en-US" altLang="en-US" sz="2000" b="1">
                <a:solidFill>
                  <a:schemeClr val="tx1"/>
                </a:solidFill>
              </a:rPr>
              <a:t>IDENTIFYING </a:t>
            </a:r>
            <a:br>
              <a:rPr lang="en-US" altLang="en-US" sz="2000" b="1">
                <a:solidFill>
                  <a:schemeClr val="tx1"/>
                </a:solidFill>
              </a:rPr>
            </a:br>
            <a:r>
              <a:rPr lang="en-US" altLang="en-US" sz="2000" b="1">
                <a:solidFill>
                  <a:schemeClr val="tx1"/>
                </a:solidFill>
              </a:rPr>
              <a:t>HAZARDS</a:t>
            </a:r>
          </a:p>
        </p:txBody>
      </p:sp>
      <p:sp>
        <p:nvSpPr>
          <p:cNvPr id="75779" name="Rectangle 3">
            <a:extLst>
              <a:ext uri="{FF2B5EF4-FFF2-40B4-BE49-F238E27FC236}">
                <a16:creationId xmlns:a16="http://schemas.microsoft.com/office/drawing/2014/main" id="{4323F705-BA2C-35F0-FCAB-F11BC41F2E0D}"/>
              </a:ext>
            </a:extLst>
          </p:cNvPr>
          <p:cNvSpPr>
            <a:spLocks noGrp="1" noChangeArrowheads="1"/>
          </p:cNvSpPr>
          <p:nvPr>
            <p:ph type="body" idx="1"/>
          </p:nvPr>
        </p:nvSpPr>
        <p:spPr bwMode="auto">
          <a:xfrm>
            <a:off x="152400" y="1689100"/>
            <a:ext cx="2743200" cy="46355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96875" indent="-396875" eaLnBrk="1" hangingPunct="1">
              <a:lnSpc>
                <a:spcPct val="80000"/>
              </a:lnSpc>
              <a:spcAft>
                <a:spcPct val="50000"/>
              </a:spcAft>
              <a:buClr>
                <a:srgbClr val="333399"/>
              </a:buClr>
              <a:buFont typeface="Wingdings" panose="05000000000000000000" pitchFamily="2" charset="2"/>
              <a:buChar char="q"/>
            </a:pPr>
            <a:r>
              <a:rPr lang="en-US" altLang="en-US" sz="1800" b="1"/>
              <a:t>Sharp edges</a:t>
            </a:r>
          </a:p>
          <a:p>
            <a:pPr marL="396875" indent="-396875" eaLnBrk="1" hangingPunct="1">
              <a:lnSpc>
                <a:spcPct val="80000"/>
              </a:lnSpc>
              <a:spcAft>
                <a:spcPct val="50000"/>
              </a:spcAft>
              <a:buClr>
                <a:srgbClr val="333399"/>
              </a:buClr>
              <a:buFont typeface="Wingdings" panose="05000000000000000000" pitchFamily="2" charset="2"/>
              <a:buChar char="q"/>
            </a:pPr>
            <a:r>
              <a:rPr lang="en-US" altLang="en-US" sz="1800" b="1"/>
              <a:t>Employee jewelry</a:t>
            </a:r>
          </a:p>
          <a:p>
            <a:pPr marL="396875" indent="-396875" eaLnBrk="1" hangingPunct="1">
              <a:lnSpc>
                <a:spcPct val="80000"/>
              </a:lnSpc>
              <a:spcAft>
                <a:spcPct val="50000"/>
              </a:spcAft>
              <a:buClr>
                <a:srgbClr val="333399"/>
              </a:buClr>
              <a:buFont typeface="Wingdings" panose="05000000000000000000" pitchFamily="2" charset="2"/>
              <a:buChar char="q"/>
            </a:pPr>
            <a:r>
              <a:rPr lang="en-US" altLang="en-US" sz="1800" b="1"/>
              <a:t>Potential for being caught between</a:t>
            </a:r>
          </a:p>
          <a:p>
            <a:pPr marL="396875" indent="-396875" eaLnBrk="1" hangingPunct="1">
              <a:lnSpc>
                <a:spcPct val="80000"/>
              </a:lnSpc>
              <a:spcAft>
                <a:spcPct val="50000"/>
              </a:spcAft>
              <a:buClr>
                <a:srgbClr val="333399"/>
              </a:buClr>
              <a:buFont typeface="Wingdings" panose="05000000000000000000" pitchFamily="2" charset="2"/>
              <a:buChar char="q"/>
            </a:pPr>
            <a:r>
              <a:rPr lang="en-US" altLang="en-US" sz="1800" b="1"/>
              <a:t>Worker posture/balance</a:t>
            </a:r>
          </a:p>
          <a:p>
            <a:pPr marL="396875" indent="-396875" eaLnBrk="1" hangingPunct="1">
              <a:lnSpc>
                <a:spcPct val="80000"/>
              </a:lnSpc>
              <a:spcAft>
                <a:spcPct val="50000"/>
              </a:spcAft>
              <a:buClr>
                <a:srgbClr val="333399"/>
              </a:buClr>
              <a:buFont typeface="Wingdings" panose="05000000000000000000" pitchFamily="2" charset="2"/>
              <a:buChar char="q"/>
            </a:pPr>
            <a:r>
              <a:rPr lang="en-US" altLang="en-US" sz="1800" b="1"/>
              <a:t>Hazardous movements</a:t>
            </a:r>
          </a:p>
          <a:p>
            <a:pPr marL="396875" indent="-396875" eaLnBrk="1" hangingPunct="1">
              <a:lnSpc>
                <a:spcPct val="80000"/>
              </a:lnSpc>
              <a:spcAft>
                <a:spcPct val="50000"/>
              </a:spcAft>
              <a:buClr>
                <a:srgbClr val="333399"/>
              </a:buClr>
              <a:buFont typeface="Wingdings" panose="05000000000000000000" pitchFamily="2" charset="2"/>
              <a:buChar char="q"/>
            </a:pPr>
            <a:r>
              <a:rPr lang="en-US" altLang="en-US" sz="1800" b="1"/>
              <a:t>“Struck by” hazards</a:t>
            </a:r>
          </a:p>
          <a:p>
            <a:pPr marL="396875" indent="-396875" eaLnBrk="1" hangingPunct="1">
              <a:lnSpc>
                <a:spcPct val="80000"/>
              </a:lnSpc>
              <a:spcAft>
                <a:spcPct val="50000"/>
              </a:spcAft>
              <a:buClr>
                <a:srgbClr val="333399"/>
              </a:buClr>
              <a:buFont typeface="Wingdings" panose="05000000000000000000" pitchFamily="2" charset="2"/>
              <a:buChar char="q"/>
            </a:pPr>
            <a:r>
              <a:rPr lang="en-US" altLang="en-US" sz="1800" b="1"/>
              <a:t>Suspended loads</a:t>
            </a:r>
          </a:p>
          <a:p>
            <a:pPr marL="396875" indent="-396875" eaLnBrk="1" hangingPunct="1">
              <a:lnSpc>
                <a:spcPct val="80000"/>
              </a:lnSpc>
              <a:spcAft>
                <a:spcPct val="50000"/>
              </a:spcAft>
              <a:buClr>
                <a:srgbClr val="333399"/>
              </a:buClr>
              <a:buFont typeface="Wingdings" panose="05000000000000000000" pitchFamily="2" charset="2"/>
              <a:buChar char="q"/>
            </a:pPr>
            <a:r>
              <a:rPr lang="en-US" altLang="en-US" sz="1800" b="1"/>
              <a:t>Environmental hazards</a:t>
            </a:r>
          </a:p>
        </p:txBody>
      </p:sp>
      <p:sp>
        <p:nvSpPr>
          <p:cNvPr id="75780" name="Rectangle 4">
            <a:extLst>
              <a:ext uri="{FF2B5EF4-FFF2-40B4-BE49-F238E27FC236}">
                <a16:creationId xmlns:a16="http://schemas.microsoft.com/office/drawing/2014/main" id="{694331BD-6FA2-76F9-C11E-A367772E013C}"/>
              </a:ext>
            </a:extLst>
          </p:cNvPr>
          <p:cNvSpPr>
            <a:spLocks noChangeArrowheads="1"/>
          </p:cNvSpPr>
          <p:nvPr/>
        </p:nvSpPr>
        <p:spPr bwMode="auto">
          <a:xfrm>
            <a:off x="5918200" y="1600200"/>
            <a:ext cx="3225800"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spcAft>
                <a:spcPct val="50000"/>
              </a:spcAft>
              <a:buClr>
                <a:srgbClr val="333399"/>
              </a:buClr>
              <a:buFont typeface="Wingdings" panose="05000000000000000000" pitchFamily="2" charset="2"/>
              <a:buChar char="q"/>
            </a:pPr>
            <a:r>
              <a:rPr lang="en-US" altLang="en-US" b="1"/>
              <a:t>What PPE is available?</a:t>
            </a:r>
          </a:p>
          <a:p>
            <a:pPr eaLnBrk="1" hangingPunct="1">
              <a:lnSpc>
                <a:spcPct val="80000"/>
              </a:lnSpc>
              <a:spcBef>
                <a:spcPct val="20000"/>
              </a:spcBef>
              <a:spcAft>
                <a:spcPct val="50000"/>
              </a:spcAft>
              <a:buClr>
                <a:srgbClr val="333399"/>
              </a:buClr>
              <a:buFont typeface="Wingdings" panose="05000000000000000000" pitchFamily="2" charset="2"/>
              <a:buChar char="q"/>
            </a:pPr>
            <a:r>
              <a:rPr lang="en-US" altLang="en-US" b="1"/>
              <a:t>Has worker been trained?</a:t>
            </a:r>
          </a:p>
          <a:p>
            <a:pPr eaLnBrk="1" hangingPunct="1">
              <a:lnSpc>
                <a:spcPct val="80000"/>
              </a:lnSpc>
              <a:spcBef>
                <a:spcPct val="20000"/>
              </a:spcBef>
              <a:spcAft>
                <a:spcPct val="50000"/>
              </a:spcAft>
              <a:buClr>
                <a:srgbClr val="333399"/>
              </a:buClr>
              <a:buFont typeface="Wingdings" panose="05000000000000000000" pitchFamily="2" charset="2"/>
              <a:buChar char="q"/>
            </a:pPr>
            <a:r>
              <a:rPr lang="en-US" altLang="en-US" b="1"/>
              <a:t>Is the worker positioned properly?</a:t>
            </a:r>
          </a:p>
          <a:p>
            <a:pPr eaLnBrk="1" hangingPunct="1">
              <a:lnSpc>
                <a:spcPct val="80000"/>
              </a:lnSpc>
              <a:spcBef>
                <a:spcPct val="20000"/>
              </a:spcBef>
              <a:spcAft>
                <a:spcPct val="50000"/>
              </a:spcAft>
              <a:buClr>
                <a:srgbClr val="333399"/>
              </a:buClr>
              <a:buFont typeface="Wingdings" panose="05000000000000000000" pitchFamily="2" charset="2"/>
              <a:buChar char="q"/>
            </a:pPr>
            <a:r>
              <a:rPr lang="en-US" altLang="en-US" b="1"/>
              <a:t>Is lockout/tagout used?</a:t>
            </a:r>
          </a:p>
          <a:p>
            <a:pPr eaLnBrk="1" hangingPunct="1">
              <a:lnSpc>
                <a:spcPct val="80000"/>
              </a:lnSpc>
              <a:spcBef>
                <a:spcPct val="20000"/>
              </a:spcBef>
              <a:spcAft>
                <a:spcPct val="50000"/>
              </a:spcAft>
              <a:buClr>
                <a:srgbClr val="333399"/>
              </a:buClr>
              <a:buFont typeface="Wingdings" panose="05000000000000000000" pitchFamily="2" charset="2"/>
              <a:buChar char="q"/>
            </a:pPr>
            <a:r>
              <a:rPr lang="en-US" altLang="en-US" b="1"/>
              <a:t>Does the job need a Work Permit?</a:t>
            </a:r>
          </a:p>
          <a:p>
            <a:pPr eaLnBrk="1" hangingPunct="1">
              <a:lnSpc>
                <a:spcPct val="80000"/>
              </a:lnSpc>
              <a:spcBef>
                <a:spcPct val="20000"/>
              </a:spcBef>
              <a:spcAft>
                <a:spcPct val="50000"/>
              </a:spcAft>
              <a:buClr>
                <a:srgbClr val="333399"/>
              </a:buClr>
              <a:buFont typeface="Wingdings" panose="05000000000000000000" pitchFamily="2" charset="2"/>
              <a:buChar char="q"/>
            </a:pPr>
            <a:r>
              <a:rPr lang="en-US" altLang="en-US" b="1"/>
              <a:t>What is the flow of work?</a:t>
            </a:r>
          </a:p>
          <a:p>
            <a:pPr eaLnBrk="1" hangingPunct="1">
              <a:lnSpc>
                <a:spcPct val="80000"/>
              </a:lnSpc>
              <a:spcBef>
                <a:spcPct val="20000"/>
              </a:spcBef>
              <a:spcAft>
                <a:spcPct val="50000"/>
              </a:spcAft>
              <a:buClr>
                <a:srgbClr val="333399"/>
              </a:buClr>
              <a:buFont typeface="Wingdings" panose="05000000000000000000" pitchFamily="2" charset="2"/>
              <a:buChar char="q"/>
            </a:pPr>
            <a:r>
              <a:rPr lang="en-US" altLang="en-US" b="1"/>
              <a:t>What are the sources of chemicals, noise, etc.</a:t>
            </a:r>
          </a:p>
          <a:p>
            <a:pPr eaLnBrk="1" hangingPunct="1">
              <a:lnSpc>
                <a:spcPct val="80000"/>
              </a:lnSpc>
              <a:spcBef>
                <a:spcPct val="20000"/>
              </a:spcBef>
              <a:spcAft>
                <a:spcPct val="50000"/>
              </a:spcAft>
              <a:buClr>
                <a:srgbClr val="333399"/>
              </a:buClr>
              <a:buFont typeface="Wingdings" panose="05000000000000000000" pitchFamily="2" charset="2"/>
              <a:buChar char="q"/>
            </a:pPr>
            <a:r>
              <a:rPr lang="en-US" altLang="en-US" b="1"/>
              <a:t>Are slips, trips, and falls a possibility?</a:t>
            </a:r>
          </a:p>
        </p:txBody>
      </p:sp>
      <p:sp>
        <p:nvSpPr>
          <p:cNvPr id="75781" name="Text Box 5">
            <a:extLst>
              <a:ext uri="{FF2B5EF4-FFF2-40B4-BE49-F238E27FC236}">
                <a16:creationId xmlns:a16="http://schemas.microsoft.com/office/drawing/2014/main" id="{E9743A10-E2AA-2D82-3978-41D95EBF2FBA}"/>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sp>
        <p:nvSpPr>
          <p:cNvPr id="75782" name="Rectangle 6">
            <a:extLst>
              <a:ext uri="{FF2B5EF4-FFF2-40B4-BE49-F238E27FC236}">
                <a16:creationId xmlns:a16="http://schemas.microsoft.com/office/drawing/2014/main" id="{01CC7418-9684-88A4-7727-BFFEE54D6C80}"/>
              </a:ext>
            </a:extLst>
          </p:cNvPr>
          <p:cNvSpPr>
            <a:spLocks noChangeArrowheads="1"/>
          </p:cNvSpPr>
          <p:nvPr/>
        </p:nvSpPr>
        <p:spPr bwMode="auto">
          <a:xfrm>
            <a:off x="5562600" y="762000"/>
            <a:ext cx="3124200" cy="762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CC00"/>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t>EVALUATING </a:t>
            </a:r>
            <a:br>
              <a:rPr lang="en-US" altLang="en-US" sz="2000" b="1"/>
            </a:br>
            <a:r>
              <a:rPr lang="en-US" altLang="en-US" sz="2000" b="1"/>
              <a:t>HAZARDS</a:t>
            </a:r>
          </a:p>
        </p:txBody>
      </p:sp>
      <p:pic>
        <p:nvPicPr>
          <p:cNvPr id="75783" name="Picture 8">
            <a:extLst>
              <a:ext uri="{FF2B5EF4-FFF2-40B4-BE49-F238E27FC236}">
                <a16:creationId xmlns:a16="http://schemas.microsoft.com/office/drawing/2014/main" id="{64699EDC-ACC9-71D7-4FE7-55A9A2450115}"/>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2743200" y="1676400"/>
            <a:ext cx="3130550" cy="3505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1B88573-D1E2-2702-6E8B-14038F826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B8863C38-A56A-006D-3D4F-C9FF7365BFB6}"/>
              </a:ext>
            </a:extLst>
          </p:cNvPr>
          <p:cNvSpPr>
            <a:spLocks noGrp="1" noChangeArrowheads="1"/>
          </p:cNvSpPr>
          <p:nvPr>
            <p:ph type="title"/>
          </p:nvPr>
        </p:nvSpPr>
        <p:spPr bwMode="auto">
          <a:xfrm>
            <a:off x="2133600" y="1066800"/>
            <a:ext cx="4648200" cy="563563"/>
          </a:xfrm>
          <a:solidFill>
            <a:srgbClr val="FFCC00"/>
          </a:solidFill>
          <a:ln w="38100">
            <a:solidFill>
              <a:srgbClr val="FFCC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2400" b="1"/>
              <a:t>Sample JSA - Body</a:t>
            </a:r>
          </a:p>
        </p:txBody>
      </p:sp>
      <p:sp>
        <p:nvSpPr>
          <p:cNvPr id="76803" name="Text Box 3">
            <a:extLst>
              <a:ext uri="{FF2B5EF4-FFF2-40B4-BE49-F238E27FC236}">
                <a16:creationId xmlns:a16="http://schemas.microsoft.com/office/drawing/2014/main" id="{3C0E4446-3788-9EDC-2277-B5881C111FDE}"/>
              </a:ext>
            </a:extLst>
          </p:cNvPr>
          <p:cNvSpPr txBox="1">
            <a:spLocks noChangeArrowheads="1"/>
          </p:cNvSpPr>
          <p:nvPr/>
        </p:nvSpPr>
        <p:spPr bwMode="auto">
          <a:xfrm>
            <a:off x="685800" y="35814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pic>
        <p:nvPicPr>
          <p:cNvPr id="76804" name="Picture 4">
            <a:extLst>
              <a:ext uri="{FF2B5EF4-FFF2-40B4-BE49-F238E27FC236}">
                <a16:creationId xmlns:a16="http://schemas.microsoft.com/office/drawing/2014/main" id="{E05ADA96-D4C5-292C-E7B5-B894D3FE5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43088"/>
            <a:ext cx="8610600" cy="402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5" name="Text Box 5">
            <a:extLst>
              <a:ext uri="{FF2B5EF4-FFF2-40B4-BE49-F238E27FC236}">
                <a16:creationId xmlns:a16="http://schemas.microsoft.com/office/drawing/2014/main" id="{D90C1597-4625-9083-4745-AF4BF6AC945A}"/>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pic>
        <p:nvPicPr>
          <p:cNvPr id="2" name="Picture 1">
            <a:extLst>
              <a:ext uri="{FF2B5EF4-FFF2-40B4-BE49-F238E27FC236}">
                <a16:creationId xmlns:a16="http://schemas.microsoft.com/office/drawing/2014/main" id="{FFDF2C4F-A6B6-0BD5-42DB-05121699C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16CAAC-43C0-3FA2-196F-F2FA11F1F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78850" name="Rectangle 2">
            <a:extLst>
              <a:ext uri="{FF2B5EF4-FFF2-40B4-BE49-F238E27FC236}">
                <a16:creationId xmlns:a16="http://schemas.microsoft.com/office/drawing/2014/main" id="{F65E018F-8B46-8927-3942-BA7D95DF4B2A}"/>
              </a:ext>
            </a:extLst>
          </p:cNvPr>
          <p:cNvSpPr>
            <a:spLocks noGrp="1" noChangeArrowheads="1"/>
          </p:cNvSpPr>
          <p:nvPr>
            <p:ph type="title"/>
          </p:nvPr>
        </p:nvSpPr>
        <p:spPr bwMode="auto">
          <a:xfrm>
            <a:off x="939800" y="3667125"/>
            <a:ext cx="7239000" cy="476250"/>
          </a:xfrm>
          <a:noFill/>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2225" algn="ctr">
                <a:solidFill>
                  <a:srgbClr val="004B8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marL="342900" indent="-342900" eaLnBrk="1" hangingPunct="1">
              <a:spcBef>
                <a:spcPct val="20000"/>
              </a:spcBef>
            </a:pPr>
            <a:r>
              <a:rPr lang="en-US" altLang="en-US" sz="1600" b="1"/>
              <a:t>Hazard management is essential for …</a:t>
            </a:r>
          </a:p>
        </p:txBody>
      </p:sp>
      <p:sp>
        <p:nvSpPr>
          <p:cNvPr id="78851" name="Rectangle 3">
            <a:extLst>
              <a:ext uri="{FF2B5EF4-FFF2-40B4-BE49-F238E27FC236}">
                <a16:creationId xmlns:a16="http://schemas.microsoft.com/office/drawing/2014/main" id="{F541FAEB-5BA7-3014-DD6F-0482FB8B8C1D}"/>
              </a:ext>
            </a:extLst>
          </p:cNvPr>
          <p:cNvSpPr>
            <a:spLocks noChangeArrowheads="1"/>
          </p:cNvSpPr>
          <p:nvPr/>
        </p:nvSpPr>
        <p:spPr bwMode="auto">
          <a:xfrm>
            <a:off x="444500" y="3014663"/>
            <a:ext cx="8229600" cy="457200"/>
          </a:xfrm>
          <a:prstGeom prst="rect">
            <a:avLst/>
          </a:prstGeom>
          <a:solidFill>
            <a:srgbClr val="333399"/>
          </a:solidFill>
          <a:ln>
            <a:noFill/>
          </a:ln>
          <a:effectLst/>
          <a:extLst>
            <a:ext uri="{91240B29-F687-4F45-9708-019B960494DF}">
              <a14:hiddenLine xmlns:a14="http://schemas.microsoft.com/office/drawing/2010/main" w="2222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1600" b="1" i="1">
                <a:cs typeface="Arial" panose="020B0604020202020204" pitchFamily="34" charset="0"/>
              </a:rPr>
              <a:t>      </a:t>
            </a:r>
            <a:r>
              <a:rPr lang="en-US" altLang="en-US" sz="1600" b="1">
                <a:solidFill>
                  <a:schemeClr val="bg1"/>
                </a:solidFill>
                <a:cs typeface="Arial" panose="020B0604020202020204" pitchFamily="34" charset="0"/>
              </a:rPr>
              <a:t>“WHY LIST THE JOB STEPS?  WE DO THIS ALL THE TIME!”</a:t>
            </a:r>
          </a:p>
        </p:txBody>
      </p:sp>
      <p:sp>
        <p:nvSpPr>
          <p:cNvPr id="77828" name="Rectangle 4">
            <a:extLst>
              <a:ext uri="{FF2B5EF4-FFF2-40B4-BE49-F238E27FC236}">
                <a16:creationId xmlns:a16="http://schemas.microsoft.com/office/drawing/2014/main" id="{3789CA4D-4D21-9C0E-EE8C-0CD23A756B54}"/>
              </a:ext>
            </a:extLst>
          </p:cNvPr>
          <p:cNvSpPr>
            <a:spLocks noChangeArrowheads="1"/>
          </p:cNvSpPr>
          <p:nvPr/>
        </p:nvSpPr>
        <p:spPr bwMode="auto">
          <a:xfrm>
            <a:off x="482600" y="804863"/>
            <a:ext cx="8153400" cy="641350"/>
          </a:xfrm>
          <a:prstGeom prst="rect">
            <a:avLst/>
          </a:prstGeom>
          <a:solidFill>
            <a:srgbClr val="333399"/>
          </a:solidFill>
          <a:ln>
            <a:noFill/>
          </a:ln>
          <a:effectLst/>
          <a:extLst>
            <a:ext uri="{91240B29-F687-4F45-9708-019B960494DF}">
              <a14:hiddenLine xmlns:a14="http://schemas.microsoft.com/office/drawing/2010/main" w="28575" algn="ctr">
                <a:solidFill>
                  <a:srgbClr val="0000CC"/>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i="1">
                <a:solidFill>
                  <a:schemeClr val="bg1"/>
                </a:solidFill>
                <a:cs typeface="Arial" panose="020B0604020202020204" pitchFamily="34" charset="0"/>
              </a:rPr>
              <a:t>LIST THE JOB STEPS</a:t>
            </a:r>
          </a:p>
          <a:p>
            <a:pPr algn="ctr" eaLnBrk="1" hangingPunct="1"/>
            <a:r>
              <a:rPr lang="en-US" altLang="en-US" b="1" i="1">
                <a:solidFill>
                  <a:schemeClr val="bg1"/>
                </a:solidFill>
                <a:cs typeface="Arial" panose="020B0604020202020204" pitchFamily="34" charset="0"/>
              </a:rPr>
              <a:t>(THE FIRST COLUMN OF THE JSA FORM)</a:t>
            </a:r>
          </a:p>
        </p:txBody>
      </p:sp>
      <p:sp>
        <p:nvSpPr>
          <p:cNvPr id="78853" name="Rectangle 5">
            <a:extLst>
              <a:ext uri="{FF2B5EF4-FFF2-40B4-BE49-F238E27FC236}">
                <a16:creationId xmlns:a16="http://schemas.microsoft.com/office/drawing/2014/main" id="{FF71AB1D-44C7-86A1-D984-B68125DAECAA}"/>
              </a:ext>
            </a:extLst>
          </p:cNvPr>
          <p:cNvSpPr>
            <a:spLocks noChangeArrowheads="1"/>
          </p:cNvSpPr>
          <p:nvPr/>
        </p:nvSpPr>
        <p:spPr bwMode="auto">
          <a:xfrm>
            <a:off x="381000" y="1665288"/>
            <a:ext cx="83820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chemeClr val="tx1"/>
              </a:buClr>
              <a:buFont typeface="Wingdings" panose="05000000000000000000" pitchFamily="2" charset="2"/>
              <a:buChar char="§"/>
            </a:pPr>
            <a:r>
              <a:rPr lang="en-US" altLang="en-US" sz="1400" b="1">
                <a:cs typeface="Arial" panose="020B0604020202020204" pitchFamily="34" charset="0"/>
              </a:rPr>
              <a:t>FIRST!</a:t>
            </a:r>
          </a:p>
        </p:txBody>
      </p:sp>
      <p:sp>
        <p:nvSpPr>
          <p:cNvPr id="78854" name="Rectangle 6">
            <a:extLst>
              <a:ext uri="{FF2B5EF4-FFF2-40B4-BE49-F238E27FC236}">
                <a16:creationId xmlns:a16="http://schemas.microsoft.com/office/drawing/2014/main" id="{0C253C4C-9319-C5AB-9E54-88DF8973A57C}"/>
              </a:ext>
            </a:extLst>
          </p:cNvPr>
          <p:cNvSpPr>
            <a:spLocks noChangeArrowheads="1"/>
          </p:cNvSpPr>
          <p:nvPr/>
        </p:nvSpPr>
        <p:spPr bwMode="auto">
          <a:xfrm>
            <a:off x="381000" y="5522913"/>
            <a:ext cx="8534400" cy="284162"/>
          </a:xfrm>
          <a:prstGeom prst="rect">
            <a:avLst/>
          </a:prstGeom>
          <a:noFill/>
          <a:ln>
            <a:noFill/>
          </a:ln>
          <a:effectLst/>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buClr>
                <a:schemeClr val="tx1"/>
              </a:buClr>
              <a:buFont typeface="Wingdings" panose="05000000000000000000" pitchFamily="2" charset="2"/>
              <a:buChar char="§"/>
            </a:pPr>
            <a:r>
              <a:rPr lang="en-US" altLang="en-US" sz="1400" b="1">
                <a:cs typeface="Arial" panose="020B0604020202020204" pitchFamily="34" charset="0"/>
              </a:rPr>
              <a:t>Refresher for jobs infrequently done</a:t>
            </a:r>
          </a:p>
        </p:txBody>
      </p:sp>
      <p:sp>
        <p:nvSpPr>
          <p:cNvPr id="78855" name="Rectangle 7">
            <a:extLst>
              <a:ext uri="{FF2B5EF4-FFF2-40B4-BE49-F238E27FC236}">
                <a16:creationId xmlns:a16="http://schemas.microsoft.com/office/drawing/2014/main" id="{FABBAA8B-7AAA-61E7-8906-1C65C56AF368}"/>
              </a:ext>
            </a:extLst>
          </p:cNvPr>
          <p:cNvSpPr>
            <a:spLocks noChangeArrowheads="1"/>
          </p:cNvSpPr>
          <p:nvPr/>
        </p:nvSpPr>
        <p:spPr bwMode="auto">
          <a:xfrm>
            <a:off x="381000" y="1974850"/>
            <a:ext cx="83820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chemeClr val="tx1"/>
              </a:buClr>
              <a:buFont typeface="Wingdings" panose="05000000000000000000" pitchFamily="2" charset="2"/>
              <a:buChar char="§"/>
            </a:pPr>
            <a:r>
              <a:rPr lang="en-US" altLang="en-US" sz="1400" b="1">
                <a:cs typeface="Arial" panose="020B0604020202020204" pitchFamily="34" charset="0"/>
              </a:rPr>
              <a:t>In Sequence…</a:t>
            </a:r>
          </a:p>
        </p:txBody>
      </p:sp>
      <p:sp>
        <p:nvSpPr>
          <p:cNvPr id="78856" name="Rectangle 8">
            <a:extLst>
              <a:ext uri="{FF2B5EF4-FFF2-40B4-BE49-F238E27FC236}">
                <a16:creationId xmlns:a16="http://schemas.microsoft.com/office/drawing/2014/main" id="{63650AED-A542-B384-EAE0-4CD790781634}"/>
              </a:ext>
            </a:extLst>
          </p:cNvPr>
          <p:cNvSpPr>
            <a:spLocks noChangeArrowheads="1"/>
          </p:cNvSpPr>
          <p:nvPr/>
        </p:nvSpPr>
        <p:spPr bwMode="auto">
          <a:xfrm>
            <a:off x="381000" y="2311400"/>
            <a:ext cx="83820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chemeClr val="tx1"/>
              </a:buClr>
              <a:buFont typeface="Wingdings" panose="05000000000000000000" pitchFamily="2" charset="2"/>
              <a:buChar char="§"/>
            </a:pPr>
            <a:r>
              <a:rPr lang="en-US" altLang="en-US" sz="1400" b="1">
                <a:cs typeface="Arial" panose="020B0604020202020204" pitchFamily="34" charset="0"/>
              </a:rPr>
              <a:t>Do not attempt to identify hazards until </a:t>
            </a:r>
            <a:r>
              <a:rPr lang="en-US" altLang="en-US" sz="1400" b="1">
                <a:solidFill>
                  <a:srgbClr val="0000CC"/>
                </a:solidFill>
                <a:cs typeface="Arial" panose="020B0604020202020204" pitchFamily="34" charset="0"/>
              </a:rPr>
              <a:t>ALL STEPS</a:t>
            </a:r>
            <a:r>
              <a:rPr lang="en-US" altLang="en-US" sz="1400" b="1">
                <a:cs typeface="Arial" panose="020B0604020202020204" pitchFamily="34" charset="0"/>
              </a:rPr>
              <a:t> are listed, if you do you could skip an important step!</a:t>
            </a:r>
            <a:endParaRPr lang="en-US" altLang="en-US" sz="1400">
              <a:cs typeface="Arial" panose="020B0604020202020204" pitchFamily="34" charset="0"/>
            </a:endParaRPr>
          </a:p>
        </p:txBody>
      </p:sp>
      <p:sp>
        <p:nvSpPr>
          <p:cNvPr id="78857" name="Rectangle 9">
            <a:extLst>
              <a:ext uri="{FF2B5EF4-FFF2-40B4-BE49-F238E27FC236}">
                <a16:creationId xmlns:a16="http://schemas.microsoft.com/office/drawing/2014/main" id="{791DDDEB-EF99-8393-AD6A-26AEAAAAA8CA}"/>
              </a:ext>
            </a:extLst>
          </p:cNvPr>
          <p:cNvSpPr>
            <a:spLocks noChangeArrowheads="1"/>
          </p:cNvSpPr>
          <p:nvPr/>
        </p:nvSpPr>
        <p:spPr bwMode="auto">
          <a:xfrm>
            <a:off x="381000" y="4419600"/>
            <a:ext cx="8534400" cy="284163"/>
          </a:xfrm>
          <a:prstGeom prst="rect">
            <a:avLst/>
          </a:prstGeom>
          <a:noFill/>
          <a:ln>
            <a:noFill/>
          </a:ln>
          <a:effectLst/>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buClr>
                <a:schemeClr val="tx1"/>
              </a:buClr>
              <a:buFont typeface="Wingdings" panose="05000000000000000000" pitchFamily="2" charset="2"/>
              <a:buChar char="§"/>
            </a:pPr>
            <a:r>
              <a:rPr lang="en-US" altLang="en-US" sz="1400" b="1">
                <a:cs typeface="Arial" panose="020B0604020202020204" pitchFamily="34" charset="0"/>
              </a:rPr>
              <a:t>Triggering hazard awareness</a:t>
            </a:r>
          </a:p>
        </p:txBody>
      </p:sp>
      <p:sp>
        <p:nvSpPr>
          <p:cNvPr id="78858" name="Rectangle 10">
            <a:extLst>
              <a:ext uri="{FF2B5EF4-FFF2-40B4-BE49-F238E27FC236}">
                <a16:creationId xmlns:a16="http://schemas.microsoft.com/office/drawing/2014/main" id="{50428586-CC71-2173-2951-076DB967B335}"/>
              </a:ext>
            </a:extLst>
          </p:cNvPr>
          <p:cNvSpPr>
            <a:spLocks noChangeArrowheads="1"/>
          </p:cNvSpPr>
          <p:nvPr/>
        </p:nvSpPr>
        <p:spPr bwMode="auto">
          <a:xfrm>
            <a:off x="381000" y="4775200"/>
            <a:ext cx="8534400" cy="284163"/>
          </a:xfrm>
          <a:prstGeom prst="rect">
            <a:avLst/>
          </a:prstGeom>
          <a:noFill/>
          <a:ln>
            <a:noFill/>
          </a:ln>
          <a:effectLst/>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buClr>
                <a:schemeClr val="tx1"/>
              </a:buClr>
              <a:buFont typeface="Wingdings" panose="05000000000000000000" pitchFamily="2" charset="2"/>
              <a:buChar char="§"/>
            </a:pPr>
            <a:r>
              <a:rPr lang="en-US" altLang="en-US" sz="1400" b="1">
                <a:cs typeface="Arial" panose="020B0604020202020204" pitchFamily="34" charset="0"/>
              </a:rPr>
              <a:t>INFORMING EMPLOYEES</a:t>
            </a:r>
          </a:p>
        </p:txBody>
      </p:sp>
      <p:sp>
        <p:nvSpPr>
          <p:cNvPr id="78859" name="Rectangle 11">
            <a:extLst>
              <a:ext uri="{FF2B5EF4-FFF2-40B4-BE49-F238E27FC236}">
                <a16:creationId xmlns:a16="http://schemas.microsoft.com/office/drawing/2014/main" id="{2AE66282-4ABA-A870-07DD-28B1B90191BE}"/>
              </a:ext>
            </a:extLst>
          </p:cNvPr>
          <p:cNvSpPr>
            <a:spLocks noChangeArrowheads="1"/>
          </p:cNvSpPr>
          <p:nvPr/>
        </p:nvSpPr>
        <p:spPr bwMode="auto">
          <a:xfrm>
            <a:off x="381000" y="5130800"/>
            <a:ext cx="8534400" cy="284163"/>
          </a:xfrm>
          <a:prstGeom prst="rect">
            <a:avLst/>
          </a:prstGeom>
          <a:noFill/>
          <a:ln>
            <a:noFill/>
          </a:ln>
          <a:effectLst/>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buClr>
                <a:schemeClr val="tx1"/>
              </a:buClr>
              <a:buFont typeface="Wingdings" panose="05000000000000000000" pitchFamily="2" charset="2"/>
              <a:buChar char="§"/>
            </a:pPr>
            <a:r>
              <a:rPr lang="en-US" altLang="en-US" sz="1400" b="1">
                <a:cs typeface="Arial" panose="020B0604020202020204" pitchFamily="34" charset="0"/>
              </a:rPr>
              <a:t>Re-training SENIOR employees</a:t>
            </a:r>
          </a:p>
        </p:txBody>
      </p:sp>
      <p:sp>
        <p:nvSpPr>
          <p:cNvPr id="78860" name="Rectangle 12">
            <a:extLst>
              <a:ext uri="{FF2B5EF4-FFF2-40B4-BE49-F238E27FC236}">
                <a16:creationId xmlns:a16="http://schemas.microsoft.com/office/drawing/2014/main" id="{020D4407-A8BD-8202-2B36-9868C8B44C64}"/>
              </a:ext>
            </a:extLst>
          </p:cNvPr>
          <p:cNvSpPr>
            <a:spLocks noChangeArrowheads="1"/>
          </p:cNvSpPr>
          <p:nvPr/>
        </p:nvSpPr>
        <p:spPr bwMode="auto">
          <a:xfrm>
            <a:off x="381000" y="4100513"/>
            <a:ext cx="8534400" cy="284162"/>
          </a:xfrm>
          <a:prstGeom prst="rect">
            <a:avLst/>
          </a:prstGeom>
          <a:noFill/>
          <a:ln>
            <a:noFill/>
          </a:ln>
          <a:effectLst/>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buClr>
                <a:schemeClr val="tx1"/>
              </a:buClr>
              <a:buFont typeface="Wingdings" panose="05000000000000000000" pitchFamily="2" charset="2"/>
              <a:buChar char="§"/>
            </a:pPr>
            <a:r>
              <a:rPr lang="en-US" altLang="en-US" sz="1400" b="1">
                <a:cs typeface="Arial" panose="020B0604020202020204" pitchFamily="34" charset="0"/>
              </a:rPr>
              <a:t>Job clarification!</a:t>
            </a:r>
          </a:p>
        </p:txBody>
      </p:sp>
      <p:sp>
        <p:nvSpPr>
          <p:cNvPr id="77837" name="Text Box 13">
            <a:extLst>
              <a:ext uri="{FF2B5EF4-FFF2-40B4-BE49-F238E27FC236}">
                <a16:creationId xmlns:a16="http://schemas.microsoft.com/office/drawing/2014/main" id="{C3191340-E174-AA64-DC8F-3C9EAD24DE25}"/>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pic>
        <p:nvPicPr>
          <p:cNvPr id="77838" name="Picture 14">
            <a:extLst>
              <a:ext uri="{FF2B5EF4-FFF2-40B4-BE49-F238E27FC236}">
                <a16:creationId xmlns:a16="http://schemas.microsoft.com/office/drawing/2014/main" id="{8F940849-196F-F05D-F01E-CC998F9C23AE}"/>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5715000" y="4114800"/>
            <a:ext cx="2895600" cy="2171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8853">
                                            <p:txEl>
                                              <p:pRg st="0" end="0"/>
                                            </p:txEl>
                                          </p:spTgt>
                                        </p:tgtEl>
                                        <p:attrNameLst>
                                          <p:attrName>style.visibility</p:attrName>
                                        </p:attrNameLst>
                                      </p:cBhvr>
                                      <p:to>
                                        <p:strVal val="visible"/>
                                      </p:to>
                                    </p:set>
                                    <p:anim calcmode="lin" valueType="num">
                                      <p:cBhvr additive="base">
                                        <p:cTn id="7" dur="500" fill="hold"/>
                                        <p:tgtEl>
                                          <p:spTgt spid="788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8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78855">
                                            <p:txEl>
                                              <p:pRg st="0" end="0"/>
                                            </p:txEl>
                                          </p:spTgt>
                                        </p:tgtEl>
                                        <p:attrNameLst>
                                          <p:attrName>style.visibility</p:attrName>
                                        </p:attrNameLst>
                                      </p:cBhvr>
                                      <p:to>
                                        <p:strVal val="visible"/>
                                      </p:to>
                                    </p:set>
                                    <p:anim calcmode="lin" valueType="num">
                                      <p:cBhvr additive="base">
                                        <p:cTn id="13" dur="500" fill="hold"/>
                                        <p:tgtEl>
                                          <p:spTgt spid="7885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88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78856">
                                            <p:txEl>
                                              <p:pRg st="0" end="0"/>
                                            </p:txEl>
                                          </p:spTgt>
                                        </p:tgtEl>
                                        <p:attrNameLst>
                                          <p:attrName>style.visibility</p:attrName>
                                        </p:attrNameLst>
                                      </p:cBhvr>
                                      <p:to>
                                        <p:strVal val="visible"/>
                                      </p:to>
                                    </p:set>
                                    <p:anim calcmode="lin" valueType="num">
                                      <p:cBhvr additive="base">
                                        <p:cTn id="19" dur="500" fill="hold"/>
                                        <p:tgtEl>
                                          <p:spTgt spid="78856">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88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8851"/>
                                        </p:tgtEl>
                                        <p:attrNameLst>
                                          <p:attrName>style.visibility</p:attrName>
                                        </p:attrNameLst>
                                      </p:cBhvr>
                                      <p:to>
                                        <p:strVal val="visible"/>
                                      </p:to>
                                    </p:set>
                                    <p:animEffect transition="in" filter="dissolve">
                                      <p:cBhvr>
                                        <p:cTn id="25" dur="500"/>
                                        <p:tgtEl>
                                          <p:spTgt spid="7885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8850"/>
                                        </p:tgtEl>
                                        <p:attrNameLst>
                                          <p:attrName>style.visibility</p:attrName>
                                        </p:attrNameLst>
                                      </p:cBhvr>
                                      <p:to>
                                        <p:strVal val="visible"/>
                                      </p:to>
                                    </p:set>
                                    <p:animEffect transition="in" filter="blinds(horizontal)">
                                      <p:cBhvr>
                                        <p:cTn id="30" dur="500"/>
                                        <p:tgtEl>
                                          <p:spTgt spid="7885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8860">
                                            <p:txEl>
                                              <p:pRg st="0" end="0"/>
                                            </p:txEl>
                                          </p:spTgt>
                                        </p:tgtEl>
                                        <p:attrNameLst>
                                          <p:attrName>style.visibility</p:attrName>
                                        </p:attrNameLst>
                                      </p:cBhvr>
                                      <p:to>
                                        <p:strVal val="visible"/>
                                      </p:to>
                                    </p:set>
                                    <p:anim calcmode="lin" valueType="num">
                                      <p:cBhvr additive="base">
                                        <p:cTn id="35" dur="500" fill="hold"/>
                                        <p:tgtEl>
                                          <p:spTgt spid="78860">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886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78857">
                                            <p:txEl>
                                              <p:pRg st="0" end="0"/>
                                            </p:txEl>
                                          </p:spTgt>
                                        </p:tgtEl>
                                        <p:attrNameLst>
                                          <p:attrName>style.visibility</p:attrName>
                                        </p:attrNameLst>
                                      </p:cBhvr>
                                      <p:to>
                                        <p:strVal val="visible"/>
                                      </p:to>
                                    </p:set>
                                    <p:anim calcmode="lin" valueType="num">
                                      <p:cBhvr additive="base">
                                        <p:cTn id="41" dur="500" fill="hold"/>
                                        <p:tgtEl>
                                          <p:spTgt spid="78857">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885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78858">
                                            <p:txEl>
                                              <p:pRg st="0" end="0"/>
                                            </p:txEl>
                                          </p:spTgt>
                                        </p:tgtEl>
                                        <p:attrNameLst>
                                          <p:attrName>style.visibility</p:attrName>
                                        </p:attrNameLst>
                                      </p:cBhvr>
                                      <p:to>
                                        <p:strVal val="visible"/>
                                      </p:to>
                                    </p:set>
                                    <p:anim calcmode="lin" valueType="num">
                                      <p:cBhvr additive="base">
                                        <p:cTn id="47" dur="500" fill="hold"/>
                                        <p:tgtEl>
                                          <p:spTgt spid="78858">
                                            <p:txEl>
                                              <p:pRg st="0" end="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7885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78859">
                                            <p:txEl>
                                              <p:pRg st="0" end="0"/>
                                            </p:txEl>
                                          </p:spTgt>
                                        </p:tgtEl>
                                        <p:attrNameLst>
                                          <p:attrName>style.visibility</p:attrName>
                                        </p:attrNameLst>
                                      </p:cBhvr>
                                      <p:to>
                                        <p:strVal val="visible"/>
                                      </p:to>
                                    </p:set>
                                    <p:anim calcmode="lin" valueType="num">
                                      <p:cBhvr additive="base">
                                        <p:cTn id="53" dur="500" fill="hold"/>
                                        <p:tgtEl>
                                          <p:spTgt spid="78859">
                                            <p:txEl>
                                              <p:pRg st="0" end="0"/>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788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78854">
                                            <p:txEl>
                                              <p:pRg st="0" end="0"/>
                                            </p:txEl>
                                          </p:spTgt>
                                        </p:tgtEl>
                                        <p:attrNameLst>
                                          <p:attrName>style.visibility</p:attrName>
                                        </p:attrNameLst>
                                      </p:cBhvr>
                                      <p:to>
                                        <p:strVal val="visible"/>
                                      </p:to>
                                    </p:set>
                                    <p:anim calcmode="lin" valueType="num">
                                      <p:cBhvr additive="base">
                                        <p:cTn id="59" dur="500" fill="hold"/>
                                        <p:tgtEl>
                                          <p:spTgt spid="78854">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7885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P spid="78851" grpId="0" animBg="1" autoUpdateAnimBg="0"/>
      <p:bldP spid="78854" grpId="0" build="p" autoUpdateAnimBg="0"/>
      <p:bldP spid="78857" grpId="0" build="p" autoUpdateAnimBg="0"/>
      <p:bldP spid="78858" grpId="0" build="p" autoUpdateAnimBg="0"/>
      <p:bldP spid="78859" grpId="0" build="p" autoUpdateAnimBg="0"/>
      <p:bldP spid="78860"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3">
            <a:extLst>
              <a:ext uri="{FF2B5EF4-FFF2-40B4-BE49-F238E27FC236}">
                <a16:creationId xmlns:a16="http://schemas.microsoft.com/office/drawing/2014/main" id="{95E11662-26ED-C123-88A0-8C06D2135B9C}"/>
              </a:ext>
            </a:extLst>
          </p:cNvPr>
          <p:cNvSpPr txBox="1">
            <a:spLocks noChangeArrowheads="1"/>
          </p:cNvSpPr>
          <p:nvPr/>
        </p:nvSpPr>
        <p:spPr bwMode="auto">
          <a:xfrm>
            <a:off x="685800" y="2819400"/>
            <a:ext cx="8077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08000">
              <a:defRPr>
                <a:solidFill>
                  <a:schemeClr val="tx1"/>
                </a:solidFill>
                <a:latin typeface="Arial" panose="020B0604020202020204" pitchFamily="34" charset="0"/>
              </a:defRPr>
            </a:lvl1pPr>
            <a:lvl2pPr marL="742950" indent="-285750" defTabSz="508000">
              <a:defRPr>
                <a:solidFill>
                  <a:schemeClr val="tx1"/>
                </a:solidFill>
                <a:latin typeface="Arial" panose="020B0604020202020204" pitchFamily="34" charset="0"/>
              </a:defRPr>
            </a:lvl2pPr>
            <a:lvl3pPr marL="1143000" indent="-228600" defTabSz="508000">
              <a:defRPr>
                <a:solidFill>
                  <a:schemeClr val="tx1"/>
                </a:solidFill>
                <a:latin typeface="Arial" panose="020B0604020202020204" pitchFamily="34" charset="0"/>
              </a:defRPr>
            </a:lvl3pPr>
            <a:lvl4pPr marL="1600200" indent="-228600" defTabSz="508000">
              <a:defRPr>
                <a:solidFill>
                  <a:schemeClr val="tx1"/>
                </a:solidFill>
                <a:latin typeface="Arial" panose="020B0604020202020204" pitchFamily="34" charset="0"/>
              </a:defRPr>
            </a:lvl4pPr>
            <a:lvl5pPr marL="2057400" indent="-228600" defTabSz="508000">
              <a:defRPr>
                <a:solidFill>
                  <a:schemeClr val="tx1"/>
                </a:solidFill>
                <a:latin typeface="Arial" panose="020B0604020202020204" pitchFamily="34" charset="0"/>
              </a:defRPr>
            </a:lvl5pPr>
            <a:lvl6pPr marL="2514600" indent="-228600" defTabSz="508000" eaLnBrk="0" fontAlgn="base" hangingPunct="0">
              <a:spcBef>
                <a:spcPct val="0"/>
              </a:spcBef>
              <a:spcAft>
                <a:spcPct val="0"/>
              </a:spcAft>
              <a:defRPr>
                <a:solidFill>
                  <a:schemeClr val="tx1"/>
                </a:solidFill>
                <a:latin typeface="Arial" panose="020B0604020202020204" pitchFamily="34" charset="0"/>
              </a:defRPr>
            </a:lvl6pPr>
            <a:lvl7pPr marL="2971800" indent="-228600" defTabSz="508000" eaLnBrk="0" fontAlgn="base" hangingPunct="0">
              <a:spcBef>
                <a:spcPct val="0"/>
              </a:spcBef>
              <a:spcAft>
                <a:spcPct val="0"/>
              </a:spcAft>
              <a:defRPr>
                <a:solidFill>
                  <a:schemeClr val="tx1"/>
                </a:solidFill>
                <a:latin typeface="Arial" panose="020B0604020202020204" pitchFamily="34" charset="0"/>
              </a:defRPr>
            </a:lvl7pPr>
            <a:lvl8pPr marL="3429000" indent="-228600" defTabSz="508000" eaLnBrk="0" fontAlgn="base" hangingPunct="0">
              <a:spcBef>
                <a:spcPct val="0"/>
              </a:spcBef>
              <a:spcAft>
                <a:spcPct val="0"/>
              </a:spcAft>
              <a:defRPr>
                <a:solidFill>
                  <a:schemeClr val="tx1"/>
                </a:solidFill>
                <a:latin typeface="Arial" panose="020B0604020202020204" pitchFamily="34" charset="0"/>
              </a:defRPr>
            </a:lvl8pPr>
            <a:lvl9pPr marL="3886200" indent="-228600" defTabSz="508000" eaLnBrk="0" fontAlgn="base" hangingPunct="0">
              <a:spcBef>
                <a:spcPct val="0"/>
              </a:spcBef>
              <a:spcAft>
                <a:spcPct val="0"/>
              </a:spcAft>
              <a:defRPr>
                <a:solidFill>
                  <a:schemeClr val="tx1"/>
                </a:solidFill>
                <a:latin typeface="Arial" panose="020B0604020202020204" pitchFamily="34" charset="0"/>
              </a:defRPr>
            </a:lvl9pPr>
          </a:lstStyle>
          <a:p>
            <a:pPr>
              <a:buClr>
                <a:srgbClr val="990033"/>
              </a:buClr>
              <a:buFontTx/>
              <a:buChar char="•"/>
            </a:pPr>
            <a:endParaRPr lang="en-US" altLang="en-US" sz="2400" b="1" i="1">
              <a:latin typeface="Garamond" panose="02020404030301010803" pitchFamily="18" charset="0"/>
            </a:endParaRPr>
          </a:p>
          <a:p>
            <a:pPr>
              <a:buClr>
                <a:srgbClr val="990033"/>
              </a:buClr>
              <a:buFontTx/>
              <a:buChar char="•"/>
            </a:pPr>
            <a:endParaRPr lang="en-US" altLang="en-US" sz="2400" b="1" i="1">
              <a:latin typeface="Garamond" panose="02020404030301010803" pitchFamily="18" charset="0"/>
            </a:endParaRPr>
          </a:p>
        </p:txBody>
      </p:sp>
      <p:sp>
        <p:nvSpPr>
          <p:cNvPr id="79876" name="Rectangle 4">
            <a:extLst>
              <a:ext uri="{FF2B5EF4-FFF2-40B4-BE49-F238E27FC236}">
                <a16:creationId xmlns:a16="http://schemas.microsoft.com/office/drawing/2014/main" id="{69AF51DE-BEE9-5324-F6B2-6C81970F199C}"/>
              </a:ext>
            </a:extLst>
          </p:cNvPr>
          <p:cNvSpPr>
            <a:spLocks noChangeArrowheads="1"/>
          </p:cNvSpPr>
          <p:nvPr/>
        </p:nvSpPr>
        <p:spPr bwMode="auto">
          <a:xfrm>
            <a:off x="76200" y="1600200"/>
            <a:ext cx="5638800" cy="472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285750">
              <a:defRPr>
                <a:solidFill>
                  <a:schemeClr val="tx1"/>
                </a:solidFill>
                <a:latin typeface="Arial" panose="020B0604020202020204" pitchFamily="34" charset="0"/>
              </a:defRPr>
            </a:lvl2pPr>
            <a:lvl3pPr marL="1143000" indent="-3429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20000"/>
              </a:lnSpc>
              <a:buClr>
                <a:srgbClr val="990033"/>
              </a:buClr>
              <a:buSzPct val="125000"/>
              <a:buFont typeface="Webdings" panose="05030102010509060703" pitchFamily="18" charset="2"/>
              <a:buNone/>
            </a:pPr>
            <a:r>
              <a:rPr lang="en-US" altLang="en-US" b="1" i="1" u="sng">
                <a:solidFill>
                  <a:srgbClr val="CC0000"/>
                </a:solidFill>
              </a:rPr>
              <a:t>Using A Job Safety Analysis</a:t>
            </a:r>
            <a:endParaRPr lang="en-US" altLang="en-US" b="1" i="1">
              <a:solidFill>
                <a:srgbClr val="CC0000"/>
              </a:solidFill>
            </a:endParaRPr>
          </a:p>
          <a:p>
            <a:pPr lvl="1">
              <a:lnSpc>
                <a:spcPct val="120000"/>
              </a:lnSpc>
              <a:buClr>
                <a:srgbClr val="CC0000"/>
              </a:buClr>
              <a:buFont typeface="Webdings" panose="05030102010509060703" pitchFamily="18" charset="2"/>
              <a:buChar char="4"/>
            </a:pPr>
            <a:r>
              <a:rPr lang="en-US" altLang="en-US" b="1"/>
              <a:t>Often we use a JSA that has already been written.</a:t>
            </a:r>
          </a:p>
          <a:p>
            <a:pPr lvl="1">
              <a:lnSpc>
                <a:spcPct val="120000"/>
              </a:lnSpc>
              <a:buClr>
                <a:srgbClr val="CC0000"/>
              </a:buClr>
              <a:buFont typeface="Webdings" panose="05030102010509060703" pitchFamily="18" charset="2"/>
              <a:buChar char="4"/>
            </a:pPr>
            <a:r>
              <a:rPr lang="en-US" altLang="en-US" b="1"/>
              <a:t> Ask some questions about THIS job and the JSA.</a:t>
            </a:r>
          </a:p>
          <a:p>
            <a:pPr lvl="2">
              <a:lnSpc>
                <a:spcPct val="120000"/>
              </a:lnSpc>
              <a:buClr>
                <a:srgbClr val="CC0000"/>
              </a:buClr>
              <a:buFont typeface="Webdings" panose="05030102010509060703" pitchFamily="18" charset="2"/>
              <a:buChar char="4"/>
            </a:pPr>
            <a:r>
              <a:rPr lang="en-US" altLang="en-US" b="1"/>
              <a:t> Are the conditions changed or the same?</a:t>
            </a:r>
          </a:p>
          <a:p>
            <a:pPr lvl="2">
              <a:lnSpc>
                <a:spcPct val="120000"/>
              </a:lnSpc>
              <a:buClr>
                <a:srgbClr val="CC0000"/>
              </a:buClr>
              <a:buFont typeface="Webdings" panose="05030102010509060703" pitchFamily="18" charset="2"/>
              <a:buChar char="4"/>
            </a:pPr>
            <a:r>
              <a:rPr lang="en-US" altLang="en-US" b="1"/>
              <a:t> Does this crew have experience on this task?</a:t>
            </a:r>
          </a:p>
          <a:p>
            <a:pPr lvl="2">
              <a:lnSpc>
                <a:spcPct val="120000"/>
              </a:lnSpc>
              <a:buClr>
                <a:srgbClr val="CC0000"/>
              </a:buClr>
              <a:buFont typeface="Webdings" panose="05030102010509060703" pitchFamily="18" charset="2"/>
              <a:buChar char="4"/>
            </a:pPr>
            <a:r>
              <a:rPr lang="en-US" altLang="en-US" b="1"/>
              <a:t> What unsafe acts need to be monitored?</a:t>
            </a:r>
          </a:p>
          <a:p>
            <a:pPr lvl="2">
              <a:lnSpc>
                <a:spcPct val="120000"/>
              </a:lnSpc>
              <a:buClr>
                <a:srgbClr val="CC0000"/>
              </a:buClr>
              <a:buFont typeface="Webdings" panose="05030102010509060703" pitchFamily="18" charset="2"/>
              <a:buChar char="4"/>
            </a:pPr>
            <a:r>
              <a:rPr lang="en-US" altLang="en-US" b="1"/>
              <a:t> Are there any equipment related problems?</a:t>
            </a:r>
          </a:p>
          <a:p>
            <a:pPr lvl="2">
              <a:lnSpc>
                <a:spcPct val="120000"/>
              </a:lnSpc>
              <a:buClr>
                <a:srgbClr val="CC0000"/>
              </a:buClr>
              <a:buFont typeface="Webdings" panose="05030102010509060703" pitchFamily="18" charset="2"/>
              <a:buChar char="4"/>
            </a:pPr>
            <a:r>
              <a:rPr lang="en-US" altLang="en-US" b="1"/>
              <a:t> Have additional risks been identified</a:t>
            </a:r>
            <a:r>
              <a:rPr lang="en-US" altLang="en-US" b="1" i="1"/>
              <a:t>?</a:t>
            </a:r>
          </a:p>
        </p:txBody>
      </p:sp>
      <p:grpSp>
        <p:nvGrpSpPr>
          <p:cNvPr id="78852" name="Group 5">
            <a:extLst>
              <a:ext uri="{FF2B5EF4-FFF2-40B4-BE49-F238E27FC236}">
                <a16:creationId xmlns:a16="http://schemas.microsoft.com/office/drawing/2014/main" id="{41A47A30-E54A-53CB-F39C-5CC693D1A66B}"/>
              </a:ext>
            </a:extLst>
          </p:cNvPr>
          <p:cNvGrpSpPr>
            <a:grpSpLocks/>
          </p:cNvGrpSpPr>
          <p:nvPr/>
        </p:nvGrpSpPr>
        <p:grpSpPr bwMode="auto">
          <a:xfrm>
            <a:off x="2555875" y="838200"/>
            <a:ext cx="3844925" cy="590550"/>
            <a:chOff x="525" y="1060"/>
            <a:chExt cx="2208" cy="372"/>
          </a:xfrm>
        </p:grpSpPr>
        <p:sp>
          <p:nvSpPr>
            <p:cNvPr id="78856" name="Text Box 6">
              <a:extLst>
                <a:ext uri="{FF2B5EF4-FFF2-40B4-BE49-F238E27FC236}">
                  <a16:creationId xmlns:a16="http://schemas.microsoft.com/office/drawing/2014/main" id="{28D3A3AB-2585-7920-7AAD-2A6DA14F8E74}"/>
                </a:ext>
              </a:extLst>
            </p:cNvPr>
            <p:cNvSpPr txBox="1">
              <a:spLocks noChangeArrowheads="1"/>
            </p:cNvSpPr>
            <p:nvPr/>
          </p:nvSpPr>
          <p:spPr bwMode="auto">
            <a:xfrm>
              <a:off x="525" y="1060"/>
              <a:ext cx="2208" cy="372"/>
            </a:xfrm>
            <a:prstGeom prst="rect">
              <a:avLst/>
            </a:prstGeom>
            <a:solidFill>
              <a:srgbClr val="FFFFFF"/>
            </a:solidFill>
            <a:ln w="12700">
              <a:solidFill>
                <a:schemeClr val="tx1"/>
              </a:solidFill>
              <a:miter lim="800000"/>
              <a:headEnd/>
              <a:tailEnd/>
            </a:ln>
            <a:effectLst>
              <a:outerShdw dist="107763" dir="18900000" algn="ctr" rotWithShape="0">
                <a:schemeClr val="bg2"/>
              </a:outerShdw>
            </a:effectLst>
          </p:spPr>
          <p:txBody>
            <a:bodyPr lIns="182880" tIns="137160" bIns="13716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000" b="1"/>
                <a:t> 97% ________________</a:t>
              </a:r>
            </a:p>
          </p:txBody>
        </p:sp>
        <p:sp>
          <p:nvSpPr>
            <p:cNvPr id="78857" name="Text Box 7">
              <a:extLst>
                <a:ext uri="{FF2B5EF4-FFF2-40B4-BE49-F238E27FC236}">
                  <a16:creationId xmlns:a16="http://schemas.microsoft.com/office/drawing/2014/main" id="{A3AEE1F7-E659-9981-BB13-9934D0BC4673}"/>
                </a:ext>
              </a:extLst>
            </p:cNvPr>
            <p:cNvSpPr txBox="1">
              <a:spLocks noChangeArrowheads="1"/>
            </p:cNvSpPr>
            <p:nvPr/>
          </p:nvSpPr>
          <p:spPr bwMode="auto">
            <a:xfrm>
              <a:off x="1241" y="1127"/>
              <a:ext cx="1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b="1" i="1">
                <a:solidFill>
                  <a:srgbClr val="CC0000"/>
                </a:solidFill>
                <a:latin typeface="Klang MT" pitchFamily="2" charset="0"/>
              </a:endParaRPr>
            </a:p>
          </p:txBody>
        </p:sp>
      </p:grpSp>
      <p:sp>
        <p:nvSpPr>
          <p:cNvPr id="78853" name="Text Box 9">
            <a:extLst>
              <a:ext uri="{FF2B5EF4-FFF2-40B4-BE49-F238E27FC236}">
                <a16:creationId xmlns:a16="http://schemas.microsoft.com/office/drawing/2014/main" id="{3027164F-4594-9DFA-E717-DFD3EC6B3198}"/>
              </a:ext>
            </a:extLst>
          </p:cNvPr>
          <p:cNvSpPr txBox="1">
            <a:spLocks noChangeArrowheads="1"/>
          </p:cNvSpPr>
          <p:nvPr/>
        </p:nvSpPr>
        <p:spPr bwMode="auto">
          <a:xfrm>
            <a:off x="3657600" y="8382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CC0000"/>
                </a:solidFill>
              </a:rPr>
              <a:t>At-risk Behaviors</a:t>
            </a:r>
          </a:p>
        </p:txBody>
      </p:sp>
      <p:sp>
        <p:nvSpPr>
          <p:cNvPr id="78854" name="Text Box 10">
            <a:extLst>
              <a:ext uri="{FF2B5EF4-FFF2-40B4-BE49-F238E27FC236}">
                <a16:creationId xmlns:a16="http://schemas.microsoft.com/office/drawing/2014/main" id="{5C740DB4-8D5B-F0E7-9E28-9CACBCA993BE}"/>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pic>
        <p:nvPicPr>
          <p:cNvPr id="78855" name="Picture 11">
            <a:extLst>
              <a:ext uri="{FF2B5EF4-FFF2-40B4-BE49-F238E27FC236}">
                <a16:creationId xmlns:a16="http://schemas.microsoft.com/office/drawing/2014/main" id="{ABABE125-03ED-B89A-4065-D995FFFB0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286000"/>
            <a:ext cx="3276600"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06236F6-62D0-D9A6-F640-2DBC20B4D0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9876">
                                            <p:txEl>
                                              <p:pRg st="0" end="0"/>
                                            </p:txEl>
                                          </p:spTgt>
                                        </p:tgtEl>
                                        <p:attrNameLst>
                                          <p:attrName>style.visibility</p:attrName>
                                        </p:attrNameLst>
                                      </p:cBhvr>
                                      <p:to>
                                        <p:strVal val="visible"/>
                                      </p:to>
                                    </p:set>
                                    <p:animEffect transition="in" filter="barn(outVertical)">
                                      <p:cBhvr>
                                        <p:cTn id="7" dur="500"/>
                                        <p:tgtEl>
                                          <p:spTgt spid="7987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par>
                                <p:cTn id="8" presetID="16" presetClass="entr" presetSubtype="37" fill="hold" grpId="0" nodeType="withEffect">
                                  <p:stCondLst>
                                    <p:cond delay="0"/>
                                  </p:stCondLst>
                                  <p:childTnLst>
                                    <p:set>
                                      <p:cBhvr>
                                        <p:cTn id="9" dur="1" fill="hold">
                                          <p:stCondLst>
                                            <p:cond delay="0"/>
                                          </p:stCondLst>
                                        </p:cTn>
                                        <p:tgtEl>
                                          <p:spTgt spid="79876">
                                            <p:txEl>
                                              <p:pRg st="1" end="1"/>
                                            </p:txEl>
                                          </p:spTgt>
                                        </p:tgtEl>
                                        <p:attrNameLst>
                                          <p:attrName>style.visibility</p:attrName>
                                        </p:attrNameLst>
                                      </p:cBhvr>
                                      <p:to>
                                        <p:strVal val="visible"/>
                                      </p:to>
                                    </p:set>
                                    <p:animEffect transition="in" filter="barn(outVertical)">
                                      <p:cBhvr>
                                        <p:cTn id="10" dur="500"/>
                                        <p:tgtEl>
                                          <p:spTgt spid="79876">
                                            <p:txEl>
                                              <p:pRg st="1" end="1"/>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2" name="LASER.WAV"/>
                                        </p:tgtEl>
                                      </p:cMediaNode>
                                    </p:audio>
                                  </p:subTnLst>
                                </p:cTn>
                              </p:par>
                              <p:par>
                                <p:cTn id="11" presetID="16" presetClass="entr" presetSubtype="37" fill="hold" grpId="0" nodeType="withEffect">
                                  <p:stCondLst>
                                    <p:cond delay="0"/>
                                  </p:stCondLst>
                                  <p:childTnLst>
                                    <p:set>
                                      <p:cBhvr>
                                        <p:cTn id="12" dur="1" fill="hold">
                                          <p:stCondLst>
                                            <p:cond delay="0"/>
                                          </p:stCondLst>
                                        </p:cTn>
                                        <p:tgtEl>
                                          <p:spTgt spid="79876">
                                            <p:txEl>
                                              <p:pRg st="2" end="2"/>
                                            </p:txEl>
                                          </p:spTgt>
                                        </p:tgtEl>
                                        <p:attrNameLst>
                                          <p:attrName>style.visibility</p:attrName>
                                        </p:attrNameLst>
                                      </p:cBhvr>
                                      <p:to>
                                        <p:strVal val="visible"/>
                                      </p:to>
                                    </p:set>
                                    <p:animEffect transition="in" filter="barn(outVertical)">
                                      <p:cBhvr>
                                        <p:cTn id="13" dur="500"/>
                                        <p:tgtEl>
                                          <p:spTgt spid="79876">
                                            <p:txEl>
                                              <p:pRg st="2" end="2"/>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2" name="LASER.WAV"/>
                                        </p:tgtEl>
                                      </p:cMediaNode>
                                    </p:audio>
                                  </p:subTnLst>
                                </p:cTn>
                              </p:par>
                              <p:par>
                                <p:cTn id="14" presetID="16" presetClass="entr" presetSubtype="37" fill="hold" grpId="0" nodeType="withEffect">
                                  <p:stCondLst>
                                    <p:cond delay="0"/>
                                  </p:stCondLst>
                                  <p:childTnLst>
                                    <p:set>
                                      <p:cBhvr>
                                        <p:cTn id="15" dur="1" fill="hold">
                                          <p:stCondLst>
                                            <p:cond delay="0"/>
                                          </p:stCondLst>
                                        </p:cTn>
                                        <p:tgtEl>
                                          <p:spTgt spid="79876">
                                            <p:txEl>
                                              <p:pRg st="3" end="3"/>
                                            </p:txEl>
                                          </p:spTgt>
                                        </p:tgtEl>
                                        <p:attrNameLst>
                                          <p:attrName>style.visibility</p:attrName>
                                        </p:attrNameLst>
                                      </p:cBhvr>
                                      <p:to>
                                        <p:strVal val="visible"/>
                                      </p:to>
                                    </p:set>
                                    <p:animEffect transition="in" filter="barn(outVertical)">
                                      <p:cBhvr>
                                        <p:cTn id="16" dur="500"/>
                                        <p:tgtEl>
                                          <p:spTgt spid="79876">
                                            <p:txEl>
                                              <p:pRg st="3" end="3"/>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2" name="LASER.WAV"/>
                                        </p:tgtEl>
                                      </p:cMediaNode>
                                    </p:audio>
                                  </p:subTnLst>
                                </p:cTn>
                              </p:par>
                              <p:par>
                                <p:cTn id="17" presetID="16" presetClass="entr" presetSubtype="37" fill="hold" grpId="0" nodeType="withEffect">
                                  <p:stCondLst>
                                    <p:cond delay="0"/>
                                  </p:stCondLst>
                                  <p:childTnLst>
                                    <p:set>
                                      <p:cBhvr>
                                        <p:cTn id="18" dur="1" fill="hold">
                                          <p:stCondLst>
                                            <p:cond delay="0"/>
                                          </p:stCondLst>
                                        </p:cTn>
                                        <p:tgtEl>
                                          <p:spTgt spid="79876">
                                            <p:txEl>
                                              <p:pRg st="4" end="4"/>
                                            </p:txEl>
                                          </p:spTgt>
                                        </p:tgtEl>
                                        <p:attrNameLst>
                                          <p:attrName>style.visibility</p:attrName>
                                        </p:attrNameLst>
                                      </p:cBhvr>
                                      <p:to>
                                        <p:strVal val="visible"/>
                                      </p:to>
                                    </p:set>
                                    <p:animEffect transition="in" filter="barn(outVertical)">
                                      <p:cBhvr>
                                        <p:cTn id="19" dur="500"/>
                                        <p:tgtEl>
                                          <p:spTgt spid="79876">
                                            <p:txEl>
                                              <p:pRg st="4" end="4"/>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2" name="LASER.WAV"/>
                                        </p:tgtEl>
                                      </p:cMediaNode>
                                    </p:audio>
                                  </p:subTnLst>
                                </p:cTn>
                              </p:par>
                              <p:par>
                                <p:cTn id="20" presetID="16" presetClass="entr" presetSubtype="37" fill="hold" grpId="0" nodeType="withEffect">
                                  <p:stCondLst>
                                    <p:cond delay="0"/>
                                  </p:stCondLst>
                                  <p:childTnLst>
                                    <p:set>
                                      <p:cBhvr>
                                        <p:cTn id="21" dur="1" fill="hold">
                                          <p:stCondLst>
                                            <p:cond delay="0"/>
                                          </p:stCondLst>
                                        </p:cTn>
                                        <p:tgtEl>
                                          <p:spTgt spid="79876">
                                            <p:txEl>
                                              <p:pRg st="5" end="5"/>
                                            </p:txEl>
                                          </p:spTgt>
                                        </p:tgtEl>
                                        <p:attrNameLst>
                                          <p:attrName>style.visibility</p:attrName>
                                        </p:attrNameLst>
                                      </p:cBhvr>
                                      <p:to>
                                        <p:strVal val="visible"/>
                                      </p:to>
                                    </p:set>
                                    <p:animEffect transition="in" filter="barn(outVertical)">
                                      <p:cBhvr>
                                        <p:cTn id="22" dur="500"/>
                                        <p:tgtEl>
                                          <p:spTgt spid="79876">
                                            <p:txEl>
                                              <p:pRg st="5" end="5"/>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WAV"/>
                                        </p:tgtEl>
                                      </p:cMediaNode>
                                    </p:audio>
                                  </p:subTnLst>
                                </p:cTn>
                              </p:par>
                              <p:par>
                                <p:cTn id="23" presetID="16" presetClass="entr" presetSubtype="37" fill="hold" grpId="0" nodeType="withEffect">
                                  <p:stCondLst>
                                    <p:cond delay="0"/>
                                  </p:stCondLst>
                                  <p:childTnLst>
                                    <p:set>
                                      <p:cBhvr>
                                        <p:cTn id="24" dur="1" fill="hold">
                                          <p:stCondLst>
                                            <p:cond delay="0"/>
                                          </p:stCondLst>
                                        </p:cTn>
                                        <p:tgtEl>
                                          <p:spTgt spid="79876">
                                            <p:txEl>
                                              <p:pRg st="6" end="6"/>
                                            </p:txEl>
                                          </p:spTgt>
                                        </p:tgtEl>
                                        <p:attrNameLst>
                                          <p:attrName>style.visibility</p:attrName>
                                        </p:attrNameLst>
                                      </p:cBhvr>
                                      <p:to>
                                        <p:strVal val="visible"/>
                                      </p:to>
                                    </p:set>
                                    <p:animEffect transition="in" filter="barn(outVertical)">
                                      <p:cBhvr>
                                        <p:cTn id="25" dur="500"/>
                                        <p:tgtEl>
                                          <p:spTgt spid="79876">
                                            <p:txEl>
                                              <p:pRg st="6" end="6"/>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LASER.WAV"/>
                                        </p:tgtEl>
                                      </p:cMediaNode>
                                    </p:audio>
                                  </p:subTnLst>
                                </p:cTn>
                              </p:par>
                              <p:par>
                                <p:cTn id="26" presetID="16" presetClass="entr" presetSubtype="37" fill="hold" grpId="0" nodeType="withEffect">
                                  <p:stCondLst>
                                    <p:cond delay="0"/>
                                  </p:stCondLst>
                                  <p:childTnLst>
                                    <p:set>
                                      <p:cBhvr>
                                        <p:cTn id="27" dur="1" fill="hold">
                                          <p:stCondLst>
                                            <p:cond delay="0"/>
                                          </p:stCondLst>
                                        </p:cTn>
                                        <p:tgtEl>
                                          <p:spTgt spid="79876">
                                            <p:txEl>
                                              <p:pRg st="7" end="7"/>
                                            </p:txEl>
                                          </p:spTgt>
                                        </p:tgtEl>
                                        <p:attrNameLst>
                                          <p:attrName>style.visibility</p:attrName>
                                        </p:attrNameLst>
                                      </p:cBhvr>
                                      <p:to>
                                        <p:strVal val="visible"/>
                                      </p:to>
                                    </p:set>
                                    <p:animEffect transition="in" filter="barn(outVertical)">
                                      <p:cBhvr>
                                        <p:cTn id="28" dur="500"/>
                                        <p:tgtEl>
                                          <p:spTgt spid="79876">
                                            <p:txEl>
                                              <p:pRg st="7" end="7"/>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CA098D-1AD7-4C65-280C-C3457DBF9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79874" name="Rectangle 2">
            <a:extLst>
              <a:ext uri="{FF2B5EF4-FFF2-40B4-BE49-F238E27FC236}">
                <a16:creationId xmlns:a16="http://schemas.microsoft.com/office/drawing/2014/main" id="{2CA5687A-D4E1-D490-9961-8EF493DF72BF}"/>
              </a:ext>
            </a:extLst>
          </p:cNvPr>
          <p:cNvSpPr>
            <a:spLocks noGrp="1" noChangeArrowheads="1"/>
          </p:cNvSpPr>
          <p:nvPr>
            <p:ph type="title"/>
          </p:nvPr>
        </p:nvSpPr>
        <p:spPr bwMode="auto">
          <a:xfrm>
            <a:off x="1190625" y="866775"/>
            <a:ext cx="6705600" cy="701675"/>
          </a:xfrm>
          <a:solidFill>
            <a:srgbClr val="333399"/>
          </a:solidFill>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000" b="1" i="1">
                <a:solidFill>
                  <a:schemeClr val="bg1"/>
                </a:solidFill>
              </a:rPr>
              <a:t>LIST POTENTIAL INCIDENTS/HAZARDS</a:t>
            </a:r>
            <a:br>
              <a:rPr lang="en-US" altLang="en-US" sz="2000" b="1" i="1">
                <a:solidFill>
                  <a:schemeClr val="bg1"/>
                </a:solidFill>
              </a:rPr>
            </a:br>
            <a:r>
              <a:rPr lang="en-US" altLang="en-US" sz="2000" b="1" i="1">
                <a:solidFill>
                  <a:schemeClr val="bg1"/>
                </a:solidFill>
              </a:rPr>
              <a:t>(THE SECOND COLUMN OF THE JSA FORM)</a:t>
            </a:r>
          </a:p>
        </p:txBody>
      </p:sp>
      <p:sp>
        <p:nvSpPr>
          <p:cNvPr id="80899" name="Rectangle 3">
            <a:extLst>
              <a:ext uri="{FF2B5EF4-FFF2-40B4-BE49-F238E27FC236}">
                <a16:creationId xmlns:a16="http://schemas.microsoft.com/office/drawing/2014/main" id="{2B21EEDC-591D-EF9B-34CE-783A72B453A2}"/>
              </a:ext>
            </a:extLst>
          </p:cNvPr>
          <p:cNvSpPr>
            <a:spLocks noGrp="1" noChangeArrowheads="1"/>
          </p:cNvSpPr>
          <p:nvPr>
            <p:ph type="body" idx="1"/>
          </p:nvPr>
        </p:nvSpPr>
        <p:spPr bwMode="auto">
          <a:xfrm>
            <a:off x="990600" y="1662113"/>
            <a:ext cx="59436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eaLnBrk="1" hangingPunct="1">
              <a:buClr>
                <a:schemeClr val="tx1"/>
              </a:buClr>
            </a:pPr>
            <a:r>
              <a:rPr lang="en-US" altLang="en-US" sz="1400" b="1"/>
              <a:t>Be specific . . . !</a:t>
            </a:r>
          </a:p>
        </p:txBody>
      </p:sp>
      <p:sp>
        <p:nvSpPr>
          <p:cNvPr id="80900" name="Rectangle 4">
            <a:extLst>
              <a:ext uri="{FF2B5EF4-FFF2-40B4-BE49-F238E27FC236}">
                <a16:creationId xmlns:a16="http://schemas.microsoft.com/office/drawing/2014/main" id="{598E3F31-544D-1759-B260-1698238672D7}"/>
              </a:ext>
            </a:extLst>
          </p:cNvPr>
          <p:cNvSpPr>
            <a:spLocks noChangeArrowheads="1"/>
          </p:cNvSpPr>
          <p:nvPr/>
        </p:nvSpPr>
        <p:spPr bwMode="auto">
          <a:xfrm>
            <a:off x="609600" y="3581400"/>
            <a:ext cx="7772400" cy="609600"/>
          </a:xfrm>
          <a:prstGeom prst="rect">
            <a:avLst/>
          </a:prstGeom>
          <a:solidFill>
            <a:srgbClr val="333399"/>
          </a:solidFill>
          <a:ln>
            <a:noFill/>
          </a:ln>
          <a:effectLst/>
          <a:extLst>
            <a:ext uri="{91240B29-F687-4F45-9708-019B960494DF}">
              <a14:hiddenLine xmlns:a14="http://schemas.microsoft.com/office/drawing/2010/main" w="22225" algn="ctr">
                <a:solidFill>
                  <a:srgbClr val="004B8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000" b="1" i="1">
                <a:solidFill>
                  <a:schemeClr val="bg1"/>
                </a:solidFill>
                <a:cs typeface="Arial" panose="020B0604020202020204" pitchFamily="34" charset="0"/>
              </a:rPr>
              <a:t>Recommended Safe Job Procedure (Controlling the Hazard)</a:t>
            </a:r>
          </a:p>
        </p:txBody>
      </p:sp>
      <p:sp>
        <p:nvSpPr>
          <p:cNvPr id="80901" name="Rectangle 5">
            <a:extLst>
              <a:ext uri="{FF2B5EF4-FFF2-40B4-BE49-F238E27FC236}">
                <a16:creationId xmlns:a16="http://schemas.microsoft.com/office/drawing/2014/main" id="{EEA8F0F1-B9C1-0659-DB56-0B52D6C17966}"/>
              </a:ext>
            </a:extLst>
          </p:cNvPr>
          <p:cNvSpPr>
            <a:spLocks noChangeArrowheads="1"/>
          </p:cNvSpPr>
          <p:nvPr/>
        </p:nvSpPr>
        <p:spPr bwMode="auto">
          <a:xfrm>
            <a:off x="990600" y="2209800"/>
            <a:ext cx="594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chemeClr val="tx1"/>
              </a:buClr>
              <a:buFontTx/>
              <a:buChar char="•"/>
            </a:pPr>
            <a:r>
              <a:rPr lang="en-US" altLang="en-US" sz="1400" b="1"/>
              <a:t>Shortcuts employee might be tempted with</a:t>
            </a:r>
          </a:p>
        </p:txBody>
      </p:sp>
      <p:sp>
        <p:nvSpPr>
          <p:cNvPr id="80902" name="Rectangle 6">
            <a:extLst>
              <a:ext uri="{FF2B5EF4-FFF2-40B4-BE49-F238E27FC236}">
                <a16:creationId xmlns:a16="http://schemas.microsoft.com/office/drawing/2014/main" id="{1D0CDAC3-D498-B8FA-4DC1-7C44C321D0E4}"/>
              </a:ext>
            </a:extLst>
          </p:cNvPr>
          <p:cNvSpPr>
            <a:spLocks noChangeArrowheads="1"/>
          </p:cNvSpPr>
          <p:nvPr/>
        </p:nvSpPr>
        <p:spPr bwMode="auto">
          <a:xfrm>
            <a:off x="990600" y="2981325"/>
            <a:ext cx="594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chemeClr val="tx1"/>
              </a:buClr>
              <a:buFontTx/>
              <a:buChar char="•"/>
            </a:pPr>
            <a:r>
              <a:rPr lang="en-US" altLang="en-US" sz="1400" b="1"/>
              <a:t>Motion is . . . !</a:t>
            </a:r>
          </a:p>
        </p:txBody>
      </p:sp>
      <p:sp>
        <p:nvSpPr>
          <p:cNvPr id="80903" name="Rectangle 7">
            <a:extLst>
              <a:ext uri="{FF2B5EF4-FFF2-40B4-BE49-F238E27FC236}">
                <a16:creationId xmlns:a16="http://schemas.microsoft.com/office/drawing/2014/main" id="{0C68E984-F9AF-E79A-FC9C-E0626C08583A}"/>
              </a:ext>
            </a:extLst>
          </p:cNvPr>
          <p:cNvSpPr>
            <a:spLocks noChangeArrowheads="1"/>
          </p:cNvSpPr>
          <p:nvPr/>
        </p:nvSpPr>
        <p:spPr bwMode="auto">
          <a:xfrm>
            <a:off x="990600" y="2717800"/>
            <a:ext cx="594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chemeClr val="tx1"/>
              </a:buClr>
              <a:buFontTx/>
              <a:buChar char="•"/>
            </a:pPr>
            <a:r>
              <a:rPr lang="en-US" altLang="en-US" sz="1400" b="1"/>
              <a:t>Trap is . . . !</a:t>
            </a:r>
          </a:p>
        </p:txBody>
      </p:sp>
      <p:sp>
        <p:nvSpPr>
          <p:cNvPr id="80904" name="Rectangle 8">
            <a:extLst>
              <a:ext uri="{FF2B5EF4-FFF2-40B4-BE49-F238E27FC236}">
                <a16:creationId xmlns:a16="http://schemas.microsoft.com/office/drawing/2014/main" id="{9CDC30A0-30AA-BB78-2301-FA3B05CFC5DE}"/>
              </a:ext>
            </a:extLst>
          </p:cNvPr>
          <p:cNvSpPr>
            <a:spLocks noChangeArrowheads="1"/>
          </p:cNvSpPr>
          <p:nvPr/>
        </p:nvSpPr>
        <p:spPr bwMode="auto">
          <a:xfrm>
            <a:off x="990600" y="2476500"/>
            <a:ext cx="594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chemeClr val="tx1"/>
              </a:buClr>
              <a:buFontTx/>
              <a:buChar char="•"/>
            </a:pPr>
            <a:r>
              <a:rPr lang="en-US" altLang="en-US" sz="1400" b="1"/>
              <a:t>Pinch point is . . . !</a:t>
            </a:r>
          </a:p>
        </p:txBody>
      </p:sp>
      <p:sp>
        <p:nvSpPr>
          <p:cNvPr id="80905" name="Rectangle 9">
            <a:extLst>
              <a:ext uri="{FF2B5EF4-FFF2-40B4-BE49-F238E27FC236}">
                <a16:creationId xmlns:a16="http://schemas.microsoft.com/office/drawing/2014/main" id="{29A9F162-9026-E477-D7FA-CE6D0C853111}"/>
              </a:ext>
            </a:extLst>
          </p:cNvPr>
          <p:cNvSpPr>
            <a:spLocks noChangeArrowheads="1"/>
          </p:cNvSpPr>
          <p:nvPr/>
        </p:nvSpPr>
        <p:spPr bwMode="auto">
          <a:xfrm>
            <a:off x="990600" y="1930400"/>
            <a:ext cx="594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chemeClr val="tx1"/>
              </a:buClr>
              <a:buFontTx/>
              <a:buChar char="•"/>
            </a:pPr>
            <a:r>
              <a:rPr lang="en-US" altLang="en-US" sz="1400" b="1"/>
              <a:t>What could happen if . . .?</a:t>
            </a:r>
          </a:p>
        </p:txBody>
      </p:sp>
      <p:sp>
        <p:nvSpPr>
          <p:cNvPr id="80906" name="Rectangle 10">
            <a:extLst>
              <a:ext uri="{FF2B5EF4-FFF2-40B4-BE49-F238E27FC236}">
                <a16:creationId xmlns:a16="http://schemas.microsoft.com/office/drawing/2014/main" id="{23EDC046-96F3-12D0-BD03-6ED5A69B21CF}"/>
              </a:ext>
            </a:extLst>
          </p:cNvPr>
          <p:cNvSpPr>
            <a:spLocks noChangeArrowheads="1"/>
          </p:cNvSpPr>
          <p:nvPr/>
        </p:nvSpPr>
        <p:spPr bwMode="auto">
          <a:xfrm>
            <a:off x="990600" y="3244850"/>
            <a:ext cx="594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chemeClr val="tx1"/>
              </a:buClr>
              <a:buFontTx/>
              <a:buChar char="•"/>
            </a:pPr>
            <a:r>
              <a:rPr lang="en-US" altLang="en-US" sz="1400" b="1"/>
              <a:t>If we don’t do what we say we are going to do . . . !</a:t>
            </a:r>
          </a:p>
        </p:txBody>
      </p:sp>
      <p:sp>
        <p:nvSpPr>
          <p:cNvPr id="80907" name="Rectangle 11">
            <a:extLst>
              <a:ext uri="{FF2B5EF4-FFF2-40B4-BE49-F238E27FC236}">
                <a16:creationId xmlns:a16="http://schemas.microsoft.com/office/drawing/2014/main" id="{37FA41D0-883B-E154-2AD6-57FD6165229A}"/>
              </a:ext>
            </a:extLst>
          </p:cNvPr>
          <p:cNvSpPr>
            <a:spLocks noChangeArrowheads="1"/>
          </p:cNvSpPr>
          <p:nvPr/>
        </p:nvSpPr>
        <p:spPr bwMode="auto">
          <a:xfrm>
            <a:off x="990600" y="4600575"/>
            <a:ext cx="701040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5000"/>
              </a:lnSpc>
              <a:spcBef>
                <a:spcPct val="20000"/>
              </a:spcBef>
              <a:buClr>
                <a:schemeClr val="tx1"/>
              </a:buClr>
              <a:buFont typeface="Wingdings" panose="05000000000000000000" pitchFamily="2" charset="2"/>
              <a:buChar char="§"/>
            </a:pPr>
            <a:r>
              <a:rPr lang="en-US" altLang="en-US" sz="1400" b="1"/>
              <a:t>PPE</a:t>
            </a:r>
          </a:p>
        </p:txBody>
      </p:sp>
      <p:sp>
        <p:nvSpPr>
          <p:cNvPr id="80908" name="Rectangle 12">
            <a:extLst>
              <a:ext uri="{FF2B5EF4-FFF2-40B4-BE49-F238E27FC236}">
                <a16:creationId xmlns:a16="http://schemas.microsoft.com/office/drawing/2014/main" id="{958BE53F-31A1-8ABB-24A8-A53E41F53C2E}"/>
              </a:ext>
            </a:extLst>
          </p:cNvPr>
          <p:cNvSpPr>
            <a:spLocks noChangeArrowheads="1"/>
          </p:cNvSpPr>
          <p:nvPr/>
        </p:nvSpPr>
        <p:spPr bwMode="auto">
          <a:xfrm>
            <a:off x="990600" y="4325938"/>
            <a:ext cx="7010400"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5000"/>
              </a:lnSpc>
              <a:spcBef>
                <a:spcPct val="20000"/>
              </a:spcBef>
              <a:buClr>
                <a:schemeClr val="tx1"/>
              </a:buClr>
              <a:buFont typeface="Wingdings" panose="05000000000000000000" pitchFamily="2" charset="2"/>
              <a:buChar char="§"/>
            </a:pPr>
            <a:r>
              <a:rPr lang="en-US" altLang="en-US" sz="1400" b="1"/>
              <a:t>Safeguards</a:t>
            </a:r>
          </a:p>
        </p:txBody>
      </p:sp>
      <p:sp>
        <p:nvSpPr>
          <p:cNvPr id="80909" name="Rectangle 13">
            <a:extLst>
              <a:ext uri="{FF2B5EF4-FFF2-40B4-BE49-F238E27FC236}">
                <a16:creationId xmlns:a16="http://schemas.microsoft.com/office/drawing/2014/main" id="{25499DBF-841E-B9AE-E08F-ACB2721A5752}"/>
              </a:ext>
            </a:extLst>
          </p:cNvPr>
          <p:cNvSpPr>
            <a:spLocks noChangeArrowheads="1"/>
          </p:cNvSpPr>
          <p:nvPr/>
        </p:nvSpPr>
        <p:spPr bwMode="auto">
          <a:xfrm>
            <a:off x="990600" y="4876800"/>
            <a:ext cx="563880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5000"/>
              </a:lnSpc>
              <a:spcBef>
                <a:spcPct val="20000"/>
              </a:spcBef>
              <a:buClr>
                <a:schemeClr val="tx1"/>
              </a:buClr>
              <a:buFont typeface="Wingdings" panose="05000000000000000000" pitchFamily="2" charset="2"/>
              <a:buChar char="§"/>
            </a:pPr>
            <a:r>
              <a:rPr lang="en-US" altLang="en-US" sz="1400" b="1"/>
              <a:t>Explore any and all </a:t>
            </a:r>
            <a:r>
              <a:rPr lang="en-US" altLang="en-US" sz="1400" b="1">
                <a:solidFill>
                  <a:srgbClr val="0000CC"/>
                </a:solidFill>
              </a:rPr>
              <a:t>recommendations</a:t>
            </a:r>
            <a:r>
              <a:rPr lang="en-US" altLang="en-US" sz="1400" b="1"/>
              <a:t> to minimize hazards</a:t>
            </a:r>
          </a:p>
        </p:txBody>
      </p:sp>
      <p:sp>
        <p:nvSpPr>
          <p:cNvPr id="80910" name="Rectangle 14">
            <a:extLst>
              <a:ext uri="{FF2B5EF4-FFF2-40B4-BE49-F238E27FC236}">
                <a16:creationId xmlns:a16="http://schemas.microsoft.com/office/drawing/2014/main" id="{6C82285D-E15B-2457-3C4E-21CF3975BE5A}"/>
              </a:ext>
            </a:extLst>
          </p:cNvPr>
          <p:cNvSpPr>
            <a:spLocks noChangeArrowheads="1"/>
          </p:cNvSpPr>
          <p:nvPr/>
        </p:nvSpPr>
        <p:spPr bwMode="auto">
          <a:xfrm>
            <a:off x="990600" y="5157788"/>
            <a:ext cx="7010400"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5000"/>
              </a:lnSpc>
              <a:spcBef>
                <a:spcPct val="20000"/>
              </a:spcBef>
              <a:buClr>
                <a:schemeClr val="tx1"/>
              </a:buClr>
              <a:buFont typeface="Wingdings" panose="05000000000000000000" pitchFamily="2" charset="2"/>
              <a:buChar char="§"/>
            </a:pPr>
            <a:r>
              <a:rPr lang="en-US" altLang="en-US" sz="1400" b="1"/>
              <a:t>Elimination</a:t>
            </a:r>
          </a:p>
        </p:txBody>
      </p:sp>
      <p:sp>
        <p:nvSpPr>
          <p:cNvPr id="80911" name="Rectangle 15">
            <a:extLst>
              <a:ext uri="{FF2B5EF4-FFF2-40B4-BE49-F238E27FC236}">
                <a16:creationId xmlns:a16="http://schemas.microsoft.com/office/drawing/2014/main" id="{C9121366-2EEB-1122-943C-3C5539AD7B63}"/>
              </a:ext>
            </a:extLst>
          </p:cNvPr>
          <p:cNvSpPr>
            <a:spLocks noChangeArrowheads="1"/>
          </p:cNvSpPr>
          <p:nvPr/>
        </p:nvSpPr>
        <p:spPr bwMode="auto">
          <a:xfrm>
            <a:off x="990600" y="5419725"/>
            <a:ext cx="701040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5000"/>
              </a:lnSpc>
              <a:spcBef>
                <a:spcPct val="20000"/>
              </a:spcBef>
              <a:buClr>
                <a:schemeClr val="tx1"/>
              </a:buClr>
              <a:buFont typeface="Wingdings" panose="05000000000000000000" pitchFamily="2" charset="2"/>
              <a:buChar char="§"/>
            </a:pPr>
            <a:r>
              <a:rPr lang="en-US" altLang="en-US" sz="1400" b="1"/>
              <a:t>Isolation</a:t>
            </a:r>
          </a:p>
        </p:txBody>
      </p:sp>
      <p:sp>
        <p:nvSpPr>
          <p:cNvPr id="80912" name="Rectangle 16">
            <a:extLst>
              <a:ext uri="{FF2B5EF4-FFF2-40B4-BE49-F238E27FC236}">
                <a16:creationId xmlns:a16="http://schemas.microsoft.com/office/drawing/2014/main" id="{3DAF9E63-84CC-0E70-A996-4552D0F8A2DC}"/>
              </a:ext>
            </a:extLst>
          </p:cNvPr>
          <p:cNvSpPr>
            <a:spLocks noChangeArrowheads="1"/>
          </p:cNvSpPr>
          <p:nvPr/>
        </p:nvSpPr>
        <p:spPr bwMode="auto">
          <a:xfrm>
            <a:off x="990600" y="5692775"/>
            <a:ext cx="7010400" cy="53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5000"/>
              </a:lnSpc>
              <a:spcBef>
                <a:spcPct val="20000"/>
              </a:spcBef>
              <a:buClr>
                <a:schemeClr val="tx1"/>
              </a:buClr>
              <a:buFont typeface="Wingdings" panose="05000000000000000000" pitchFamily="2" charset="2"/>
              <a:buChar char="§"/>
            </a:pPr>
            <a:r>
              <a:rPr lang="en-US" altLang="en-US" sz="1400" b="1"/>
              <a:t>Substitution</a:t>
            </a:r>
          </a:p>
          <a:p>
            <a:pPr eaLnBrk="1" hangingPunct="1">
              <a:lnSpc>
                <a:spcPct val="95000"/>
              </a:lnSpc>
              <a:spcBef>
                <a:spcPct val="20000"/>
              </a:spcBef>
              <a:buClr>
                <a:schemeClr val="tx1"/>
              </a:buClr>
              <a:buFont typeface="Wingdings" panose="05000000000000000000" pitchFamily="2" charset="2"/>
              <a:buChar char="§"/>
            </a:pPr>
            <a:r>
              <a:rPr lang="en-US" altLang="en-US" sz="1400" b="1">
                <a:solidFill>
                  <a:srgbClr val="0000CC"/>
                </a:solidFill>
              </a:rPr>
              <a:t>Responsibilities/accountabilities</a:t>
            </a:r>
          </a:p>
        </p:txBody>
      </p:sp>
      <p:sp>
        <p:nvSpPr>
          <p:cNvPr id="79889" name="Text Box 17">
            <a:extLst>
              <a:ext uri="{FF2B5EF4-FFF2-40B4-BE49-F238E27FC236}">
                <a16:creationId xmlns:a16="http://schemas.microsoft.com/office/drawing/2014/main" id="{FEA22A7E-3550-F535-BA43-2E043454E690}"/>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pic>
        <p:nvPicPr>
          <p:cNvPr id="79890" name="Picture 18">
            <a:extLst>
              <a:ext uri="{FF2B5EF4-FFF2-40B4-BE49-F238E27FC236}">
                <a16:creationId xmlns:a16="http://schemas.microsoft.com/office/drawing/2014/main" id="{913699BB-87C3-5691-DBD6-6C65C5D70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1885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9891" name="Picture 19">
            <a:extLst>
              <a:ext uri="{FF2B5EF4-FFF2-40B4-BE49-F238E27FC236}">
                <a16:creationId xmlns:a16="http://schemas.microsoft.com/office/drawing/2014/main" id="{02A4A25E-FEE4-447A-6B31-08CDB095F270}"/>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6477000" y="4267200"/>
            <a:ext cx="2209800" cy="2071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90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904">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903">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902">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906">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80900">
                                            <p:txEl>
                                              <p:pRg st="0" end="0"/>
                                            </p:txEl>
                                          </p:spTgt>
                                        </p:tgtEl>
                                        <p:attrNameLst>
                                          <p:attrName>style.visibility</p:attrName>
                                        </p:attrNameLst>
                                      </p:cBhvr>
                                      <p:to>
                                        <p:strVal val="visible"/>
                                      </p:to>
                                    </p:set>
                                    <p:animEffect transition="in" filter="blinds(horizontal)">
                                      <p:cBhvr>
                                        <p:cTn id="35" dur="500"/>
                                        <p:tgtEl>
                                          <p:spTgt spid="80900">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0908">
                                            <p:txEl>
                                              <p:pRg st="0" end="0"/>
                                            </p:txEl>
                                          </p:spTgt>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0907">
                                            <p:txEl>
                                              <p:pRg st="0" end="0"/>
                                            </p:txEl>
                                          </p:spTgt>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80909">
                                            <p:txEl>
                                              <p:pRg st="0" end="0"/>
                                            </p:txEl>
                                          </p:spTgt>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80910">
                                            <p:txEl>
                                              <p:pRg st="0" end="0"/>
                                            </p:txEl>
                                          </p:spTgt>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80911">
                                            <p:txEl>
                                              <p:pRg st="0" end="0"/>
                                            </p:txEl>
                                          </p:spTgt>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80912">
                                            <p:txEl>
                                              <p:pRg st="0" end="0"/>
                                            </p:txEl>
                                          </p:spTgt>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809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autoUpdateAnimBg="0"/>
      <p:bldP spid="80901" grpId="0" build="p" autoUpdateAnimBg="0"/>
      <p:bldP spid="80902" grpId="0" build="p" autoUpdateAnimBg="0"/>
      <p:bldP spid="80903" grpId="0" build="p" autoUpdateAnimBg="0"/>
      <p:bldP spid="80904" grpId="0" build="p" autoUpdateAnimBg="0"/>
      <p:bldP spid="80905" grpId="0" build="p" autoUpdateAnimBg="0"/>
      <p:bldP spid="80906" grpId="0" build="p" autoUpdateAnimBg="0"/>
      <p:bldP spid="80907" grpId="0" build="allAtOnce" autoUpdateAnimBg="0"/>
      <p:bldP spid="80908" grpId="0" build="allAtOnce" autoUpdateAnimBg="0"/>
      <p:bldP spid="80909" grpId="0" build="allAtOnce" autoUpdateAnimBg="0"/>
      <p:bldP spid="80910" grpId="0" build="allAtOnce" autoUpdateAnimBg="0"/>
      <p:bldP spid="80911" grpId="0" build="allAtOnce" autoUpdateAnimBg="0"/>
      <p:bldP spid="80912" grpId="0" build="allAtOnce"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E0838F43-E94F-034A-F1B5-4DE6EF0C8CCB}"/>
              </a:ext>
            </a:extLst>
          </p:cNvPr>
          <p:cNvSpPr>
            <a:spLocks noGrp="1" noChangeArrowheads="1"/>
          </p:cNvSpPr>
          <p:nvPr>
            <p:ph type="title"/>
          </p:nvPr>
        </p:nvSpPr>
        <p:spPr bwMode="auto">
          <a:xfrm>
            <a:off x="0" y="946150"/>
            <a:ext cx="9144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400" b="1" i="1"/>
              <a:t>SIX STEPS TO HAZARD MANAGEMENT</a:t>
            </a:r>
          </a:p>
        </p:txBody>
      </p:sp>
      <p:sp>
        <p:nvSpPr>
          <p:cNvPr id="81923" name="Rectangle 3">
            <a:extLst>
              <a:ext uri="{FF2B5EF4-FFF2-40B4-BE49-F238E27FC236}">
                <a16:creationId xmlns:a16="http://schemas.microsoft.com/office/drawing/2014/main" id="{8EC3210A-39FC-FA7D-1906-FFEB240BF988}"/>
              </a:ext>
            </a:extLst>
          </p:cNvPr>
          <p:cNvSpPr>
            <a:spLocks noGrp="1" noChangeArrowheads="1"/>
          </p:cNvSpPr>
          <p:nvPr>
            <p:ph type="body" idx="1"/>
          </p:nvPr>
        </p:nvSpPr>
        <p:spPr bwMode="auto">
          <a:xfrm>
            <a:off x="590550" y="1600200"/>
            <a:ext cx="4648200" cy="2362200"/>
          </a:xfrm>
          <a:solidFill>
            <a:srgbClr val="FFCC00">
              <a:alpha val="50195"/>
            </a:srgbClr>
          </a:solidFill>
          <a:ln>
            <a:solidFill>
              <a:schemeClr val="tx1"/>
            </a:solidFill>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Clr>
                <a:srgbClr val="333399"/>
              </a:buClr>
            </a:pPr>
            <a:r>
              <a:rPr lang="en-US" altLang="en-US" sz="2000" b="1">
                <a:cs typeface="Arial" panose="020B0604020202020204" pitchFamily="34" charset="0"/>
              </a:rPr>
              <a:t>Eliminate</a:t>
            </a:r>
          </a:p>
          <a:p>
            <a:pPr eaLnBrk="1" hangingPunct="1">
              <a:lnSpc>
                <a:spcPct val="90000"/>
              </a:lnSpc>
              <a:buClr>
                <a:srgbClr val="333399"/>
              </a:buClr>
            </a:pPr>
            <a:r>
              <a:rPr lang="en-US" altLang="en-US" sz="2000" b="1">
                <a:cs typeface="Arial" panose="020B0604020202020204" pitchFamily="34" charset="0"/>
              </a:rPr>
              <a:t>Substitute</a:t>
            </a:r>
          </a:p>
          <a:p>
            <a:pPr eaLnBrk="1" hangingPunct="1">
              <a:lnSpc>
                <a:spcPct val="90000"/>
              </a:lnSpc>
              <a:buClr>
                <a:srgbClr val="333399"/>
              </a:buClr>
            </a:pPr>
            <a:r>
              <a:rPr lang="en-US" altLang="en-US" sz="2000" b="1">
                <a:cs typeface="Arial" panose="020B0604020202020204" pitchFamily="34" charset="0"/>
              </a:rPr>
              <a:t>Isolate</a:t>
            </a:r>
          </a:p>
          <a:p>
            <a:pPr eaLnBrk="1" hangingPunct="1">
              <a:lnSpc>
                <a:spcPct val="90000"/>
              </a:lnSpc>
              <a:buClr>
                <a:srgbClr val="333399"/>
              </a:buClr>
            </a:pPr>
            <a:r>
              <a:rPr lang="en-US" altLang="en-US" sz="2000" b="1">
                <a:cs typeface="Arial" panose="020B0604020202020204" pitchFamily="34" charset="0"/>
              </a:rPr>
              <a:t>Controls to Minimize</a:t>
            </a:r>
          </a:p>
          <a:p>
            <a:pPr eaLnBrk="1" hangingPunct="1">
              <a:lnSpc>
                <a:spcPct val="90000"/>
              </a:lnSpc>
              <a:buClr>
                <a:srgbClr val="333399"/>
              </a:buClr>
            </a:pPr>
            <a:r>
              <a:rPr lang="en-US" altLang="en-US" sz="2000" b="1">
                <a:cs typeface="Arial" panose="020B0604020202020204" pitchFamily="34" charset="0"/>
              </a:rPr>
              <a:t>Provide PPE</a:t>
            </a:r>
          </a:p>
          <a:p>
            <a:pPr eaLnBrk="1" hangingPunct="1">
              <a:lnSpc>
                <a:spcPct val="90000"/>
              </a:lnSpc>
              <a:buClr>
                <a:srgbClr val="333399"/>
              </a:buClr>
            </a:pPr>
            <a:r>
              <a:rPr lang="en-US" altLang="en-US" sz="2000" b="1">
                <a:cs typeface="Arial" panose="020B0604020202020204" pitchFamily="34" charset="0"/>
              </a:rPr>
              <a:t>Accept and </a:t>
            </a:r>
            <a:r>
              <a:rPr lang="en-US" altLang="en-US" sz="2000" b="1">
                <a:solidFill>
                  <a:srgbClr val="0000CC"/>
                </a:solidFill>
                <a:cs typeface="Arial" panose="020B0604020202020204" pitchFamily="34" charset="0"/>
              </a:rPr>
              <a:t>manage risk</a:t>
            </a:r>
            <a:r>
              <a:rPr lang="en-US" altLang="en-US" sz="2000" b="1">
                <a:cs typeface="Arial" panose="020B0604020202020204" pitchFamily="34" charset="0"/>
              </a:rPr>
              <a:t> through the above process!</a:t>
            </a:r>
          </a:p>
        </p:txBody>
      </p:sp>
      <p:sp>
        <p:nvSpPr>
          <p:cNvPr id="81924" name="Rectangle 4">
            <a:extLst>
              <a:ext uri="{FF2B5EF4-FFF2-40B4-BE49-F238E27FC236}">
                <a16:creationId xmlns:a16="http://schemas.microsoft.com/office/drawing/2014/main" id="{844318A3-3311-44D7-DF68-8D782418E61E}"/>
              </a:ext>
            </a:extLst>
          </p:cNvPr>
          <p:cNvSpPr>
            <a:spLocks noChangeArrowheads="1"/>
          </p:cNvSpPr>
          <p:nvPr/>
        </p:nvSpPr>
        <p:spPr bwMode="auto">
          <a:xfrm>
            <a:off x="1676400" y="4191000"/>
            <a:ext cx="5905500" cy="6096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i="1">
                <a:solidFill>
                  <a:schemeClr val="accent2"/>
                </a:solidFill>
                <a:cs typeface="Arial" panose="020B0604020202020204" pitchFamily="34" charset="0"/>
              </a:rPr>
              <a:t>Accountability/Responsibility</a:t>
            </a:r>
          </a:p>
        </p:txBody>
      </p:sp>
      <p:sp>
        <p:nvSpPr>
          <p:cNvPr id="81925" name="Rectangle 5">
            <a:extLst>
              <a:ext uri="{FF2B5EF4-FFF2-40B4-BE49-F238E27FC236}">
                <a16:creationId xmlns:a16="http://schemas.microsoft.com/office/drawing/2014/main" id="{4A401FBD-6EFB-047B-CDDD-95BB3DE9C064}"/>
              </a:ext>
            </a:extLst>
          </p:cNvPr>
          <p:cNvSpPr>
            <a:spLocks noChangeArrowheads="1"/>
          </p:cNvSpPr>
          <p:nvPr/>
        </p:nvSpPr>
        <p:spPr bwMode="auto">
          <a:xfrm>
            <a:off x="685800" y="4953000"/>
            <a:ext cx="7848600" cy="914400"/>
          </a:xfrm>
          <a:prstGeom prst="rect">
            <a:avLst/>
          </a:prstGeom>
          <a:solidFill>
            <a:srgbClr val="FFCC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chemeClr val="accent2"/>
              </a:buClr>
            </a:pPr>
            <a:r>
              <a:rPr lang="en-US" altLang="en-US" sz="2000" b="1">
                <a:cs typeface="Arial" panose="020B0604020202020204" pitchFamily="34" charset="0"/>
              </a:rPr>
              <a:t>Assign </a:t>
            </a:r>
            <a:r>
              <a:rPr lang="en-US" altLang="en-US" sz="2000" b="1">
                <a:solidFill>
                  <a:srgbClr val="0000CC"/>
                </a:solidFill>
                <a:cs typeface="Arial" panose="020B0604020202020204" pitchFamily="34" charset="0"/>
              </a:rPr>
              <a:t>specific duties</a:t>
            </a:r>
            <a:r>
              <a:rPr lang="en-US" altLang="en-US" sz="2000" b="1">
                <a:cs typeface="Arial" panose="020B0604020202020204" pitchFamily="34" charset="0"/>
              </a:rPr>
              <a:t> to specific people to make sure things happen as they are supposed to happen!     </a:t>
            </a:r>
          </a:p>
        </p:txBody>
      </p:sp>
      <p:sp>
        <p:nvSpPr>
          <p:cNvPr id="80902" name="Text Box 6">
            <a:extLst>
              <a:ext uri="{FF2B5EF4-FFF2-40B4-BE49-F238E27FC236}">
                <a16:creationId xmlns:a16="http://schemas.microsoft.com/office/drawing/2014/main" id="{0C2837F1-57A5-D667-3A6A-144D74759C13}"/>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pic>
        <p:nvPicPr>
          <p:cNvPr id="80903" name="Picture 7">
            <a:extLst>
              <a:ext uri="{FF2B5EF4-FFF2-40B4-BE49-F238E27FC236}">
                <a16:creationId xmlns:a16="http://schemas.microsoft.com/office/drawing/2014/main" id="{A2B02927-6A62-A541-1216-2715D3BFB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950" y="1600200"/>
            <a:ext cx="33528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7404F81-C0DE-9176-485B-4B0326791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 calcmode="lin" valueType="num">
                                      <p:cBhvr additive="base">
                                        <p:cTn id="7" dur="500" fill="hold"/>
                                        <p:tgtEl>
                                          <p:spTgt spid="819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23">
                                            <p:txEl>
                                              <p:pRg st="1" end="1"/>
                                            </p:txEl>
                                          </p:spTgt>
                                        </p:tgtEl>
                                        <p:attrNameLst>
                                          <p:attrName>style.visibility</p:attrName>
                                        </p:attrNameLst>
                                      </p:cBhvr>
                                      <p:to>
                                        <p:strVal val="visible"/>
                                      </p:to>
                                    </p:set>
                                    <p:anim calcmode="lin" valueType="num">
                                      <p:cBhvr additive="base">
                                        <p:cTn id="13" dur="500" fill="hold"/>
                                        <p:tgtEl>
                                          <p:spTgt spid="819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23">
                                            <p:txEl>
                                              <p:pRg st="2" end="2"/>
                                            </p:txEl>
                                          </p:spTgt>
                                        </p:tgtEl>
                                        <p:attrNameLst>
                                          <p:attrName>style.visibility</p:attrName>
                                        </p:attrNameLst>
                                      </p:cBhvr>
                                      <p:to>
                                        <p:strVal val="visible"/>
                                      </p:to>
                                    </p:set>
                                    <p:anim calcmode="lin" valueType="num">
                                      <p:cBhvr additive="base">
                                        <p:cTn id="19" dur="500" fill="hold"/>
                                        <p:tgtEl>
                                          <p:spTgt spid="819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1923">
                                            <p:txEl>
                                              <p:pRg st="3" end="3"/>
                                            </p:txEl>
                                          </p:spTgt>
                                        </p:tgtEl>
                                        <p:attrNameLst>
                                          <p:attrName>style.visibility</p:attrName>
                                        </p:attrNameLst>
                                      </p:cBhvr>
                                      <p:to>
                                        <p:strVal val="visible"/>
                                      </p:to>
                                    </p:set>
                                    <p:anim calcmode="lin" valueType="num">
                                      <p:cBhvr additive="base">
                                        <p:cTn id="25" dur="500" fill="hold"/>
                                        <p:tgtEl>
                                          <p:spTgt spid="819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19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1923">
                                            <p:txEl>
                                              <p:pRg st="4" end="4"/>
                                            </p:txEl>
                                          </p:spTgt>
                                        </p:tgtEl>
                                        <p:attrNameLst>
                                          <p:attrName>style.visibility</p:attrName>
                                        </p:attrNameLst>
                                      </p:cBhvr>
                                      <p:to>
                                        <p:strVal val="visible"/>
                                      </p:to>
                                    </p:set>
                                    <p:anim calcmode="lin" valueType="num">
                                      <p:cBhvr additive="base">
                                        <p:cTn id="31" dur="500" fill="hold"/>
                                        <p:tgtEl>
                                          <p:spTgt spid="8192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19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1923">
                                            <p:txEl>
                                              <p:pRg st="5" end="5"/>
                                            </p:txEl>
                                          </p:spTgt>
                                        </p:tgtEl>
                                        <p:attrNameLst>
                                          <p:attrName>style.visibility</p:attrName>
                                        </p:attrNameLst>
                                      </p:cBhvr>
                                      <p:to>
                                        <p:strVal val="visible"/>
                                      </p:to>
                                    </p:set>
                                    <p:anim calcmode="lin" valueType="num">
                                      <p:cBhvr additive="base">
                                        <p:cTn id="37" dur="500" fill="hold"/>
                                        <p:tgtEl>
                                          <p:spTgt spid="8192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19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81924"/>
                                        </p:tgtEl>
                                        <p:attrNameLst>
                                          <p:attrName>style.visibility</p:attrName>
                                        </p:attrNameLst>
                                      </p:cBhvr>
                                      <p:to>
                                        <p:strVal val="visible"/>
                                      </p:to>
                                    </p:set>
                                    <p:animEffect transition="in" filter="dissolve">
                                      <p:cBhvr>
                                        <p:cTn id="43" dur="500"/>
                                        <p:tgtEl>
                                          <p:spTgt spid="8192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36" fill="hold" grpId="0" nodeType="clickEffect">
                                  <p:stCondLst>
                                    <p:cond delay="0"/>
                                  </p:stCondLst>
                                  <p:childTnLst>
                                    <p:set>
                                      <p:cBhvr>
                                        <p:cTn id="47" dur="1" fill="hold">
                                          <p:stCondLst>
                                            <p:cond delay="0"/>
                                          </p:stCondLst>
                                        </p:cTn>
                                        <p:tgtEl>
                                          <p:spTgt spid="81925">
                                            <p:txEl>
                                              <p:pRg st="0" end="0"/>
                                            </p:txEl>
                                          </p:spTgt>
                                        </p:tgtEl>
                                        <p:attrNameLst>
                                          <p:attrName>style.visibility</p:attrName>
                                        </p:attrNameLst>
                                      </p:cBhvr>
                                      <p:to>
                                        <p:strVal val="visible"/>
                                      </p:to>
                                    </p:set>
                                    <p:anim calcmode="lin" valueType="num">
                                      <p:cBhvr>
                                        <p:cTn id="48" dur="500" fill="hold"/>
                                        <p:tgtEl>
                                          <p:spTgt spid="81925">
                                            <p:txEl>
                                              <p:pRg st="0" end="0"/>
                                            </p:txEl>
                                          </p:spTgt>
                                        </p:tgtEl>
                                        <p:attrNameLst>
                                          <p:attrName>ppt_w</p:attrName>
                                        </p:attrNameLst>
                                      </p:cBhvr>
                                      <p:tavLst>
                                        <p:tav tm="0">
                                          <p:val>
                                            <p:strVal val="(6*min(max(#ppt_w*#ppt_h,.3),1)-7.4)/-.7*#ppt_w"/>
                                          </p:val>
                                        </p:tav>
                                        <p:tav tm="100000">
                                          <p:val>
                                            <p:strVal val="#ppt_w"/>
                                          </p:val>
                                        </p:tav>
                                      </p:tavLst>
                                    </p:anim>
                                    <p:anim calcmode="lin" valueType="num">
                                      <p:cBhvr>
                                        <p:cTn id="49" dur="500" fill="hold"/>
                                        <p:tgtEl>
                                          <p:spTgt spid="81925">
                                            <p:txEl>
                                              <p:pRg st="0" end="0"/>
                                            </p:txEl>
                                          </p:spTgt>
                                        </p:tgtEl>
                                        <p:attrNameLst>
                                          <p:attrName>ppt_h</p:attrName>
                                        </p:attrNameLst>
                                      </p:cBhvr>
                                      <p:tavLst>
                                        <p:tav tm="0">
                                          <p:val>
                                            <p:strVal val="(6*min(max(#ppt_w*#ppt_h,.3),1)-7.4)/-.7*#ppt_h"/>
                                          </p:val>
                                        </p:tav>
                                        <p:tav tm="100000">
                                          <p:val>
                                            <p:strVal val="#ppt_h"/>
                                          </p:val>
                                        </p:tav>
                                      </p:tavLst>
                                    </p:anim>
                                    <p:anim calcmode="lin" valueType="num">
                                      <p:cBhvr>
                                        <p:cTn id="50" dur="500" fill="hold"/>
                                        <p:tgtEl>
                                          <p:spTgt spid="81925">
                                            <p:txEl>
                                              <p:pRg st="0" end="0"/>
                                            </p:txEl>
                                          </p:spTgt>
                                        </p:tgtEl>
                                        <p:attrNameLst>
                                          <p:attrName>ppt_x</p:attrName>
                                        </p:attrNameLst>
                                      </p:cBhvr>
                                      <p:tavLst>
                                        <p:tav tm="0">
                                          <p:val>
                                            <p:fltVal val="0.5"/>
                                          </p:val>
                                        </p:tav>
                                        <p:tav tm="100000">
                                          <p:val>
                                            <p:strVal val="#ppt_x"/>
                                          </p:val>
                                        </p:tav>
                                      </p:tavLst>
                                    </p:anim>
                                    <p:anim calcmode="lin" valueType="num">
                                      <p:cBhvr>
                                        <p:cTn id="51" dur="500" fill="hold"/>
                                        <p:tgtEl>
                                          <p:spTgt spid="81925">
                                            <p:txEl>
                                              <p:pRg st="0" end="0"/>
                                            </p:txEl>
                                          </p:spTgt>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autoUpdateAnimBg="0"/>
      <p:bldP spid="81924" grpId="0"/>
      <p:bldP spid="81925"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E36319DE-C1E4-9E90-347F-C2C401A1D71C}"/>
              </a:ext>
            </a:extLst>
          </p:cNvPr>
          <p:cNvSpPr>
            <a:spLocks noGrp="1" noChangeArrowheads="1"/>
          </p:cNvSpPr>
          <p:nvPr>
            <p:ph type="title"/>
          </p:nvPr>
        </p:nvSpPr>
        <p:spPr bwMode="auto">
          <a:xfrm>
            <a:off x="938213" y="762000"/>
            <a:ext cx="7391400" cy="1016000"/>
          </a:xfrm>
          <a:solidFill>
            <a:srgbClr val="FFCC00"/>
          </a:solidFill>
          <a:ln algn="ctr">
            <a:solidFill>
              <a:schemeClr val="tx1"/>
            </a:solidFill>
            <a:miter lim="800000"/>
            <a:headEnd/>
            <a:tailEnd/>
          </a:ln>
          <a:extLst>
            <a:ext uri="{AF507438-7753-43E0-B8FC-AC1667EBCBE1}">
              <a14:hiddenEffects xmlns:a14="http://schemas.microsoft.com/office/drawing/2010/main">
                <a:effectLst>
                  <a:outerShdw dist="28398" dir="3806097"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2000" b="1" i="1">
                <a:solidFill>
                  <a:srgbClr val="0000CC"/>
                </a:solidFill>
              </a:rPr>
              <a:t>RECOMMENDATIONS TO ELIMINATE OR </a:t>
            </a:r>
            <a:br>
              <a:rPr lang="en-US" altLang="en-US" sz="2000" b="1" i="1">
                <a:solidFill>
                  <a:srgbClr val="0000CC"/>
                </a:solidFill>
              </a:rPr>
            </a:br>
            <a:r>
              <a:rPr lang="en-US" altLang="en-US" sz="2000" b="1" i="1">
                <a:solidFill>
                  <a:srgbClr val="0000CC"/>
                </a:solidFill>
              </a:rPr>
              <a:t>REDUCE POTENTIAL HAZARDS</a:t>
            </a:r>
            <a:br>
              <a:rPr lang="en-US" altLang="en-US" sz="2000" b="1" i="1">
                <a:solidFill>
                  <a:srgbClr val="0000CC"/>
                </a:solidFill>
              </a:rPr>
            </a:br>
            <a:r>
              <a:rPr lang="en-US" altLang="en-US" sz="2000" b="1" i="1">
                <a:solidFill>
                  <a:srgbClr val="0000CC"/>
                </a:solidFill>
              </a:rPr>
              <a:t>(THE THIRD COLUMN OF THE JSA FORM)</a:t>
            </a:r>
          </a:p>
        </p:txBody>
      </p:sp>
      <p:sp>
        <p:nvSpPr>
          <p:cNvPr id="82947" name="Rectangle 3">
            <a:extLst>
              <a:ext uri="{FF2B5EF4-FFF2-40B4-BE49-F238E27FC236}">
                <a16:creationId xmlns:a16="http://schemas.microsoft.com/office/drawing/2014/main" id="{BBF8B12C-8A5A-4013-72C6-D4C16A6159C5}"/>
              </a:ext>
            </a:extLst>
          </p:cNvPr>
          <p:cNvSpPr>
            <a:spLocks noGrp="1" noChangeArrowheads="1"/>
          </p:cNvSpPr>
          <p:nvPr>
            <p:ph type="body" idx="1"/>
          </p:nvPr>
        </p:nvSpPr>
        <p:spPr bwMode="auto">
          <a:xfrm>
            <a:off x="685800" y="1828800"/>
            <a:ext cx="7962900" cy="2295525"/>
          </a:xfrm>
          <a:noFill/>
          <a:ln>
            <a:solidFill>
              <a:schemeClr val="tx1"/>
            </a:solidFill>
            <a:miter lim="800000"/>
            <a:headEnd/>
            <a:tailEnd/>
          </a:ln>
          <a:extLst>
            <a:ext uri="{909E8E84-426E-40DD-AFC4-6F175D3DCCD1}">
              <a14:hiddenFill xmlns:a14="http://schemas.microsoft.com/office/drawing/2010/main">
                <a:solidFill>
                  <a:srgbClr val="FFCC00"/>
                </a:solidFill>
              </a14:hiddenFill>
            </a:ext>
          </a:extLst>
        </p:spPr>
        <p:txBody>
          <a:bodyPr vert="horz" wrap="square" lIns="91440" tIns="45720" rIns="91440" bIns="45720" numCol="1" anchor="t" anchorCtr="0" compatLnSpc="1">
            <a:prstTxWarp prst="textNoShape">
              <a:avLst/>
            </a:prstTxWarp>
            <a:spAutoFit/>
          </a:bodyPr>
          <a:lstStyle/>
          <a:p>
            <a:pPr eaLnBrk="1" hangingPunct="1">
              <a:spcBef>
                <a:spcPct val="60000"/>
              </a:spcBef>
              <a:buClr>
                <a:srgbClr val="333399"/>
              </a:buClr>
            </a:pPr>
            <a:r>
              <a:rPr lang="en-US" altLang="en-US" sz="2000" b="1">
                <a:solidFill>
                  <a:srgbClr val="333399"/>
                </a:solidFill>
              </a:rPr>
              <a:t>Physical safeguards</a:t>
            </a:r>
            <a:r>
              <a:rPr lang="en-US" altLang="en-US" sz="2000" b="1"/>
              <a:t>:  </a:t>
            </a:r>
            <a:r>
              <a:rPr lang="en-US" altLang="en-US" sz="2000" i="1"/>
              <a:t>Walls, electrical isolation, closed valves, well maintained equipment, right tools for the job . . </a:t>
            </a:r>
          </a:p>
          <a:p>
            <a:pPr eaLnBrk="1" hangingPunct="1">
              <a:spcBef>
                <a:spcPct val="60000"/>
              </a:spcBef>
              <a:buClr>
                <a:srgbClr val="333399"/>
              </a:buClr>
            </a:pPr>
            <a:r>
              <a:rPr lang="en-US" altLang="en-US" sz="2000" b="1">
                <a:solidFill>
                  <a:srgbClr val="333399"/>
                </a:solidFill>
              </a:rPr>
              <a:t>Human actions as safeguards</a:t>
            </a:r>
            <a:r>
              <a:rPr lang="en-US" altLang="en-US" sz="2000" b="1"/>
              <a:t>:  </a:t>
            </a:r>
            <a:r>
              <a:rPr lang="en-US" altLang="en-US" sz="2000" i="1"/>
              <a:t>Monitoring critical parameters, manually controlling process, skilled observation . . .</a:t>
            </a:r>
          </a:p>
          <a:p>
            <a:pPr eaLnBrk="1" hangingPunct="1">
              <a:spcBef>
                <a:spcPct val="60000"/>
              </a:spcBef>
              <a:buClr>
                <a:srgbClr val="333399"/>
              </a:buClr>
            </a:pPr>
            <a:r>
              <a:rPr lang="en-US" altLang="en-US" sz="2000" b="1">
                <a:solidFill>
                  <a:srgbClr val="333399"/>
                </a:solidFill>
              </a:rPr>
              <a:t>Administrative controls as safeguards</a:t>
            </a:r>
            <a:r>
              <a:rPr lang="en-US" altLang="en-US" sz="2000" b="1"/>
              <a:t>:  </a:t>
            </a:r>
            <a:r>
              <a:rPr lang="en-US" altLang="en-US" sz="2000" i="1"/>
              <a:t>Lock out / Tag out Procedure, Hot Work Permit, Confined Space Entry . . .</a:t>
            </a:r>
            <a:endParaRPr lang="en-US" altLang="en-US" sz="2000" b="1"/>
          </a:p>
        </p:txBody>
      </p:sp>
      <p:sp>
        <p:nvSpPr>
          <p:cNvPr id="82948" name="Rectangle 4">
            <a:extLst>
              <a:ext uri="{FF2B5EF4-FFF2-40B4-BE49-F238E27FC236}">
                <a16:creationId xmlns:a16="http://schemas.microsoft.com/office/drawing/2014/main" id="{64E245E7-A5F9-AA9C-4A90-EA8D574EAE4F}"/>
              </a:ext>
            </a:extLst>
          </p:cNvPr>
          <p:cNvSpPr>
            <a:spLocks noChangeArrowheads="1"/>
          </p:cNvSpPr>
          <p:nvPr/>
        </p:nvSpPr>
        <p:spPr bwMode="auto">
          <a:xfrm>
            <a:off x="304800" y="4381500"/>
            <a:ext cx="7772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
              </a:spcBef>
              <a:buClr>
                <a:schemeClr val="tx1"/>
              </a:buClr>
              <a:buFont typeface="Wingdings" panose="05000000000000000000" pitchFamily="2" charset="2"/>
              <a:buChar char="§"/>
            </a:pPr>
            <a:endParaRPr lang="en-US" altLang="en-US" b="1"/>
          </a:p>
        </p:txBody>
      </p:sp>
      <p:sp>
        <p:nvSpPr>
          <p:cNvPr id="81925" name="Rectangle 5">
            <a:extLst>
              <a:ext uri="{FF2B5EF4-FFF2-40B4-BE49-F238E27FC236}">
                <a16:creationId xmlns:a16="http://schemas.microsoft.com/office/drawing/2014/main" id="{2E0CD6AF-C1AC-FAC5-965F-5251976FB9E7}"/>
              </a:ext>
            </a:extLst>
          </p:cNvPr>
          <p:cNvSpPr>
            <a:spLocks noChangeArrowheads="1"/>
          </p:cNvSpPr>
          <p:nvPr/>
        </p:nvSpPr>
        <p:spPr bwMode="auto">
          <a:xfrm>
            <a:off x="381000" y="3917950"/>
            <a:ext cx="84582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chemeClr val="tx2"/>
                </a:solidFill>
                <a:latin typeface="Arial Black" panose="020B0A04020102020204" pitchFamily="34" charset="0"/>
              </a:rPr>
              <a:t> </a:t>
            </a:r>
          </a:p>
        </p:txBody>
      </p:sp>
      <p:sp>
        <p:nvSpPr>
          <p:cNvPr id="81926" name="Text Box 6">
            <a:extLst>
              <a:ext uri="{FF2B5EF4-FFF2-40B4-BE49-F238E27FC236}">
                <a16:creationId xmlns:a16="http://schemas.microsoft.com/office/drawing/2014/main" id="{BC3E8381-0671-FAC6-8823-40FC9A22EB43}"/>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pic>
        <p:nvPicPr>
          <p:cNvPr id="81927" name="Picture 7">
            <a:extLst>
              <a:ext uri="{FF2B5EF4-FFF2-40B4-BE49-F238E27FC236}">
                <a16:creationId xmlns:a16="http://schemas.microsoft.com/office/drawing/2014/main" id="{887F68CE-A6D3-6939-59AD-C09FB01C2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75" y="4191000"/>
            <a:ext cx="2438400" cy="2297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28" name="Picture 9">
            <a:extLst>
              <a:ext uri="{FF2B5EF4-FFF2-40B4-BE49-F238E27FC236}">
                <a16:creationId xmlns:a16="http://schemas.microsoft.com/office/drawing/2014/main" id="{B5D433FB-4202-CA05-D1DF-104844CCF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4286250"/>
            <a:ext cx="1436687"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29" name="Picture 10">
            <a:extLst>
              <a:ext uri="{FF2B5EF4-FFF2-40B4-BE49-F238E27FC236}">
                <a16:creationId xmlns:a16="http://schemas.microsoft.com/office/drawing/2014/main" id="{BEA5B639-41B3-4B6D-BE39-4AAB33A16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788" y="4267200"/>
            <a:ext cx="11033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8454136-EEFF-15F6-75A6-A5F6E33B95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additive="base">
                                        <p:cTn id="7" dur="500" fill="hold"/>
                                        <p:tgtEl>
                                          <p:spTgt spid="8294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29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2947">
                                            <p:txEl>
                                              <p:pRg st="1" end="1"/>
                                            </p:txEl>
                                          </p:spTgt>
                                        </p:tgtEl>
                                        <p:attrNameLst>
                                          <p:attrName>style.visibility</p:attrName>
                                        </p:attrNameLst>
                                      </p:cBhvr>
                                      <p:to>
                                        <p:strVal val="visible"/>
                                      </p:to>
                                    </p:set>
                                    <p:anim calcmode="lin" valueType="num">
                                      <p:cBhvr additive="base">
                                        <p:cTn id="13" dur="500" fill="hold"/>
                                        <p:tgtEl>
                                          <p:spTgt spid="8294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29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2947">
                                            <p:txEl>
                                              <p:pRg st="2" end="2"/>
                                            </p:txEl>
                                          </p:spTgt>
                                        </p:tgtEl>
                                        <p:attrNameLst>
                                          <p:attrName>style.visibility</p:attrName>
                                        </p:attrNameLst>
                                      </p:cBhvr>
                                      <p:to>
                                        <p:strVal val="visible"/>
                                      </p:to>
                                    </p:set>
                                    <p:anim calcmode="lin" valueType="num">
                                      <p:cBhvr additive="base">
                                        <p:cTn id="19" dur="500" fill="hold"/>
                                        <p:tgtEl>
                                          <p:spTgt spid="8294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29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nodePh="1">
                                  <p:stCondLst>
                                    <p:cond delay="0"/>
                                  </p:stCondLst>
                                  <p:endCondLst>
                                    <p:cond evt="begin" delay="0">
                                      <p:tn val="23"/>
                                    </p:cond>
                                  </p:endCondLst>
                                  <p:childTnLst>
                                    <p:set>
                                      <p:cBhvr>
                                        <p:cTn id="24" dur="1" fill="hold">
                                          <p:stCondLst>
                                            <p:cond delay="0"/>
                                          </p:stCondLst>
                                        </p:cTn>
                                        <p:tgtEl>
                                          <p:spTgt spid="82948"/>
                                        </p:tgtEl>
                                        <p:attrNameLst>
                                          <p:attrName>style.visibility</p:attrName>
                                        </p:attrNameLst>
                                      </p:cBhvr>
                                      <p:to>
                                        <p:strVal val="visible"/>
                                      </p:to>
                                    </p:set>
                                    <p:animEffect transition="in" filter="dissolve">
                                      <p:cBhvr>
                                        <p:cTn id="25" dur="500"/>
                                        <p:tgtEl>
                                          <p:spTgt spid="82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autoUpdateAnimBg="0"/>
      <p:bldP spid="82948"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0A4CC-E581-9954-2742-201A872A0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82946" name="Rectangle 2">
            <a:extLst>
              <a:ext uri="{FF2B5EF4-FFF2-40B4-BE49-F238E27FC236}">
                <a16:creationId xmlns:a16="http://schemas.microsoft.com/office/drawing/2014/main" id="{278462B7-CE00-090E-6AAE-8638E998DD9C}"/>
              </a:ext>
            </a:extLst>
          </p:cNvPr>
          <p:cNvSpPr>
            <a:spLocks noChangeArrowheads="1"/>
          </p:cNvSpPr>
          <p:nvPr/>
        </p:nvSpPr>
        <p:spPr bwMode="auto">
          <a:xfrm>
            <a:off x="838200" y="762000"/>
            <a:ext cx="7543800" cy="835025"/>
          </a:xfrm>
          <a:prstGeom prst="rect">
            <a:avLst/>
          </a:prstGeom>
          <a:solidFill>
            <a:srgbClr val="FFCC00">
              <a:alpha val="749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t>The Work permit system is established to provide a barrier to ensure all hazards associated with specific operations are assessed, known and communicated prior to being executed</a:t>
            </a:r>
          </a:p>
        </p:txBody>
      </p:sp>
      <p:sp>
        <p:nvSpPr>
          <p:cNvPr id="82947" name="Rectangle 3">
            <a:extLst>
              <a:ext uri="{FF2B5EF4-FFF2-40B4-BE49-F238E27FC236}">
                <a16:creationId xmlns:a16="http://schemas.microsoft.com/office/drawing/2014/main" id="{56027A34-D166-5405-A776-EE16DE1797D4}"/>
              </a:ext>
            </a:extLst>
          </p:cNvPr>
          <p:cNvSpPr>
            <a:spLocks noChangeArrowheads="1"/>
          </p:cNvSpPr>
          <p:nvPr/>
        </p:nvSpPr>
        <p:spPr bwMode="auto">
          <a:xfrm>
            <a:off x="622300" y="1676400"/>
            <a:ext cx="8001000" cy="64135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Mini Pics Classic" pitchFamily="2" charset="0"/>
              <a:buNone/>
            </a:pPr>
            <a:r>
              <a:rPr lang="en-US" altLang="en-US" b="1">
                <a:solidFill>
                  <a:srgbClr val="333399"/>
                </a:solidFill>
              </a:rPr>
              <a:t>A Signed statement by an authorized person that a non-routine job may be carried out under controlled conditions</a:t>
            </a:r>
          </a:p>
        </p:txBody>
      </p:sp>
      <p:sp>
        <p:nvSpPr>
          <p:cNvPr id="82948" name="Rectangle 4">
            <a:extLst>
              <a:ext uri="{FF2B5EF4-FFF2-40B4-BE49-F238E27FC236}">
                <a16:creationId xmlns:a16="http://schemas.microsoft.com/office/drawing/2014/main" id="{182F73C2-3019-6615-8AB9-C17E7442CEAE}"/>
              </a:ext>
            </a:extLst>
          </p:cNvPr>
          <p:cNvSpPr>
            <a:spLocks noChangeArrowheads="1"/>
          </p:cNvSpPr>
          <p:nvPr/>
        </p:nvSpPr>
        <p:spPr bwMode="auto">
          <a:xfrm>
            <a:off x="1323975" y="2286000"/>
            <a:ext cx="6553200" cy="1831975"/>
          </a:xfrm>
          <a:prstGeom prst="rect">
            <a:avLst/>
          </a:prstGeom>
          <a:noFill/>
          <a:ln w="28575">
            <a:solidFill>
              <a:srgbClr val="333399"/>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r>
              <a:rPr lang="en-US" altLang="en-US" sz="1600" b="1"/>
              <a:t>Applies to all non-routine work activities such as:</a:t>
            </a:r>
          </a:p>
          <a:p>
            <a:pPr eaLnBrk="1" hangingPunct="1"/>
            <a:endParaRPr lang="en-US" altLang="en-US" sz="1600" b="1"/>
          </a:p>
          <a:p>
            <a:pPr lvl="1" eaLnBrk="1" hangingPunct="1"/>
            <a:r>
              <a:rPr lang="en-US" altLang="en-US" sz="1600" b="1"/>
              <a:t>- General Cold Work		- Excavation</a:t>
            </a:r>
          </a:p>
          <a:p>
            <a:pPr lvl="1" eaLnBrk="1" hangingPunct="1"/>
            <a:r>
              <a:rPr lang="en-US" altLang="en-US" sz="1600" b="1"/>
              <a:t>- Hot Work			- Radioactive</a:t>
            </a:r>
          </a:p>
          <a:p>
            <a:pPr lvl="1" eaLnBrk="1" hangingPunct="1"/>
            <a:r>
              <a:rPr lang="en-US" altLang="en-US" sz="1600" b="1"/>
              <a:t>- Man Rider Operations	- Diesel Transfer</a:t>
            </a:r>
          </a:p>
          <a:p>
            <a:pPr lvl="1" eaLnBrk="1" hangingPunct="1"/>
            <a:r>
              <a:rPr lang="en-US" altLang="en-US" sz="1600" b="1"/>
              <a:t>- Live Circuit Access		- Working Over Water</a:t>
            </a:r>
          </a:p>
          <a:p>
            <a:pPr lvl="1" eaLnBrk="1" hangingPunct="1"/>
            <a:r>
              <a:rPr lang="en-US" altLang="en-US" sz="1600" b="1"/>
              <a:t>Confined Space Entry		- Diving</a:t>
            </a:r>
          </a:p>
        </p:txBody>
      </p:sp>
      <p:sp>
        <p:nvSpPr>
          <p:cNvPr id="82949" name="Text Box 5">
            <a:extLst>
              <a:ext uri="{FF2B5EF4-FFF2-40B4-BE49-F238E27FC236}">
                <a16:creationId xmlns:a16="http://schemas.microsoft.com/office/drawing/2014/main" id="{D466ADFB-6103-F147-C735-40B6F526ABF4}"/>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pic>
        <p:nvPicPr>
          <p:cNvPr id="82950" name="Picture 6">
            <a:extLst>
              <a:ext uri="{FF2B5EF4-FFF2-40B4-BE49-F238E27FC236}">
                <a16:creationId xmlns:a16="http://schemas.microsoft.com/office/drawing/2014/main" id="{198ACCD0-2B17-5913-3E6B-AEA7661D1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191000"/>
            <a:ext cx="19970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8">
            <a:extLst>
              <a:ext uri="{FF2B5EF4-FFF2-40B4-BE49-F238E27FC236}">
                <a16:creationId xmlns:a16="http://schemas.microsoft.com/office/drawing/2014/main" id="{AE88253D-5F10-F1B8-2AA4-0C369DD646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267200"/>
            <a:ext cx="17272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952" name="Picture 9">
            <a:extLst>
              <a:ext uri="{FF2B5EF4-FFF2-40B4-BE49-F238E27FC236}">
                <a16:creationId xmlns:a16="http://schemas.microsoft.com/office/drawing/2014/main" id="{7CD03EE7-D818-FE44-D9BF-369356EC75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191000"/>
            <a:ext cx="2895600" cy="2171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19083C-CEF1-4006-12D3-734AA621C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9218" name="Picture 2">
            <a:extLst>
              <a:ext uri="{FF2B5EF4-FFF2-40B4-BE49-F238E27FC236}">
                <a16:creationId xmlns:a16="http://schemas.microsoft.com/office/drawing/2014/main" id="{AC6C78BC-133A-AEF7-A27F-B7F2E74C1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168400"/>
            <a:ext cx="2133600" cy="149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9" name="Picture 3">
            <a:extLst>
              <a:ext uri="{FF2B5EF4-FFF2-40B4-BE49-F238E27FC236}">
                <a16:creationId xmlns:a16="http://schemas.microsoft.com/office/drawing/2014/main" id="{5930D9D7-BBB3-5CFE-C7BE-66ADD9C101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819400"/>
            <a:ext cx="2743200"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1F415D17-662F-FC22-04D2-5E74A5FE82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953000"/>
            <a:ext cx="2133600" cy="1533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1" name="Text Box 5">
            <a:extLst>
              <a:ext uri="{FF2B5EF4-FFF2-40B4-BE49-F238E27FC236}">
                <a16:creationId xmlns:a16="http://schemas.microsoft.com/office/drawing/2014/main" id="{67F1FC2F-7635-E186-A859-2E2C4FCE7D50}"/>
              </a:ext>
            </a:extLst>
          </p:cNvPr>
          <p:cNvSpPr txBox="1">
            <a:spLocks noChangeArrowheads="1"/>
          </p:cNvSpPr>
          <p:nvPr/>
        </p:nvSpPr>
        <p:spPr bwMode="auto">
          <a:xfrm>
            <a:off x="2819400" y="2382838"/>
            <a:ext cx="15367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COMMUNICATING</a:t>
            </a:r>
          </a:p>
        </p:txBody>
      </p:sp>
      <p:sp>
        <p:nvSpPr>
          <p:cNvPr id="9222" name="Text Box 6">
            <a:extLst>
              <a:ext uri="{FF2B5EF4-FFF2-40B4-BE49-F238E27FC236}">
                <a16:creationId xmlns:a16="http://schemas.microsoft.com/office/drawing/2014/main" id="{1045CC3D-06DF-1F24-7B4D-859635F434E4}"/>
              </a:ext>
            </a:extLst>
          </p:cNvPr>
          <p:cNvSpPr txBox="1">
            <a:spLocks noChangeArrowheads="1"/>
          </p:cNvSpPr>
          <p:nvPr/>
        </p:nvSpPr>
        <p:spPr bwMode="auto">
          <a:xfrm>
            <a:off x="381000" y="2840038"/>
            <a:ext cx="16002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  GIVING SIGNALS</a:t>
            </a:r>
          </a:p>
        </p:txBody>
      </p:sp>
      <p:sp>
        <p:nvSpPr>
          <p:cNvPr id="9223" name="Text Box 7">
            <a:extLst>
              <a:ext uri="{FF2B5EF4-FFF2-40B4-BE49-F238E27FC236}">
                <a16:creationId xmlns:a16="http://schemas.microsoft.com/office/drawing/2014/main" id="{71F6A200-2682-CBC6-E6F9-797686B0F88F}"/>
              </a:ext>
            </a:extLst>
          </p:cNvPr>
          <p:cNvSpPr txBox="1">
            <a:spLocks noChangeArrowheads="1"/>
          </p:cNvSpPr>
          <p:nvPr/>
        </p:nvSpPr>
        <p:spPr bwMode="auto">
          <a:xfrm>
            <a:off x="7315200" y="2687638"/>
            <a:ext cx="15621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RUNNING CASING</a:t>
            </a:r>
          </a:p>
        </p:txBody>
      </p:sp>
      <p:sp>
        <p:nvSpPr>
          <p:cNvPr id="9224" name="Text Box 8">
            <a:extLst>
              <a:ext uri="{FF2B5EF4-FFF2-40B4-BE49-F238E27FC236}">
                <a16:creationId xmlns:a16="http://schemas.microsoft.com/office/drawing/2014/main" id="{AB3149C1-2114-0D1C-631F-EB3517CAAB16}"/>
              </a:ext>
            </a:extLst>
          </p:cNvPr>
          <p:cNvSpPr txBox="1">
            <a:spLocks noChangeArrowheads="1"/>
          </p:cNvSpPr>
          <p:nvPr/>
        </p:nvSpPr>
        <p:spPr bwMode="auto">
          <a:xfrm>
            <a:off x="5422900" y="2763838"/>
            <a:ext cx="15113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USING LADDERS</a:t>
            </a:r>
          </a:p>
        </p:txBody>
      </p:sp>
      <p:sp>
        <p:nvSpPr>
          <p:cNvPr id="9225" name="Text Box 9">
            <a:extLst>
              <a:ext uri="{FF2B5EF4-FFF2-40B4-BE49-F238E27FC236}">
                <a16:creationId xmlns:a16="http://schemas.microsoft.com/office/drawing/2014/main" id="{AF28B9A6-4FF1-7938-08F8-BF1768C7681D}"/>
              </a:ext>
            </a:extLst>
          </p:cNvPr>
          <p:cNvSpPr txBox="1">
            <a:spLocks noChangeArrowheads="1"/>
          </p:cNvSpPr>
          <p:nvPr/>
        </p:nvSpPr>
        <p:spPr bwMode="auto">
          <a:xfrm>
            <a:off x="381000" y="6116638"/>
            <a:ext cx="19050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OFFLOADING FOOD</a:t>
            </a:r>
          </a:p>
        </p:txBody>
      </p:sp>
      <p:sp>
        <p:nvSpPr>
          <p:cNvPr id="9226" name="Text Box 10">
            <a:extLst>
              <a:ext uri="{FF2B5EF4-FFF2-40B4-BE49-F238E27FC236}">
                <a16:creationId xmlns:a16="http://schemas.microsoft.com/office/drawing/2014/main" id="{090C5279-DF9A-6AD7-F8BD-34CC624400F0}"/>
              </a:ext>
            </a:extLst>
          </p:cNvPr>
          <p:cNvSpPr txBox="1">
            <a:spLocks noChangeArrowheads="1"/>
          </p:cNvSpPr>
          <p:nvPr/>
        </p:nvSpPr>
        <p:spPr bwMode="auto">
          <a:xfrm>
            <a:off x="2438400" y="4572000"/>
            <a:ext cx="1524000"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  GETTING PAINT</a:t>
            </a:r>
          </a:p>
        </p:txBody>
      </p:sp>
      <p:sp>
        <p:nvSpPr>
          <p:cNvPr id="9227" name="Text Box 11">
            <a:extLst>
              <a:ext uri="{FF2B5EF4-FFF2-40B4-BE49-F238E27FC236}">
                <a16:creationId xmlns:a16="http://schemas.microsoft.com/office/drawing/2014/main" id="{6B01F76B-7B96-ED06-B420-2D9B177C44AD}"/>
              </a:ext>
            </a:extLst>
          </p:cNvPr>
          <p:cNvSpPr txBox="1">
            <a:spLocks noChangeArrowheads="1"/>
          </p:cNvSpPr>
          <p:nvPr/>
        </p:nvSpPr>
        <p:spPr bwMode="auto">
          <a:xfrm>
            <a:off x="3352800" y="6192838"/>
            <a:ext cx="14478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TEAMWORK</a:t>
            </a:r>
          </a:p>
        </p:txBody>
      </p:sp>
      <p:sp>
        <p:nvSpPr>
          <p:cNvPr id="9228" name="Text Box 12">
            <a:extLst>
              <a:ext uri="{FF2B5EF4-FFF2-40B4-BE49-F238E27FC236}">
                <a16:creationId xmlns:a16="http://schemas.microsoft.com/office/drawing/2014/main" id="{E0EE983B-8895-A420-141B-A2CF88301BD1}"/>
              </a:ext>
            </a:extLst>
          </p:cNvPr>
          <p:cNvSpPr txBox="1">
            <a:spLocks noChangeArrowheads="1"/>
          </p:cNvSpPr>
          <p:nvPr/>
        </p:nvSpPr>
        <p:spPr bwMode="auto">
          <a:xfrm>
            <a:off x="5499100" y="6116638"/>
            <a:ext cx="10541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 CLEANING</a:t>
            </a:r>
          </a:p>
        </p:txBody>
      </p:sp>
      <p:sp>
        <p:nvSpPr>
          <p:cNvPr id="9229" name="Text Box 13">
            <a:extLst>
              <a:ext uri="{FF2B5EF4-FFF2-40B4-BE49-F238E27FC236}">
                <a16:creationId xmlns:a16="http://schemas.microsoft.com/office/drawing/2014/main" id="{DC02D43A-849E-9508-3DEC-E7D8B9871863}"/>
              </a:ext>
            </a:extLst>
          </p:cNvPr>
          <p:cNvSpPr txBox="1">
            <a:spLocks noChangeArrowheads="1"/>
          </p:cNvSpPr>
          <p:nvPr/>
        </p:nvSpPr>
        <p:spPr bwMode="auto">
          <a:xfrm>
            <a:off x="6873875" y="6096000"/>
            <a:ext cx="2117725"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CLIMBING LADDERS</a:t>
            </a:r>
          </a:p>
        </p:txBody>
      </p:sp>
      <p:sp>
        <p:nvSpPr>
          <p:cNvPr id="9230" name="Text Box 14">
            <a:extLst>
              <a:ext uri="{FF2B5EF4-FFF2-40B4-BE49-F238E27FC236}">
                <a16:creationId xmlns:a16="http://schemas.microsoft.com/office/drawing/2014/main" id="{3F6B4B3C-1C3F-9DAD-9D69-9454D4B9F243}"/>
              </a:ext>
            </a:extLst>
          </p:cNvPr>
          <p:cNvSpPr txBox="1">
            <a:spLocks noChangeArrowheads="1"/>
          </p:cNvSpPr>
          <p:nvPr/>
        </p:nvSpPr>
        <p:spPr bwMode="auto">
          <a:xfrm>
            <a:off x="190500" y="685800"/>
            <a:ext cx="876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TYPICAL JOBS AND ACTIVITIES FOR THE ROUSTABOUT ON THE RIG</a:t>
            </a:r>
          </a:p>
        </p:txBody>
      </p:sp>
      <p:sp>
        <p:nvSpPr>
          <p:cNvPr id="9231" name="Text Box 15">
            <a:extLst>
              <a:ext uri="{FF2B5EF4-FFF2-40B4-BE49-F238E27FC236}">
                <a16:creationId xmlns:a16="http://schemas.microsoft.com/office/drawing/2014/main" id="{724095A5-1FA3-CA0F-2821-31A0910A92B2}"/>
              </a:ext>
            </a:extLst>
          </p:cNvPr>
          <p:cNvSpPr txBox="1">
            <a:spLocks noChangeArrowheads="1"/>
          </p:cNvSpPr>
          <p:nvPr/>
        </p:nvSpPr>
        <p:spPr bwMode="auto">
          <a:xfrm>
            <a:off x="0" y="76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ROUSTABOUT OJT HANDBOOK</a:t>
            </a:r>
          </a:p>
        </p:txBody>
      </p:sp>
      <p:pic>
        <p:nvPicPr>
          <p:cNvPr id="9232" name="Picture 16">
            <a:extLst>
              <a:ext uri="{FF2B5EF4-FFF2-40B4-BE49-F238E27FC236}">
                <a16:creationId xmlns:a16="http://schemas.microsoft.com/office/drawing/2014/main" id="{2F6ADFE7-CA13-ACA5-A767-F9C94A6989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3048000"/>
            <a:ext cx="1095375"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33" name="Picture 17">
            <a:extLst>
              <a:ext uri="{FF2B5EF4-FFF2-40B4-BE49-F238E27FC236}">
                <a16:creationId xmlns:a16="http://schemas.microsoft.com/office/drawing/2014/main" id="{7AD712E3-4885-3669-C634-C3AA60F831B6}"/>
              </a:ext>
            </a:extLst>
          </p:cNvPr>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217488" y="3200400"/>
            <a:ext cx="2076450"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34" name="Picture 18">
            <a:extLst>
              <a:ext uri="{FF2B5EF4-FFF2-40B4-BE49-F238E27FC236}">
                <a16:creationId xmlns:a16="http://schemas.microsoft.com/office/drawing/2014/main" id="{2B09EC31-6005-6223-93C3-AC57981E65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1295400"/>
            <a:ext cx="1190625" cy="144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35" name="Picture 19">
            <a:extLst>
              <a:ext uri="{FF2B5EF4-FFF2-40B4-BE49-F238E27FC236}">
                <a16:creationId xmlns:a16="http://schemas.microsoft.com/office/drawing/2014/main" id="{CFC25773-0BFD-5EF4-C0A1-385B6173C140}"/>
              </a:ext>
            </a:extLst>
          </p:cNvPr>
          <p:cNvPicPr>
            <a:picLocks noChangeAspect="1" noChangeArrowheads="1"/>
          </p:cNvPicPr>
          <p:nvPr/>
        </p:nvPicPr>
        <p:blipFill>
          <a:blip r:embed="rId9">
            <a:lum bright="12000"/>
            <a:extLst>
              <a:ext uri="{28A0092B-C50C-407E-A947-70E740481C1C}">
                <a14:useLocalDpi xmlns:a14="http://schemas.microsoft.com/office/drawing/2010/main" val="0"/>
              </a:ext>
            </a:extLst>
          </a:blip>
          <a:srcRect/>
          <a:stretch>
            <a:fillRect/>
          </a:stretch>
        </p:blipFill>
        <p:spPr bwMode="auto">
          <a:xfrm>
            <a:off x="7243763" y="1066800"/>
            <a:ext cx="1474787"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36" name="Picture 20">
            <a:extLst>
              <a:ext uri="{FF2B5EF4-FFF2-40B4-BE49-F238E27FC236}">
                <a16:creationId xmlns:a16="http://schemas.microsoft.com/office/drawing/2014/main" id="{C5BFECF3-4852-BA8B-18BF-F462BADECD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3162300"/>
            <a:ext cx="1981200" cy="2857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37" name="Picture 21">
            <a:extLst>
              <a:ext uri="{FF2B5EF4-FFF2-40B4-BE49-F238E27FC236}">
                <a16:creationId xmlns:a16="http://schemas.microsoft.com/office/drawing/2014/main" id="{6DF109B9-0410-618A-976E-F4513E8268B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2600" y="1066800"/>
            <a:ext cx="11588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287202C8-796E-1E90-34E9-2535684D1D7B}"/>
              </a:ext>
            </a:extLst>
          </p:cNvPr>
          <p:cNvSpPr>
            <a:spLocks noGrp="1" noChangeArrowheads="1"/>
          </p:cNvSpPr>
          <p:nvPr>
            <p:ph type="title"/>
          </p:nvPr>
        </p:nvSpPr>
        <p:spPr bwMode="auto">
          <a:xfrm>
            <a:off x="381000" y="762000"/>
            <a:ext cx="8305800" cy="1066800"/>
          </a:xfrm>
          <a:noFill/>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57150">
                <a:solidFill>
                  <a:srgbClr val="FF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b="1">
                <a:solidFill>
                  <a:schemeClr val="tx1"/>
                </a:solidFill>
              </a:rPr>
              <a:t>TYPICAL NON-PERMIT JOBS</a:t>
            </a:r>
            <a:r>
              <a:rPr lang="en-US" altLang="en-US" sz="2400">
                <a:solidFill>
                  <a:schemeClr val="tx1"/>
                </a:solidFill>
              </a:rPr>
              <a:t> </a:t>
            </a:r>
            <a:br>
              <a:rPr lang="en-US" altLang="en-US" sz="2400">
                <a:solidFill>
                  <a:schemeClr val="tx1"/>
                </a:solidFill>
              </a:rPr>
            </a:br>
            <a:r>
              <a:rPr lang="en-US" altLang="en-US" sz="1800">
                <a:solidFill>
                  <a:schemeClr val="tx1"/>
                </a:solidFill>
              </a:rPr>
              <a:t>Does not involve hot work, little or no risk, will not conflict with other work, is not complex, have adequate controls in place</a:t>
            </a:r>
          </a:p>
        </p:txBody>
      </p:sp>
      <p:sp>
        <p:nvSpPr>
          <p:cNvPr id="83971" name="Rectangle 3">
            <a:extLst>
              <a:ext uri="{FF2B5EF4-FFF2-40B4-BE49-F238E27FC236}">
                <a16:creationId xmlns:a16="http://schemas.microsoft.com/office/drawing/2014/main" id="{EB326DE1-5692-2757-0951-0311BC18CC5F}"/>
              </a:ext>
            </a:extLst>
          </p:cNvPr>
          <p:cNvSpPr>
            <a:spLocks noGrp="1" noChangeArrowheads="1"/>
          </p:cNvSpPr>
          <p:nvPr>
            <p:ph type="body" idx="1"/>
          </p:nvPr>
        </p:nvSpPr>
        <p:spPr bwMode="auto">
          <a:xfrm>
            <a:off x="417513" y="1828800"/>
            <a:ext cx="3721100" cy="3454400"/>
          </a:xfrm>
          <a:noFill/>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609600" indent="-609600" eaLnBrk="1" hangingPunct="1">
              <a:lnSpc>
                <a:spcPct val="80000"/>
              </a:lnSpc>
              <a:spcAft>
                <a:spcPct val="50000"/>
              </a:spcAft>
              <a:buClr>
                <a:srgbClr val="333399"/>
              </a:buClr>
              <a:buFont typeface="Wingdings" panose="05000000000000000000" pitchFamily="2" charset="2"/>
              <a:buChar char="q"/>
            </a:pPr>
            <a:endParaRPr lang="en-US" altLang="en-US" sz="1400" b="1"/>
          </a:p>
          <a:p>
            <a:pPr marL="609600" indent="-609600" eaLnBrk="1" hangingPunct="1">
              <a:lnSpc>
                <a:spcPct val="80000"/>
              </a:lnSpc>
              <a:spcAft>
                <a:spcPct val="50000"/>
              </a:spcAft>
              <a:buClr>
                <a:srgbClr val="FF0000"/>
              </a:buClr>
              <a:buSzPct val="125000"/>
              <a:buFont typeface="Wingdings" panose="05000000000000000000" pitchFamily="2" charset="2"/>
              <a:buChar char="q"/>
            </a:pPr>
            <a:r>
              <a:rPr lang="en-US" altLang="en-US" sz="1400" b="1"/>
              <a:t>Tripping pipe</a:t>
            </a:r>
          </a:p>
          <a:p>
            <a:pPr marL="609600" indent="-609600" eaLnBrk="1" hangingPunct="1">
              <a:lnSpc>
                <a:spcPct val="80000"/>
              </a:lnSpc>
              <a:spcAft>
                <a:spcPct val="50000"/>
              </a:spcAft>
              <a:buClr>
                <a:srgbClr val="FF0000"/>
              </a:buClr>
              <a:buSzPct val="125000"/>
              <a:buFont typeface="Wingdings" panose="05000000000000000000" pitchFamily="2" charset="2"/>
              <a:buChar char="q"/>
            </a:pPr>
            <a:r>
              <a:rPr lang="en-US" altLang="en-US" sz="1400" b="1"/>
              <a:t>Making connections</a:t>
            </a:r>
          </a:p>
          <a:p>
            <a:pPr marL="609600" indent="-609600" eaLnBrk="1" hangingPunct="1">
              <a:lnSpc>
                <a:spcPct val="80000"/>
              </a:lnSpc>
              <a:spcAft>
                <a:spcPct val="50000"/>
              </a:spcAft>
              <a:buClr>
                <a:srgbClr val="FF0000"/>
              </a:buClr>
              <a:buSzPct val="125000"/>
              <a:buFont typeface="Wingdings" panose="05000000000000000000" pitchFamily="2" charset="2"/>
              <a:buChar char="q"/>
            </a:pPr>
            <a:r>
              <a:rPr lang="en-US" altLang="en-US" sz="1400" b="1"/>
              <a:t>Crane &amp; forklift use, operated by competently trained personnel</a:t>
            </a:r>
          </a:p>
          <a:p>
            <a:pPr marL="609600" indent="-609600" eaLnBrk="1" hangingPunct="1">
              <a:lnSpc>
                <a:spcPct val="80000"/>
              </a:lnSpc>
              <a:spcAft>
                <a:spcPct val="50000"/>
              </a:spcAft>
              <a:buClr>
                <a:srgbClr val="FF0000"/>
              </a:buClr>
              <a:buSzPct val="125000"/>
              <a:buFont typeface="Wingdings" panose="05000000000000000000" pitchFamily="2" charset="2"/>
              <a:buChar char="q"/>
            </a:pPr>
            <a:r>
              <a:rPr lang="en-US" altLang="en-US" sz="1400" b="1"/>
              <a:t>Lowering mast</a:t>
            </a:r>
          </a:p>
          <a:p>
            <a:pPr marL="609600" indent="-609600" eaLnBrk="1" hangingPunct="1">
              <a:lnSpc>
                <a:spcPct val="80000"/>
              </a:lnSpc>
              <a:spcAft>
                <a:spcPct val="50000"/>
              </a:spcAft>
              <a:buClr>
                <a:srgbClr val="FF0000"/>
              </a:buClr>
              <a:buSzPct val="125000"/>
              <a:buFont typeface="Wingdings" panose="05000000000000000000" pitchFamily="2" charset="2"/>
              <a:buChar char="q"/>
            </a:pPr>
            <a:r>
              <a:rPr lang="en-US" altLang="en-US" sz="1400" b="1"/>
              <a:t>Loading boats or trucks</a:t>
            </a:r>
          </a:p>
          <a:p>
            <a:pPr marL="609600" indent="-609600" eaLnBrk="1" hangingPunct="1">
              <a:lnSpc>
                <a:spcPct val="80000"/>
              </a:lnSpc>
              <a:spcAft>
                <a:spcPct val="50000"/>
              </a:spcAft>
              <a:buClr>
                <a:srgbClr val="FF0000"/>
              </a:buClr>
              <a:buSzPct val="125000"/>
              <a:buFont typeface="Wingdings" panose="05000000000000000000" pitchFamily="2" charset="2"/>
              <a:buChar char="q"/>
            </a:pPr>
            <a:r>
              <a:rPr lang="en-US" altLang="en-US" sz="1400" b="1"/>
              <a:t>Inspecting equipment</a:t>
            </a:r>
          </a:p>
          <a:p>
            <a:pPr marL="609600" indent="-609600" eaLnBrk="1" hangingPunct="1">
              <a:lnSpc>
                <a:spcPct val="80000"/>
              </a:lnSpc>
              <a:spcAft>
                <a:spcPct val="50000"/>
              </a:spcAft>
              <a:buClr>
                <a:srgbClr val="FF0000"/>
              </a:buClr>
              <a:buSzPct val="125000"/>
              <a:buFont typeface="Wingdings" panose="05000000000000000000" pitchFamily="2" charset="2"/>
              <a:buChar char="q"/>
            </a:pPr>
            <a:r>
              <a:rPr lang="en-US" altLang="en-US" sz="1400" b="1"/>
              <a:t>Mixing mud chemicals</a:t>
            </a:r>
          </a:p>
          <a:p>
            <a:pPr marL="609600" indent="-609600" eaLnBrk="1" hangingPunct="1">
              <a:lnSpc>
                <a:spcPct val="80000"/>
              </a:lnSpc>
              <a:spcAft>
                <a:spcPct val="50000"/>
              </a:spcAft>
              <a:buClr>
                <a:srgbClr val="FF0000"/>
              </a:buClr>
              <a:buSzPct val="125000"/>
              <a:buFont typeface="Wingdings" panose="05000000000000000000" pitchFamily="2" charset="2"/>
              <a:buChar char="q"/>
            </a:pPr>
            <a:r>
              <a:rPr lang="en-US" altLang="en-US" sz="1400" b="1"/>
              <a:t>Cleaning non energized equipment</a:t>
            </a:r>
          </a:p>
          <a:p>
            <a:pPr marL="609600" indent="-609600" eaLnBrk="1" hangingPunct="1">
              <a:lnSpc>
                <a:spcPct val="80000"/>
              </a:lnSpc>
              <a:spcAft>
                <a:spcPct val="50000"/>
              </a:spcAft>
              <a:buClr>
                <a:srgbClr val="FF0000"/>
              </a:buClr>
              <a:buSzPct val="125000"/>
              <a:buFont typeface="Wingdings" panose="05000000000000000000" pitchFamily="2" charset="2"/>
              <a:buChar char="q"/>
            </a:pPr>
            <a:r>
              <a:rPr lang="en-US" altLang="en-US" sz="1400" b="1"/>
              <a:t>Housekeeping</a:t>
            </a:r>
          </a:p>
          <a:p>
            <a:pPr marL="609600" indent="-609600" eaLnBrk="1" hangingPunct="1">
              <a:lnSpc>
                <a:spcPct val="80000"/>
              </a:lnSpc>
              <a:spcAft>
                <a:spcPct val="50000"/>
              </a:spcAft>
              <a:buFont typeface="Wingdings" panose="05000000000000000000" pitchFamily="2" charset="2"/>
              <a:buChar char="q"/>
            </a:pPr>
            <a:endParaRPr lang="en-US" altLang="en-US" sz="1400" b="1"/>
          </a:p>
        </p:txBody>
      </p:sp>
      <p:sp>
        <p:nvSpPr>
          <p:cNvPr id="83972" name="Text Box 4">
            <a:extLst>
              <a:ext uri="{FF2B5EF4-FFF2-40B4-BE49-F238E27FC236}">
                <a16:creationId xmlns:a16="http://schemas.microsoft.com/office/drawing/2014/main" id="{048F553E-9C20-101E-73EC-6222B409A734}"/>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pic>
        <p:nvPicPr>
          <p:cNvPr id="83973" name="Picture 6">
            <a:extLst>
              <a:ext uri="{FF2B5EF4-FFF2-40B4-BE49-F238E27FC236}">
                <a16:creationId xmlns:a16="http://schemas.microsoft.com/office/drawing/2014/main" id="{8E68CCC7-2F8C-07D1-225E-8AC422E3C984}"/>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4291013" y="2057400"/>
            <a:ext cx="4419600" cy="3894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282A4B0-B34A-EF7B-A919-CE04CB5C3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FBE462B0-2714-7134-9B9E-EFEA56A01CEC}"/>
              </a:ext>
            </a:extLst>
          </p:cNvPr>
          <p:cNvSpPr>
            <a:spLocks noGrp="1" noChangeArrowheads="1"/>
          </p:cNvSpPr>
          <p:nvPr>
            <p:ph type="title"/>
          </p:nvPr>
        </p:nvSpPr>
        <p:spPr bwMode="auto">
          <a:xfrm>
            <a:off x="2405063" y="762000"/>
            <a:ext cx="4191000" cy="563563"/>
          </a:xfrm>
          <a:solidFill>
            <a:srgbClr val="FFCC00"/>
          </a:solidFill>
          <a:ln w="28575">
            <a:solidFill>
              <a:schemeClr val="tx1"/>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2000" b="1">
                <a:solidFill>
                  <a:srgbClr val="333399"/>
                </a:solidFill>
              </a:rPr>
              <a:t>TYPICAL PERMIT JOBS</a:t>
            </a:r>
          </a:p>
        </p:txBody>
      </p:sp>
      <p:sp>
        <p:nvSpPr>
          <p:cNvPr id="84995" name="Rectangle 3">
            <a:extLst>
              <a:ext uri="{FF2B5EF4-FFF2-40B4-BE49-F238E27FC236}">
                <a16:creationId xmlns:a16="http://schemas.microsoft.com/office/drawing/2014/main" id="{4FB56D61-46CB-098B-772C-301A2D8917F9}"/>
              </a:ext>
            </a:extLst>
          </p:cNvPr>
          <p:cNvSpPr>
            <a:spLocks noGrp="1" noChangeArrowheads="1"/>
          </p:cNvSpPr>
          <p:nvPr>
            <p:ph type="body" idx="1"/>
          </p:nvPr>
        </p:nvSpPr>
        <p:spPr bwMode="auto">
          <a:xfrm>
            <a:off x="247650" y="1447800"/>
            <a:ext cx="2971800" cy="4038600"/>
          </a:xfrm>
          <a:noFill/>
          <a:ln>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609600" indent="-609600" eaLnBrk="1" hangingPunct="1">
              <a:lnSpc>
                <a:spcPct val="80000"/>
              </a:lnSpc>
              <a:spcAft>
                <a:spcPct val="50000"/>
              </a:spcAft>
              <a:buClr>
                <a:srgbClr val="333399"/>
              </a:buClr>
              <a:buFont typeface="Wingdings" panose="05000000000000000000" pitchFamily="2" charset="2"/>
              <a:buChar char="q"/>
            </a:pPr>
            <a:r>
              <a:rPr lang="en-US" altLang="en-US" sz="1400" b="1">
                <a:cs typeface="Arial" panose="020B0604020202020204" pitchFamily="34" charset="0"/>
              </a:rPr>
              <a:t>Any Hot Work offshore, or within 150’ of well bore on a land rig</a:t>
            </a:r>
          </a:p>
          <a:p>
            <a:pPr marL="609600" indent="-609600" eaLnBrk="1" hangingPunct="1">
              <a:lnSpc>
                <a:spcPct val="80000"/>
              </a:lnSpc>
              <a:spcAft>
                <a:spcPct val="50000"/>
              </a:spcAft>
              <a:buClr>
                <a:srgbClr val="333399"/>
              </a:buClr>
              <a:buFont typeface="Wingdings" panose="05000000000000000000" pitchFamily="2" charset="2"/>
              <a:buChar char="q"/>
            </a:pPr>
            <a:r>
              <a:rPr lang="en-US" altLang="en-US" sz="1400" b="1">
                <a:cs typeface="Arial" panose="020B0604020202020204" pitchFamily="34" charset="0"/>
              </a:rPr>
              <a:t>Working in a confined space</a:t>
            </a:r>
          </a:p>
          <a:p>
            <a:pPr marL="609600" indent="-609600" eaLnBrk="1" hangingPunct="1">
              <a:lnSpc>
                <a:spcPct val="80000"/>
              </a:lnSpc>
              <a:spcAft>
                <a:spcPct val="50000"/>
              </a:spcAft>
              <a:buClr>
                <a:srgbClr val="333399"/>
              </a:buClr>
              <a:buFont typeface="Wingdings" panose="05000000000000000000" pitchFamily="2" charset="2"/>
              <a:buChar char="q"/>
            </a:pPr>
            <a:r>
              <a:rPr lang="en-US" altLang="en-US" sz="1400" b="1">
                <a:cs typeface="Arial" panose="020B0604020202020204" pitchFamily="34" charset="0"/>
              </a:rPr>
              <a:t>Mud Pump maintenance</a:t>
            </a:r>
          </a:p>
          <a:p>
            <a:pPr marL="609600" indent="-609600" eaLnBrk="1" hangingPunct="1">
              <a:lnSpc>
                <a:spcPct val="80000"/>
              </a:lnSpc>
              <a:spcAft>
                <a:spcPct val="50000"/>
              </a:spcAft>
              <a:buClr>
                <a:srgbClr val="333399"/>
              </a:buClr>
              <a:buFont typeface="Wingdings" panose="05000000000000000000" pitchFamily="2" charset="2"/>
              <a:buChar char="q"/>
            </a:pPr>
            <a:r>
              <a:rPr lang="en-US" altLang="en-US" sz="1400" b="1">
                <a:cs typeface="Arial" panose="020B0604020202020204" pitchFamily="34" charset="0"/>
              </a:rPr>
              <a:t>Working at heights</a:t>
            </a:r>
          </a:p>
          <a:p>
            <a:pPr marL="609600" indent="-609600" eaLnBrk="1" hangingPunct="1">
              <a:lnSpc>
                <a:spcPct val="80000"/>
              </a:lnSpc>
              <a:spcAft>
                <a:spcPct val="50000"/>
              </a:spcAft>
              <a:buClr>
                <a:srgbClr val="333399"/>
              </a:buClr>
              <a:buFont typeface="Wingdings" panose="05000000000000000000" pitchFamily="2" charset="2"/>
              <a:buChar char="q"/>
            </a:pPr>
            <a:r>
              <a:rPr lang="en-US" altLang="en-US" sz="1400" b="1">
                <a:cs typeface="Arial" panose="020B0604020202020204" pitchFamily="34" charset="0"/>
              </a:rPr>
              <a:t>Live circuit access</a:t>
            </a:r>
          </a:p>
          <a:p>
            <a:pPr marL="609600" indent="-609600" eaLnBrk="1" hangingPunct="1">
              <a:lnSpc>
                <a:spcPct val="80000"/>
              </a:lnSpc>
              <a:spcAft>
                <a:spcPct val="50000"/>
              </a:spcAft>
              <a:buClr>
                <a:srgbClr val="333399"/>
              </a:buClr>
              <a:buFont typeface="Wingdings" panose="05000000000000000000" pitchFamily="2" charset="2"/>
              <a:buChar char="q"/>
            </a:pPr>
            <a:r>
              <a:rPr lang="en-US" altLang="en-US" sz="1400" b="1">
                <a:cs typeface="Arial" panose="020B0604020202020204" pitchFamily="34" charset="0"/>
              </a:rPr>
              <a:t>Working on equipment which requires energy isolation</a:t>
            </a:r>
          </a:p>
          <a:p>
            <a:pPr marL="609600" indent="-609600" eaLnBrk="1" hangingPunct="1">
              <a:lnSpc>
                <a:spcPct val="80000"/>
              </a:lnSpc>
              <a:spcAft>
                <a:spcPct val="50000"/>
              </a:spcAft>
              <a:buClr>
                <a:srgbClr val="333399"/>
              </a:buClr>
              <a:buFont typeface="Wingdings" panose="05000000000000000000" pitchFamily="2" charset="2"/>
              <a:buChar char="q"/>
            </a:pPr>
            <a:r>
              <a:rPr lang="en-US" altLang="en-US" sz="1400" b="1">
                <a:cs typeface="Arial" panose="020B0604020202020204" pitchFamily="34" charset="0"/>
              </a:rPr>
              <a:t>Hoisting personnel with the Man Riding winch</a:t>
            </a:r>
          </a:p>
          <a:p>
            <a:pPr marL="609600" indent="-609600" eaLnBrk="1" hangingPunct="1">
              <a:lnSpc>
                <a:spcPct val="80000"/>
              </a:lnSpc>
              <a:spcAft>
                <a:spcPct val="50000"/>
              </a:spcAft>
              <a:buClr>
                <a:srgbClr val="333399"/>
              </a:buClr>
              <a:buFont typeface="Wingdings" panose="05000000000000000000" pitchFamily="2" charset="2"/>
              <a:buChar char="q"/>
            </a:pPr>
            <a:r>
              <a:rPr lang="en-US" altLang="en-US" sz="1400" b="1">
                <a:cs typeface="Arial" panose="020B0604020202020204" pitchFamily="34" charset="0"/>
              </a:rPr>
              <a:t>Handling of radioactive material</a:t>
            </a:r>
          </a:p>
        </p:txBody>
      </p:sp>
      <p:sp>
        <p:nvSpPr>
          <p:cNvPr id="84996" name="Rectangle 4">
            <a:extLst>
              <a:ext uri="{FF2B5EF4-FFF2-40B4-BE49-F238E27FC236}">
                <a16:creationId xmlns:a16="http://schemas.microsoft.com/office/drawing/2014/main" id="{C289F56A-B122-7C84-80CB-6AA4B06580E0}"/>
              </a:ext>
            </a:extLst>
          </p:cNvPr>
          <p:cNvSpPr>
            <a:spLocks noChangeArrowheads="1"/>
          </p:cNvSpPr>
          <p:nvPr/>
        </p:nvSpPr>
        <p:spPr bwMode="auto">
          <a:xfrm>
            <a:off x="6572250" y="1447800"/>
            <a:ext cx="2362200" cy="426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defRPr>
                <a:solidFill>
                  <a:schemeClr val="tx1"/>
                </a:solidFill>
                <a:latin typeface="Arial" panose="020B0604020202020204" pitchFamily="34" charset="0"/>
              </a:defRPr>
            </a:lvl1pPr>
            <a:lvl2pPr marL="1222375" indent="-533400">
              <a:defRPr>
                <a:solidFill>
                  <a:schemeClr val="tx1"/>
                </a:solidFill>
                <a:latin typeface="Arial" panose="020B0604020202020204" pitchFamily="34" charset="0"/>
              </a:defRPr>
            </a:lvl2pPr>
            <a:lvl3pPr marL="1546225" indent="-457200">
              <a:defRPr>
                <a:solidFill>
                  <a:schemeClr val="tx1"/>
                </a:solidFill>
                <a:latin typeface="Arial" panose="020B0604020202020204" pitchFamily="34" charset="0"/>
              </a:defRPr>
            </a:lvl3pPr>
            <a:lvl4pPr marL="1812925" indent="-381000">
              <a:defRPr>
                <a:solidFill>
                  <a:schemeClr val="tx1"/>
                </a:solidFill>
                <a:latin typeface="Arial" panose="020B0604020202020204" pitchFamily="34" charset="0"/>
              </a:defRPr>
            </a:lvl4pPr>
            <a:lvl5pPr marL="2209800" indent="-381000">
              <a:defRPr>
                <a:solidFill>
                  <a:schemeClr val="tx1"/>
                </a:solidFill>
                <a:latin typeface="Arial" panose="020B0604020202020204" pitchFamily="34" charset="0"/>
              </a:defRPr>
            </a:lvl5pPr>
            <a:lvl6pPr marL="2667000" indent="-381000" eaLnBrk="0" fontAlgn="base" hangingPunct="0">
              <a:spcBef>
                <a:spcPct val="0"/>
              </a:spcBef>
              <a:spcAft>
                <a:spcPct val="0"/>
              </a:spcAft>
              <a:defRPr>
                <a:solidFill>
                  <a:schemeClr val="tx1"/>
                </a:solidFill>
                <a:latin typeface="Arial" panose="020B0604020202020204" pitchFamily="34" charset="0"/>
              </a:defRPr>
            </a:lvl6pPr>
            <a:lvl7pPr marL="3124200" indent="-381000" eaLnBrk="0" fontAlgn="base" hangingPunct="0">
              <a:spcBef>
                <a:spcPct val="0"/>
              </a:spcBef>
              <a:spcAft>
                <a:spcPct val="0"/>
              </a:spcAft>
              <a:defRPr>
                <a:solidFill>
                  <a:schemeClr val="tx1"/>
                </a:solidFill>
                <a:latin typeface="Arial" panose="020B0604020202020204" pitchFamily="34" charset="0"/>
              </a:defRPr>
            </a:lvl7pPr>
            <a:lvl8pPr marL="3581400" indent="-381000" eaLnBrk="0" fontAlgn="base" hangingPunct="0">
              <a:spcBef>
                <a:spcPct val="0"/>
              </a:spcBef>
              <a:spcAft>
                <a:spcPct val="0"/>
              </a:spcAft>
              <a:defRPr>
                <a:solidFill>
                  <a:schemeClr val="tx1"/>
                </a:solidFill>
                <a:latin typeface="Arial" panose="020B0604020202020204" pitchFamily="34" charset="0"/>
              </a:defRPr>
            </a:lvl8pPr>
            <a:lvl9pPr marL="4038600" indent="-3810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spcAft>
                <a:spcPct val="50000"/>
              </a:spcAft>
              <a:buClr>
                <a:srgbClr val="333399"/>
              </a:buClr>
              <a:buFont typeface="Wingdings" panose="05000000000000000000" pitchFamily="2" charset="2"/>
              <a:buChar char="q"/>
            </a:pPr>
            <a:r>
              <a:rPr lang="en-US" altLang="en-US" sz="1400" b="1">
                <a:cs typeface="Arial" panose="020B0604020202020204" pitchFamily="34" charset="0"/>
              </a:rPr>
              <a:t>Handling of explosives </a:t>
            </a:r>
          </a:p>
          <a:p>
            <a:pPr eaLnBrk="1" hangingPunct="1">
              <a:lnSpc>
                <a:spcPct val="80000"/>
              </a:lnSpc>
              <a:spcBef>
                <a:spcPct val="20000"/>
              </a:spcBef>
              <a:spcAft>
                <a:spcPct val="50000"/>
              </a:spcAft>
              <a:buClr>
                <a:srgbClr val="0000CC"/>
              </a:buClr>
              <a:buFont typeface="Wingdings" panose="05000000000000000000" pitchFamily="2" charset="2"/>
              <a:buChar char="q"/>
            </a:pPr>
            <a:r>
              <a:rPr lang="en-US" altLang="en-US" sz="1400" b="1">
                <a:cs typeface="Arial" panose="020B0604020202020204" pitchFamily="34" charset="0"/>
              </a:rPr>
              <a:t>Acid handling</a:t>
            </a:r>
          </a:p>
          <a:p>
            <a:pPr eaLnBrk="1" hangingPunct="1">
              <a:lnSpc>
                <a:spcPct val="80000"/>
              </a:lnSpc>
              <a:spcBef>
                <a:spcPct val="20000"/>
              </a:spcBef>
              <a:spcAft>
                <a:spcPct val="50000"/>
              </a:spcAft>
              <a:buClr>
                <a:srgbClr val="0000CC"/>
              </a:buClr>
              <a:buFont typeface="Wingdings" panose="05000000000000000000" pitchFamily="2" charset="2"/>
              <a:buChar char="q"/>
            </a:pPr>
            <a:r>
              <a:rPr lang="en-US" altLang="en-US" sz="1400" b="1">
                <a:cs typeface="Arial" panose="020B0604020202020204" pitchFamily="34" charset="0"/>
              </a:rPr>
              <a:t>All work on steam lines</a:t>
            </a:r>
          </a:p>
          <a:p>
            <a:pPr eaLnBrk="1" hangingPunct="1">
              <a:lnSpc>
                <a:spcPct val="80000"/>
              </a:lnSpc>
              <a:spcBef>
                <a:spcPct val="20000"/>
              </a:spcBef>
              <a:spcAft>
                <a:spcPct val="50000"/>
              </a:spcAft>
              <a:buClr>
                <a:srgbClr val="0000CC"/>
              </a:buClr>
              <a:buFont typeface="Wingdings" panose="05000000000000000000" pitchFamily="2" charset="2"/>
              <a:buChar char="q"/>
            </a:pPr>
            <a:r>
              <a:rPr lang="en-US" altLang="en-US" sz="1400" b="1">
                <a:cs typeface="Arial" panose="020B0604020202020204" pitchFamily="34" charset="0"/>
              </a:rPr>
              <a:t>Sand blasting during any operation</a:t>
            </a:r>
          </a:p>
          <a:p>
            <a:pPr eaLnBrk="1" hangingPunct="1">
              <a:lnSpc>
                <a:spcPct val="80000"/>
              </a:lnSpc>
              <a:spcBef>
                <a:spcPct val="20000"/>
              </a:spcBef>
              <a:spcAft>
                <a:spcPct val="50000"/>
              </a:spcAft>
              <a:buClr>
                <a:srgbClr val="0000CC"/>
              </a:buClr>
              <a:buFont typeface="Wingdings" panose="05000000000000000000" pitchFamily="2" charset="2"/>
              <a:buChar char="q"/>
            </a:pPr>
            <a:r>
              <a:rPr lang="en-US" altLang="en-US" sz="1400" b="1">
                <a:cs typeface="Arial" panose="020B0604020202020204" pitchFamily="34" charset="0"/>
              </a:rPr>
              <a:t>Scaffold erection</a:t>
            </a:r>
          </a:p>
          <a:p>
            <a:pPr eaLnBrk="1" hangingPunct="1">
              <a:lnSpc>
                <a:spcPct val="80000"/>
              </a:lnSpc>
              <a:spcBef>
                <a:spcPct val="20000"/>
              </a:spcBef>
              <a:spcAft>
                <a:spcPct val="50000"/>
              </a:spcAft>
              <a:buClr>
                <a:srgbClr val="0000CC"/>
              </a:buClr>
              <a:buFont typeface="Wingdings" panose="05000000000000000000" pitchFamily="2" charset="2"/>
              <a:buChar char="q"/>
            </a:pPr>
            <a:r>
              <a:rPr lang="en-US" altLang="en-US" sz="1400" b="1">
                <a:cs typeface="Arial" panose="020B0604020202020204" pitchFamily="34" charset="0"/>
              </a:rPr>
              <a:t>All Pressure Testing of equipment on the rig</a:t>
            </a:r>
          </a:p>
          <a:p>
            <a:pPr eaLnBrk="1" hangingPunct="1">
              <a:lnSpc>
                <a:spcPct val="80000"/>
              </a:lnSpc>
              <a:spcBef>
                <a:spcPct val="20000"/>
              </a:spcBef>
              <a:spcAft>
                <a:spcPct val="50000"/>
              </a:spcAft>
              <a:buClr>
                <a:srgbClr val="0000CC"/>
              </a:buClr>
              <a:buFont typeface="Wingdings" panose="05000000000000000000" pitchFamily="2" charset="2"/>
              <a:buChar char="q"/>
            </a:pPr>
            <a:r>
              <a:rPr lang="en-US" altLang="en-US" sz="1400" b="1">
                <a:cs typeface="Arial" panose="020B0604020202020204" pitchFamily="34" charset="0"/>
              </a:rPr>
              <a:t>Excavation work (on land)</a:t>
            </a:r>
          </a:p>
          <a:p>
            <a:pPr eaLnBrk="1" hangingPunct="1">
              <a:lnSpc>
                <a:spcPct val="80000"/>
              </a:lnSpc>
              <a:spcBef>
                <a:spcPct val="20000"/>
              </a:spcBef>
              <a:spcAft>
                <a:spcPct val="50000"/>
              </a:spcAft>
              <a:buClr>
                <a:srgbClr val="0000CC"/>
              </a:buClr>
              <a:buFont typeface="Wingdings" panose="05000000000000000000" pitchFamily="2" charset="2"/>
              <a:buChar char="q"/>
            </a:pPr>
            <a:r>
              <a:rPr lang="en-US" altLang="en-US" sz="1400" b="1">
                <a:cs typeface="Arial" panose="020B0604020202020204" pitchFamily="34" charset="0"/>
              </a:rPr>
              <a:t>Diesel Transfer (offshore)</a:t>
            </a:r>
          </a:p>
        </p:txBody>
      </p:sp>
      <p:sp>
        <p:nvSpPr>
          <p:cNvPr id="84997" name="Text Box 5">
            <a:extLst>
              <a:ext uri="{FF2B5EF4-FFF2-40B4-BE49-F238E27FC236}">
                <a16:creationId xmlns:a16="http://schemas.microsoft.com/office/drawing/2014/main" id="{C8DA1252-3067-7648-9D2C-B571401D50D4}"/>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pic>
        <p:nvPicPr>
          <p:cNvPr id="84998" name="Picture 6">
            <a:extLst>
              <a:ext uri="{FF2B5EF4-FFF2-40B4-BE49-F238E27FC236}">
                <a16:creationId xmlns:a16="http://schemas.microsoft.com/office/drawing/2014/main" id="{60A07250-DF03-704D-B7D4-F3C2D96FC6F3}"/>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3295650" y="1447800"/>
            <a:ext cx="3124200" cy="2343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999" name="Line 7">
            <a:extLst>
              <a:ext uri="{FF2B5EF4-FFF2-40B4-BE49-F238E27FC236}">
                <a16:creationId xmlns:a16="http://schemas.microsoft.com/office/drawing/2014/main" id="{376B4CD5-7953-EC29-FAB9-F647ADF7BC50}"/>
              </a:ext>
            </a:extLst>
          </p:cNvPr>
          <p:cNvSpPr>
            <a:spLocks noChangeShapeType="1"/>
          </p:cNvSpPr>
          <p:nvPr/>
        </p:nvSpPr>
        <p:spPr bwMode="auto">
          <a:xfrm>
            <a:off x="3067050" y="28956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85000" name="Picture 8">
            <a:extLst>
              <a:ext uri="{FF2B5EF4-FFF2-40B4-BE49-F238E27FC236}">
                <a16:creationId xmlns:a16="http://schemas.microsoft.com/office/drawing/2014/main" id="{C046ABAD-0F73-A0D5-7149-AC645130E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850" y="3886200"/>
            <a:ext cx="2971800" cy="2476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5001" name="Line 9">
            <a:extLst>
              <a:ext uri="{FF2B5EF4-FFF2-40B4-BE49-F238E27FC236}">
                <a16:creationId xmlns:a16="http://schemas.microsoft.com/office/drawing/2014/main" id="{434982D9-D6F3-F4DC-EED9-C217DF9142C8}"/>
              </a:ext>
            </a:extLst>
          </p:cNvPr>
          <p:cNvSpPr>
            <a:spLocks noChangeShapeType="1"/>
          </p:cNvSpPr>
          <p:nvPr/>
        </p:nvSpPr>
        <p:spPr bwMode="auto">
          <a:xfrm>
            <a:off x="2914650" y="4495800"/>
            <a:ext cx="1143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 name="Picture 1">
            <a:extLst>
              <a:ext uri="{FF2B5EF4-FFF2-40B4-BE49-F238E27FC236}">
                <a16:creationId xmlns:a16="http://schemas.microsoft.com/office/drawing/2014/main" id="{F9395876-73BA-71E2-21F9-9DC15B89A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C825D414-E7CC-C5F8-06AF-7CD4480FCEF6}"/>
              </a:ext>
            </a:extLst>
          </p:cNvPr>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86019" name="Rectangle 3">
            <a:extLst>
              <a:ext uri="{FF2B5EF4-FFF2-40B4-BE49-F238E27FC236}">
                <a16:creationId xmlns:a16="http://schemas.microsoft.com/office/drawing/2014/main" id="{4E569522-EB98-6547-944F-701D52141CA8}"/>
              </a:ext>
            </a:extLst>
          </p:cNvPr>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86020" name="Text Box 4">
            <a:extLst>
              <a:ext uri="{FF2B5EF4-FFF2-40B4-BE49-F238E27FC236}">
                <a16:creationId xmlns:a16="http://schemas.microsoft.com/office/drawing/2014/main" id="{6763CA66-3D7D-74EC-11D0-FA096832CBA1}"/>
              </a:ext>
            </a:extLst>
          </p:cNvPr>
          <p:cNvSpPr txBox="1">
            <a:spLocks noChangeArrowheads="1"/>
          </p:cNvSpPr>
          <p:nvPr/>
        </p:nvSpPr>
        <p:spPr bwMode="auto">
          <a:xfrm>
            <a:off x="1066800" y="2438400"/>
            <a:ext cx="693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a:solidFill>
                  <a:schemeClr val="tx1"/>
                </a:solidFill>
                <a:latin typeface="Arial" panose="020B0604020202020204" pitchFamily="34" charset="0"/>
              </a:defRPr>
            </a:lvl1pPr>
            <a:lvl2pPr marL="742950" indent="-285750" defTabSz="762000">
              <a:defRPr>
                <a:solidFill>
                  <a:schemeClr val="tx1"/>
                </a:solidFill>
                <a:latin typeface="Arial" panose="020B0604020202020204" pitchFamily="34" charset="0"/>
              </a:defRPr>
            </a:lvl2pPr>
            <a:lvl3pPr marL="1143000" indent="-228600" defTabSz="762000">
              <a:defRPr>
                <a:solidFill>
                  <a:schemeClr val="tx1"/>
                </a:solidFill>
                <a:latin typeface="Arial" panose="020B0604020202020204" pitchFamily="34" charset="0"/>
              </a:defRPr>
            </a:lvl3pPr>
            <a:lvl4pPr marL="1600200" indent="-228600" defTabSz="762000">
              <a:defRPr>
                <a:solidFill>
                  <a:schemeClr val="tx1"/>
                </a:solidFill>
                <a:latin typeface="Arial" panose="020B0604020202020204" pitchFamily="34" charset="0"/>
              </a:defRPr>
            </a:lvl4pPr>
            <a:lvl5pPr marL="2057400" indent="-228600" defTabSz="76200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2400"/>
          </a:p>
        </p:txBody>
      </p:sp>
      <p:pic>
        <p:nvPicPr>
          <p:cNvPr id="86021" name="Picture 5">
            <a:extLst>
              <a:ext uri="{FF2B5EF4-FFF2-40B4-BE49-F238E27FC236}">
                <a16:creationId xmlns:a16="http://schemas.microsoft.com/office/drawing/2014/main" id="{2950074B-CB49-BC77-083F-63E8D81E93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3494"/>
          <a:stretch>
            <a:fillRect/>
          </a:stretch>
        </p:blipFill>
        <p:spPr bwMode="auto">
          <a:xfrm>
            <a:off x="0" y="3100176"/>
            <a:ext cx="4311570" cy="212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Text Box 6">
            <a:extLst>
              <a:ext uri="{FF2B5EF4-FFF2-40B4-BE49-F238E27FC236}">
                <a16:creationId xmlns:a16="http://schemas.microsoft.com/office/drawing/2014/main" id="{0C9603EB-82A1-3D44-46AF-513FD2486832}"/>
              </a:ext>
            </a:extLst>
          </p:cNvPr>
          <p:cNvSpPr txBox="1">
            <a:spLocks noChangeArrowheads="1"/>
          </p:cNvSpPr>
          <p:nvPr/>
        </p:nvSpPr>
        <p:spPr bwMode="auto">
          <a:xfrm>
            <a:off x="381000" y="5792788"/>
            <a:ext cx="8382000" cy="21431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FORMS USED BY THE CREWS TO MAINTAIN SAFETY STANDARDS WILL BE EXPLAINED TO ALL CREW MEMBERS.</a:t>
            </a:r>
          </a:p>
        </p:txBody>
      </p:sp>
      <p:pic>
        <p:nvPicPr>
          <p:cNvPr id="86023" name="Picture 7">
            <a:extLst>
              <a:ext uri="{FF2B5EF4-FFF2-40B4-BE49-F238E27FC236}">
                <a16:creationId xmlns:a16="http://schemas.microsoft.com/office/drawing/2014/main" id="{B5DCC710-E4FA-1F27-9739-82D94AFB5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7853"/>
          <a:stretch>
            <a:fillRect/>
          </a:stretch>
        </p:blipFill>
        <p:spPr bwMode="auto">
          <a:xfrm>
            <a:off x="4311570" y="3091315"/>
            <a:ext cx="4832429" cy="21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8">
            <a:extLst>
              <a:ext uri="{FF2B5EF4-FFF2-40B4-BE49-F238E27FC236}">
                <a16:creationId xmlns:a16="http://schemas.microsoft.com/office/drawing/2014/main" id="{09C28D59-2680-8452-2168-6AB579784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5715"/>
          <a:stretch>
            <a:fillRect/>
          </a:stretch>
        </p:blipFill>
        <p:spPr bwMode="auto">
          <a:xfrm>
            <a:off x="4311571" y="708478"/>
            <a:ext cx="4841954"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5" name="Text Box 9">
            <a:extLst>
              <a:ext uri="{FF2B5EF4-FFF2-40B4-BE49-F238E27FC236}">
                <a16:creationId xmlns:a16="http://schemas.microsoft.com/office/drawing/2014/main" id="{8575C866-EC01-FB48-7FE6-0E1DEE3450D1}"/>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pic>
        <p:nvPicPr>
          <p:cNvPr id="86026" name="Picture 10">
            <a:extLst>
              <a:ext uri="{FF2B5EF4-FFF2-40B4-BE49-F238E27FC236}">
                <a16:creationId xmlns:a16="http://schemas.microsoft.com/office/drawing/2014/main" id="{CB8B5226-4447-5CD1-60DC-C39D98FEBE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 y="708478"/>
            <a:ext cx="4273470" cy="230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DFFF76D-BB78-241B-8F38-45B5013F4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a:extLst>
              <a:ext uri="{FF2B5EF4-FFF2-40B4-BE49-F238E27FC236}">
                <a16:creationId xmlns:a16="http://schemas.microsoft.com/office/drawing/2014/main" id="{2AFD4237-D5EC-9C8C-A935-4E8B960C4924}"/>
              </a:ext>
            </a:extLst>
          </p:cNvPr>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bwMode="auto">
          <a:xfrm>
            <a:off x="6686550" y="914400"/>
            <a:ext cx="1857375" cy="2971800"/>
          </a:xfrm>
          <a:solidFill>
            <a:srgbClr val="FFCC00"/>
          </a:solidFill>
          <a:ln>
            <a:solidFill>
              <a:schemeClr val="tx1"/>
            </a:solidFill>
            <a:miter lim="800000"/>
            <a:headEnd/>
            <a:tailEnd/>
          </a:ln>
        </p:spPr>
      </p:pic>
      <p:pic>
        <p:nvPicPr>
          <p:cNvPr id="88067" name="Picture 3">
            <a:extLst>
              <a:ext uri="{FF2B5EF4-FFF2-40B4-BE49-F238E27FC236}">
                <a16:creationId xmlns:a16="http://schemas.microsoft.com/office/drawing/2014/main" id="{5EA97564-EEDE-4E69-99BB-D464CB1BD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703"/>
          <a:stretch>
            <a:fillRect/>
          </a:stretch>
        </p:blipFill>
        <p:spPr bwMode="auto">
          <a:xfrm>
            <a:off x="438150" y="927100"/>
            <a:ext cx="3886200" cy="2806700"/>
          </a:xfrm>
          <a:prstGeom prst="rect">
            <a:avLst/>
          </a:prstGeom>
          <a:solidFill>
            <a:srgbClr val="FFCC00"/>
          </a:solidFill>
          <a:ln w="9525">
            <a:solidFill>
              <a:schemeClr val="tx1"/>
            </a:solidFill>
            <a:miter lim="800000"/>
            <a:headEnd/>
            <a:tailEnd/>
          </a:ln>
        </p:spPr>
      </p:pic>
      <p:sp>
        <p:nvSpPr>
          <p:cNvPr id="88068" name="Text Box 4">
            <a:extLst>
              <a:ext uri="{FF2B5EF4-FFF2-40B4-BE49-F238E27FC236}">
                <a16:creationId xmlns:a16="http://schemas.microsoft.com/office/drawing/2014/main" id="{3C74A444-233C-CBDF-DD32-2E1E3A62AEED}"/>
              </a:ext>
            </a:extLst>
          </p:cNvPr>
          <p:cNvSpPr txBox="1">
            <a:spLocks noChangeArrowheads="1"/>
          </p:cNvSpPr>
          <p:nvPr/>
        </p:nvSpPr>
        <p:spPr bwMode="auto">
          <a:xfrm>
            <a:off x="381000" y="4330700"/>
            <a:ext cx="8382000" cy="1539875"/>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The Lockout/Tagout Program is part of our Safety Management System.  Before doing maintenance on rig equipment, such as a mud pump, crane, electric motor, engine, or generator, the equipment must be rendered inoperative by “locking out” and “tagging” the equipment with the proper tag (as shown in the photos).  This ensures that the equipment being worked on is not accidentally operated.  The tags must not be removed without the permission of either the person who placed the tags, that person’s immediate supervisor, or their respective relief.  Electrical, mechanical, pneumatic and hydraulic equipment would require energy isolation.</a:t>
            </a:r>
          </a:p>
          <a:p>
            <a:pPr eaLnBrk="1" hangingPunct="1">
              <a:spcBef>
                <a:spcPct val="50000"/>
              </a:spcBef>
            </a:pPr>
            <a:r>
              <a:rPr lang="en-US" altLang="en-US" sz="1000" b="1"/>
              <a:t>The OIM authorizes a work permit and isolation procedures for doing repairs and maintenance on equipment.  Locks and tags should only be removed after service or maintenance has been performed and personnel and equipment are cleared from the work area.  Any questions about when and how to use these procedures should be directed to the Supervisor.</a:t>
            </a:r>
          </a:p>
        </p:txBody>
      </p:sp>
      <p:sp>
        <p:nvSpPr>
          <p:cNvPr id="88069" name="Text Box 5">
            <a:extLst>
              <a:ext uri="{FF2B5EF4-FFF2-40B4-BE49-F238E27FC236}">
                <a16:creationId xmlns:a16="http://schemas.microsoft.com/office/drawing/2014/main" id="{B219A5BA-FBA0-F585-A58A-2DBE346AC9FE}"/>
              </a:ext>
            </a:extLst>
          </p:cNvPr>
          <p:cNvSpPr txBox="1">
            <a:spLocks noChangeArrowheads="1"/>
          </p:cNvSpPr>
          <p:nvPr/>
        </p:nvSpPr>
        <p:spPr bwMode="auto">
          <a:xfrm>
            <a:off x="5969000" y="4043363"/>
            <a:ext cx="17653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ELECTRICAL LOCKOUT</a:t>
            </a:r>
          </a:p>
        </p:txBody>
      </p:sp>
      <p:sp>
        <p:nvSpPr>
          <p:cNvPr id="88070" name="Text Box 6">
            <a:extLst>
              <a:ext uri="{FF2B5EF4-FFF2-40B4-BE49-F238E27FC236}">
                <a16:creationId xmlns:a16="http://schemas.microsoft.com/office/drawing/2014/main" id="{D16DE4A2-18AF-3BD1-CE1F-7852BBB53788}"/>
              </a:ext>
            </a:extLst>
          </p:cNvPr>
          <p:cNvSpPr txBox="1">
            <a:spLocks noChangeArrowheads="1"/>
          </p:cNvSpPr>
          <p:nvPr/>
        </p:nvSpPr>
        <p:spPr bwMode="auto">
          <a:xfrm>
            <a:off x="1543050" y="3836988"/>
            <a:ext cx="1676400" cy="223837"/>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TAGS AND LOCKS</a:t>
            </a:r>
          </a:p>
        </p:txBody>
      </p:sp>
      <p:sp>
        <p:nvSpPr>
          <p:cNvPr id="88071" name="Text Box 7">
            <a:extLst>
              <a:ext uri="{FF2B5EF4-FFF2-40B4-BE49-F238E27FC236}">
                <a16:creationId xmlns:a16="http://schemas.microsoft.com/office/drawing/2014/main" id="{63E4767E-6346-9222-70C8-FE4756FCCBBA}"/>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pic>
        <p:nvPicPr>
          <p:cNvPr id="88072" name="Picture 8">
            <a:extLst>
              <a:ext uri="{FF2B5EF4-FFF2-40B4-BE49-F238E27FC236}">
                <a16:creationId xmlns:a16="http://schemas.microsoft.com/office/drawing/2014/main" id="{4E0A33B8-E84B-CF9F-05D5-14BCE6B2D4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914400"/>
            <a:ext cx="1808163"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8073" name="Line 9">
            <a:extLst>
              <a:ext uri="{FF2B5EF4-FFF2-40B4-BE49-F238E27FC236}">
                <a16:creationId xmlns:a16="http://schemas.microsoft.com/office/drawing/2014/main" id="{F8E58C19-B3EE-2449-35A7-2D1BFE35CA22}"/>
              </a:ext>
            </a:extLst>
          </p:cNvPr>
          <p:cNvSpPr>
            <a:spLocks noChangeShapeType="1"/>
          </p:cNvSpPr>
          <p:nvPr/>
        </p:nvSpPr>
        <p:spPr bwMode="auto">
          <a:xfrm flipH="1" flipV="1">
            <a:off x="6229350" y="3200400"/>
            <a:ext cx="1524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88074" name="Line 10">
            <a:extLst>
              <a:ext uri="{FF2B5EF4-FFF2-40B4-BE49-F238E27FC236}">
                <a16:creationId xmlns:a16="http://schemas.microsoft.com/office/drawing/2014/main" id="{0DD4F2F1-3308-92BD-3C78-E8B9FD212690}"/>
              </a:ext>
            </a:extLst>
          </p:cNvPr>
          <p:cNvSpPr>
            <a:spLocks noChangeShapeType="1"/>
          </p:cNvSpPr>
          <p:nvPr/>
        </p:nvSpPr>
        <p:spPr bwMode="auto">
          <a:xfrm flipV="1">
            <a:off x="7219950" y="3200400"/>
            <a:ext cx="3810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 name="Picture 1">
            <a:extLst>
              <a:ext uri="{FF2B5EF4-FFF2-40B4-BE49-F238E27FC236}">
                <a16:creationId xmlns:a16="http://schemas.microsoft.com/office/drawing/2014/main" id="{813F0145-5F95-0E97-45A0-F594F39AA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7291A291-F1E7-9356-1FBA-32E03EC1FEED}"/>
              </a:ext>
            </a:extLst>
          </p:cNvPr>
          <p:cNvSpPr>
            <a:spLocks noGrp="1" noChangeArrowheads="1"/>
          </p:cNvSpPr>
          <p:nvPr>
            <p:ph type="body" idx="1"/>
          </p:nvPr>
        </p:nvSpPr>
        <p:spPr bwMode="auto">
          <a:xfrm>
            <a:off x="457200" y="1524000"/>
            <a:ext cx="4419600" cy="4495800"/>
          </a:xfrm>
          <a:noFill/>
          <a:ln>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574675" indent="-574675" eaLnBrk="1" hangingPunct="1">
              <a:lnSpc>
                <a:spcPct val="80000"/>
              </a:lnSpc>
              <a:spcAft>
                <a:spcPct val="50000"/>
              </a:spcAft>
              <a:buFont typeface="Wingdings" panose="05000000000000000000" pitchFamily="2" charset="2"/>
              <a:buChar char="q"/>
            </a:pPr>
            <a:r>
              <a:rPr lang="en-US" altLang="en-US" sz="2000">
                <a:cs typeface="Arial" panose="020B0604020202020204" pitchFamily="34" charset="0"/>
              </a:rPr>
              <a:t>Referred to as LOTO</a:t>
            </a:r>
          </a:p>
          <a:p>
            <a:pPr marL="574675" indent="-574675" eaLnBrk="1" hangingPunct="1">
              <a:lnSpc>
                <a:spcPct val="80000"/>
              </a:lnSpc>
              <a:spcAft>
                <a:spcPct val="50000"/>
              </a:spcAft>
              <a:buFont typeface="Wingdings" panose="05000000000000000000" pitchFamily="2" charset="2"/>
              <a:buChar char="q"/>
            </a:pPr>
            <a:r>
              <a:rPr lang="en-US" altLang="en-US" sz="2000">
                <a:cs typeface="Arial" panose="020B0604020202020204" pitchFamily="34" charset="0"/>
              </a:rPr>
              <a:t>Blocks flow of energy from power source to the equipment</a:t>
            </a:r>
          </a:p>
          <a:p>
            <a:pPr marL="574675" indent="-574675" eaLnBrk="1" hangingPunct="1">
              <a:lnSpc>
                <a:spcPct val="80000"/>
              </a:lnSpc>
              <a:spcAft>
                <a:spcPct val="50000"/>
              </a:spcAft>
              <a:buFont typeface="Wingdings" panose="05000000000000000000" pitchFamily="2" charset="2"/>
              <a:buChar char="q"/>
            </a:pPr>
            <a:r>
              <a:rPr lang="en-US" altLang="en-US" sz="2000">
                <a:cs typeface="Arial" panose="020B0604020202020204" pitchFamily="34" charset="0"/>
              </a:rPr>
              <a:t>Provides means of warning (tag &amp; Lock), w</a:t>
            </a:r>
            <a:r>
              <a:rPr lang="en-US" altLang="en-US" sz="2000"/>
              <a:t>hen servicing or maintaining equipment</a:t>
            </a:r>
          </a:p>
          <a:p>
            <a:pPr marL="574675" indent="-574675" eaLnBrk="1" hangingPunct="1">
              <a:lnSpc>
                <a:spcPct val="80000"/>
              </a:lnSpc>
              <a:spcAft>
                <a:spcPct val="50000"/>
              </a:spcAft>
              <a:buFont typeface="Wingdings" panose="05000000000000000000" pitchFamily="2" charset="2"/>
              <a:buChar char="q"/>
            </a:pPr>
            <a:r>
              <a:rPr lang="en-US" altLang="en-US" sz="2000"/>
              <a:t>Used when hazardous energy exists, when unexpected start-up could occur, or</a:t>
            </a:r>
          </a:p>
          <a:p>
            <a:pPr marL="574675" indent="-574675" eaLnBrk="1" hangingPunct="1">
              <a:lnSpc>
                <a:spcPct val="80000"/>
              </a:lnSpc>
              <a:spcAft>
                <a:spcPct val="50000"/>
              </a:spcAft>
              <a:buFont typeface="Wingdings" panose="05000000000000000000" pitchFamily="2" charset="2"/>
              <a:buChar char="q"/>
            </a:pPr>
            <a:r>
              <a:rPr lang="en-US" altLang="en-US" sz="2000"/>
              <a:t>Used when employees are required to place any part </a:t>
            </a:r>
            <a:br>
              <a:rPr lang="en-US" altLang="en-US" sz="2000"/>
            </a:br>
            <a:r>
              <a:rPr lang="en-US" altLang="en-US" sz="2000"/>
              <a:t>of their body in harm’s or are required to remove or bypass a safety device</a:t>
            </a:r>
          </a:p>
          <a:p>
            <a:pPr marL="574675" indent="-574675" eaLnBrk="1" hangingPunct="1">
              <a:lnSpc>
                <a:spcPct val="80000"/>
              </a:lnSpc>
              <a:spcAft>
                <a:spcPct val="50000"/>
              </a:spcAft>
              <a:buFont typeface="Wingdings" panose="05000000000000000000" pitchFamily="2" charset="2"/>
              <a:buChar char="q"/>
            </a:pPr>
            <a:endParaRPr lang="en-US" altLang="en-US" sz="2000"/>
          </a:p>
        </p:txBody>
      </p:sp>
      <p:pic>
        <p:nvPicPr>
          <p:cNvPr id="89091" name="Picture 3">
            <a:extLst>
              <a:ext uri="{FF2B5EF4-FFF2-40B4-BE49-F238E27FC236}">
                <a16:creationId xmlns:a16="http://schemas.microsoft.com/office/drawing/2014/main" id="{A129764B-C32F-D385-726A-13E166A1A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150" y="1371600"/>
            <a:ext cx="3549650" cy="475456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2" name="Text Box 4">
            <a:extLst>
              <a:ext uri="{FF2B5EF4-FFF2-40B4-BE49-F238E27FC236}">
                <a16:creationId xmlns:a16="http://schemas.microsoft.com/office/drawing/2014/main" id="{4DDBE9F9-FA09-2B72-3AB1-5E6346A51D92}"/>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pic>
        <p:nvPicPr>
          <p:cNvPr id="2" name="Picture 1">
            <a:extLst>
              <a:ext uri="{FF2B5EF4-FFF2-40B4-BE49-F238E27FC236}">
                <a16:creationId xmlns:a16="http://schemas.microsoft.com/office/drawing/2014/main" id="{EE05D6AB-B2BA-1FAF-BA79-D4DCCAE89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9529A72B-7680-54C8-DFB1-C8E973CC25C3}"/>
              </a:ext>
            </a:extLst>
          </p:cNvPr>
          <p:cNvSpPr>
            <a:spLocks noGrp="1" noChangeArrowheads="1"/>
          </p:cNvSpPr>
          <p:nvPr>
            <p:ph type="title"/>
          </p:nvPr>
        </p:nvSpPr>
        <p:spPr bwMode="auto">
          <a:xfrm>
            <a:off x="1143000" y="1143000"/>
            <a:ext cx="3886200" cy="457200"/>
          </a:xfrm>
          <a:solidFill>
            <a:srgbClr val="FFCC00"/>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2000" b="1"/>
              <a:t>TYPES OF LOTO DEVICES</a:t>
            </a:r>
            <a:r>
              <a:rPr lang="en-US" altLang="en-US" sz="2000" b="1">
                <a:latin typeface="Arial Rounded MT Bold" panose="020F0704030504030204" pitchFamily="34" charset="0"/>
              </a:rPr>
              <a:t> </a:t>
            </a:r>
          </a:p>
        </p:txBody>
      </p:sp>
      <p:pic>
        <p:nvPicPr>
          <p:cNvPr id="90115" name="Picture 3">
            <a:extLst>
              <a:ext uri="{FF2B5EF4-FFF2-40B4-BE49-F238E27FC236}">
                <a16:creationId xmlns:a16="http://schemas.microsoft.com/office/drawing/2014/main" id="{2C72A7E0-BD31-CA4E-CF6B-00F4ACF02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90700"/>
            <a:ext cx="1970087" cy="2009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0116" name="Picture 4">
            <a:extLst>
              <a:ext uri="{FF2B5EF4-FFF2-40B4-BE49-F238E27FC236}">
                <a16:creationId xmlns:a16="http://schemas.microsoft.com/office/drawing/2014/main" id="{3D2D09C0-D1C2-0FA3-D2D2-6132EEADB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006600"/>
            <a:ext cx="2438400" cy="2058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0117" name="Picture 5">
            <a:extLst>
              <a:ext uri="{FF2B5EF4-FFF2-40B4-BE49-F238E27FC236}">
                <a16:creationId xmlns:a16="http://schemas.microsoft.com/office/drawing/2014/main" id="{E6B8F9C2-7102-E41E-C5D9-8C4F3355BD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2954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a:extLst>
              <a:ext uri="{FF2B5EF4-FFF2-40B4-BE49-F238E27FC236}">
                <a16:creationId xmlns:a16="http://schemas.microsoft.com/office/drawing/2014/main" id="{F4995182-D7A0-C8C6-10B7-8FB5D26FDF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248150"/>
            <a:ext cx="4286250" cy="2114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0119" name="Picture 7">
            <a:extLst>
              <a:ext uri="{FF2B5EF4-FFF2-40B4-BE49-F238E27FC236}">
                <a16:creationId xmlns:a16="http://schemas.microsoft.com/office/drawing/2014/main" id="{2D799AD3-B46F-AFF3-111E-C39D1982AB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3657600"/>
            <a:ext cx="1768475"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0120" name="Text Box 8">
            <a:extLst>
              <a:ext uri="{FF2B5EF4-FFF2-40B4-BE49-F238E27FC236}">
                <a16:creationId xmlns:a16="http://schemas.microsoft.com/office/drawing/2014/main" id="{959FB387-5014-B241-5C41-7DF9A941B554}"/>
              </a:ext>
            </a:extLst>
          </p:cNvPr>
          <p:cNvSpPr txBox="1">
            <a:spLocks noChangeArrowheads="1"/>
          </p:cNvSpPr>
          <p:nvPr/>
        </p:nvSpPr>
        <p:spPr bwMode="auto">
          <a:xfrm>
            <a:off x="971550" y="3544888"/>
            <a:ext cx="84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chemeClr val="bg1"/>
                </a:solidFill>
              </a:rPr>
              <a:t>Locks</a:t>
            </a:r>
          </a:p>
        </p:txBody>
      </p:sp>
      <p:sp>
        <p:nvSpPr>
          <p:cNvPr id="90121" name="Text Box 9">
            <a:extLst>
              <a:ext uri="{FF2B5EF4-FFF2-40B4-BE49-F238E27FC236}">
                <a16:creationId xmlns:a16="http://schemas.microsoft.com/office/drawing/2014/main" id="{1A0CAF27-5C3F-FB62-E061-1E4F98E9954D}"/>
              </a:ext>
            </a:extLst>
          </p:cNvPr>
          <p:cNvSpPr txBox="1">
            <a:spLocks noChangeArrowheads="1"/>
          </p:cNvSpPr>
          <p:nvPr/>
        </p:nvSpPr>
        <p:spPr bwMode="auto">
          <a:xfrm>
            <a:off x="4876800" y="3606800"/>
            <a:ext cx="71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chemeClr val="bg1"/>
                </a:solidFill>
              </a:rPr>
              <a:t>Tags</a:t>
            </a:r>
          </a:p>
        </p:txBody>
      </p:sp>
      <p:sp>
        <p:nvSpPr>
          <p:cNvPr id="90122" name="Text Box 10">
            <a:extLst>
              <a:ext uri="{FF2B5EF4-FFF2-40B4-BE49-F238E27FC236}">
                <a16:creationId xmlns:a16="http://schemas.microsoft.com/office/drawing/2014/main" id="{E509F025-7316-172B-1D5D-B5DEB4F215A1}"/>
              </a:ext>
            </a:extLst>
          </p:cNvPr>
          <p:cNvSpPr txBox="1">
            <a:spLocks noChangeArrowheads="1"/>
          </p:cNvSpPr>
          <p:nvPr/>
        </p:nvSpPr>
        <p:spPr bwMode="auto">
          <a:xfrm>
            <a:off x="7239000" y="3138488"/>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HASPs</a:t>
            </a:r>
          </a:p>
        </p:txBody>
      </p:sp>
      <p:sp>
        <p:nvSpPr>
          <p:cNvPr id="90123" name="Text Box 11">
            <a:extLst>
              <a:ext uri="{FF2B5EF4-FFF2-40B4-BE49-F238E27FC236}">
                <a16:creationId xmlns:a16="http://schemas.microsoft.com/office/drawing/2014/main" id="{623C0447-6991-7D17-E9DF-CCAD4E011989}"/>
              </a:ext>
            </a:extLst>
          </p:cNvPr>
          <p:cNvSpPr txBox="1">
            <a:spLocks noChangeArrowheads="1"/>
          </p:cNvSpPr>
          <p:nvPr/>
        </p:nvSpPr>
        <p:spPr bwMode="auto">
          <a:xfrm>
            <a:off x="2209800" y="6057900"/>
            <a:ext cx="184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HASPs w/ Tags</a:t>
            </a:r>
          </a:p>
        </p:txBody>
      </p:sp>
      <p:sp>
        <p:nvSpPr>
          <p:cNvPr id="90124" name="Text Box 12">
            <a:extLst>
              <a:ext uri="{FF2B5EF4-FFF2-40B4-BE49-F238E27FC236}">
                <a16:creationId xmlns:a16="http://schemas.microsoft.com/office/drawing/2014/main" id="{1940A635-239A-2CB8-9B0A-6A21CF34DB0F}"/>
              </a:ext>
            </a:extLst>
          </p:cNvPr>
          <p:cNvSpPr txBox="1">
            <a:spLocks noChangeArrowheads="1"/>
          </p:cNvSpPr>
          <p:nvPr/>
        </p:nvSpPr>
        <p:spPr bwMode="auto">
          <a:xfrm>
            <a:off x="7315200" y="5715000"/>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Cables</a:t>
            </a:r>
          </a:p>
        </p:txBody>
      </p:sp>
      <p:sp>
        <p:nvSpPr>
          <p:cNvPr id="90125" name="Text Box 13">
            <a:extLst>
              <a:ext uri="{FF2B5EF4-FFF2-40B4-BE49-F238E27FC236}">
                <a16:creationId xmlns:a16="http://schemas.microsoft.com/office/drawing/2014/main" id="{B7C63229-D63E-4483-3F9D-8DBD65E13521}"/>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pic>
        <p:nvPicPr>
          <p:cNvPr id="2" name="Picture 1">
            <a:extLst>
              <a:ext uri="{FF2B5EF4-FFF2-40B4-BE49-F238E27FC236}">
                <a16:creationId xmlns:a16="http://schemas.microsoft.com/office/drawing/2014/main" id="{B67B0616-3C77-7B53-7380-D507F603E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8735595B-DFB7-FEE3-C095-D0A2987F8E80}"/>
              </a:ext>
            </a:extLst>
          </p:cNvPr>
          <p:cNvSpPr>
            <a:spLocks noGrp="1" noChangeArrowheads="1"/>
          </p:cNvSpPr>
          <p:nvPr>
            <p:ph type="title"/>
          </p:nvPr>
        </p:nvSpPr>
        <p:spPr bwMode="auto">
          <a:xfrm>
            <a:off x="457200" y="990600"/>
            <a:ext cx="3505200" cy="1143000"/>
          </a:xfrm>
          <a:solidFill>
            <a:srgbClr val="FFCC00"/>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2400">
                <a:latin typeface="Arial Rounded MT Bold" panose="020F0704030504030204" pitchFamily="34" charset="0"/>
              </a:rPr>
              <a:t>COMMON LOTO APPLICATION</a:t>
            </a:r>
            <a:r>
              <a:rPr lang="en-US" altLang="en-US">
                <a:latin typeface="Arial Rounded MT Bold" panose="020F0704030504030204" pitchFamily="34" charset="0"/>
              </a:rPr>
              <a:t> </a:t>
            </a:r>
          </a:p>
        </p:txBody>
      </p:sp>
      <p:sp>
        <p:nvSpPr>
          <p:cNvPr id="91139" name="Rectangle 3">
            <a:extLst>
              <a:ext uri="{FF2B5EF4-FFF2-40B4-BE49-F238E27FC236}">
                <a16:creationId xmlns:a16="http://schemas.microsoft.com/office/drawing/2014/main" id="{0FB61418-EABD-F8AE-BCBB-6CE9C7312DB3}"/>
              </a:ext>
            </a:extLst>
          </p:cNvPr>
          <p:cNvSpPr>
            <a:spLocks noGrp="1" noChangeArrowheads="1"/>
          </p:cNvSpPr>
          <p:nvPr>
            <p:ph type="body" idx="1"/>
          </p:nvPr>
        </p:nvSpPr>
        <p:spPr bwMode="auto">
          <a:xfrm>
            <a:off x="584200" y="2552700"/>
            <a:ext cx="3124200" cy="3543300"/>
          </a:xfrm>
          <a:noFill/>
          <a:ln>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574675" indent="-574675" eaLnBrk="1" hangingPunct="1">
              <a:lnSpc>
                <a:spcPct val="90000"/>
              </a:lnSpc>
              <a:spcAft>
                <a:spcPct val="50000"/>
              </a:spcAft>
              <a:buFont typeface="Wingdings" panose="05000000000000000000" pitchFamily="2" charset="2"/>
              <a:buChar char="q"/>
            </a:pPr>
            <a:r>
              <a:rPr lang="en-US" altLang="en-US" sz="2000">
                <a:cs typeface="Arial" panose="020B0604020202020204" pitchFamily="34" charset="0"/>
              </a:rPr>
              <a:t>Presses</a:t>
            </a:r>
          </a:p>
          <a:p>
            <a:pPr marL="574675" indent="-574675" eaLnBrk="1" hangingPunct="1">
              <a:lnSpc>
                <a:spcPct val="90000"/>
              </a:lnSpc>
              <a:spcAft>
                <a:spcPct val="50000"/>
              </a:spcAft>
              <a:buFont typeface="Wingdings" panose="05000000000000000000" pitchFamily="2" charset="2"/>
              <a:buChar char="q"/>
            </a:pPr>
            <a:r>
              <a:rPr lang="en-US" altLang="en-US" sz="2000">
                <a:cs typeface="Arial" panose="020B0604020202020204" pitchFamily="34" charset="0"/>
              </a:rPr>
              <a:t>Saws</a:t>
            </a:r>
          </a:p>
          <a:p>
            <a:pPr marL="574675" indent="-574675" eaLnBrk="1" hangingPunct="1">
              <a:lnSpc>
                <a:spcPct val="90000"/>
              </a:lnSpc>
              <a:spcAft>
                <a:spcPct val="50000"/>
              </a:spcAft>
              <a:buFont typeface="Wingdings" panose="05000000000000000000" pitchFamily="2" charset="2"/>
              <a:buChar char="q"/>
            </a:pPr>
            <a:r>
              <a:rPr lang="en-US" altLang="en-US" sz="2000">
                <a:cs typeface="Arial" panose="020B0604020202020204" pitchFamily="34" charset="0"/>
              </a:rPr>
              <a:t>Engines</a:t>
            </a:r>
          </a:p>
          <a:p>
            <a:pPr marL="574675" indent="-574675" eaLnBrk="1" hangingPunct="1">
              <a:lnSpc>
                <a:spcPct val="90000"/>
              </a:lnSpc>
              <a:spcAft>
                <a:spcPct val="50000"/>
              </a:spcAft>
              <a:buFont typeface="Wingdings" panose="05000000000000000000" pitchFamily="2" charset="2"/>
              <a:buChar char="q"/>
            </a:pPr>
            <a:r>
              <a:rPr lang="en-US" altLang="en-US" sz="2000">
                <a:cs typeface="Arial" panose="020B0604020202020204" pitchFamily="34" charset="0"/>
              </a:rPr>
              <a:t>Pumps</a:t>
            </a:r>
          </a:p>
          <a:p>
            <a:pPr marL="574675" indent="-574675" eaLnBrk="1" hangingPunct="1">
              <a:lnSpc>
                <a:spcPct val="90000"/>
              </a:lnSpc>
              <a:spcAft>
                <a:spcPct val="50000"/>
              </a:spcAft>
              <a:buFont typeface="Wingdings" panose="05000000000000000000" pitchFamily="2" charset="2"/>
              <a:buChar char="q"/>
            </a:pPr>
            <a:r>
              <a:rPr lang="en-US" altLang="en-US" sz="2000">
                <a:cs typeface="Arial" panose="020B0604020202020204" pitchFamily="34" charset="0"/>
              </a:rPr>
              <a:t>Generators</a:t>
            </a:r>
          </a:p>
          <a:p>
            <a:pPr marL="574675" indent="-574675" eaLnBrk="1" hangingPunct="1">
              <a:lnSpc>
                <a:spcPct val="90000"/>
              </a:lnSpc>
              <a:spcAft>
                <a:spcPct val="50000"/>
              </a:spcAft>
              <a:buFont typeface="Wingdings" panose="05000000000000000000" pitchFamily="2" charset="2"/>
              <a:buChar char="q"/>
            </a:pPr>
            <a:r>
              <a:rPr lang="en-US" altLang="en-US" sz="2000">
                <a:cs typeface="Arial" panose="020B0604020202020204" pitchFamily="34" charset="0"/>
              </a:rPr>
              <a:t>Mechanical Drives</a:t>
            </a:r>
          </a:p>
          <a:p>
            <a:pPr marL="574675" indent="-574675" eaLnBrk="1" hangingPunct="1">
              <a:lnSpc>
                <a:spcPct val="90000"/>
              </a:lnSpc>
              <a:spcAft>
                <a:spcPct val="50000"/>
              </a:spcAft>
              <a:buFont typeface="Wingdings" panose="05000000000000000000" pitchFamily="2" charset="2"/>
              <a:buChar char="q"/>
            </a:pPr>
            <a:r>
              <a:rPr lang="en-US" altLang="en-US" sz="2000">
                <a:cs typeface="Arial" panose="020B0604020202020204" pitchFamily="34" charset="0"/>
              </a:rPr>
              <a:t>Electrical</a:t>
            </a:r>
          </a:p>
        </p:txBody>
      </p:sp>
      <p:pic>
        <p:nvPicPr>
          <p:cNvPr id="91140" name="Picture 4">
            <a:extLst>
              <a:ext uri="{FF2B5EF4-FFF2-40B4-BE49-F238E27FC236}">
                <a16:creationId xmlns:a16="http://schemas.microsoft.com/office/drawing/2014/main" id="{DED9BE3D-6D78-5FA5-8FC5-19C994F4B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525" y="1524000"/>
            <a:ext cx="4038600" cy="4343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1" name="Text Box 5">
            <a:extLst>
              <a:ext uri="{FF2B5EF4-FFF2-40B4-BE49-F238E27FC236}">
                <a16:creationId xmlns:a16="http://schemas.microsoft.com/office/drawing/2014/main" id="{4437458A-9F63-D4BE-7708-058AC1FD5771}"/>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pic>
        <p:nvPicPr>
          <p:cNvPr id="2" name="Picture 1">
            <a:extLst>
              <a:ext uri="{FF2B5EF4-FFF2-40B4-BE49-F238E27FC236}">
                <a16:creationId xmlns:a16="http://schemas.microsoft.com/office/drawing/2014/main" id="{3B70BF73-85CF-72D0-0819-3F5E1955A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F36CA85B-9EA5-762A-10C6-8AAF529ACBCC}"/>
              </a:ext>
            </a:extLst>
          </p:cNvPr>
          <p:cNvSpPr>
            <a:spLocks noGrp="1" noChangeArrowheads="1"/>
          </p:cNvSpPr>
          <p:nvPr>
            <p:ph type="body" idx="1"/>
          </p:nvPr>
        </p:nvSpPr>
        <p:spPr bwMode="auto">
          <a:xfrm>
            <a:off x="914400" y="1798638"/>
            <a:ext cx="7543800" cy="1096962"/>
          </a:xfrm>
          <a:noFill/>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spAutoFit/>
          </a:bodyPr>
          <a:lstStyle/>
          <a:p>
            <a:pPr marL="0" indent="0" eaLnBrk="1" hangingPunct="1">
              <a:lnSpc>
                <a:spcPct val="110000"/>
              </a:lnSpc>
              <a:spcBef>
                <a:spcPct val="50000"/>
              </a:spcBef>
              <a:buClr>
                <a:srgbClr val="FF3300"/>
              </a:buClr>
              <a:buFont typeface="Wingdings" panose="05000000000000000000" pitchFamily="2" charset="2"/>
              <a:buNone/>
            </a:pPr>
            <a:r>
              <a:rPr lang="en-US" altLang="en-US" sz="2000" b="1"/>
              <a:t>Report any unsafe condition or hazard to the OIM/Rig Manager  immediately - your proactive approach can prevent an accident or injury to you or your fellow employee.</a:t>
            </a:r>
          </a:p>
        </p:txBody>
      </p:sp>
      <p:sp>
        <p:nvSpPr>
          <p:cNvPr id="92163" name="Text Box 3">
            <a:extLst>
              <a:ext uri="{FF2B5EF4-FFF2-40B4-BE49-F238E27FC236}">
                <a16:creationId xmlns:a16="http://schemas.microsoft.com/office/drawing/2014/main" id="{C2E988BC-45EC-41EB-544D-12893746EBFC}"/>
              </a:ext>
            </a:extLst>
          </p:cNvPr>
          <p:cNvSpPr txBox="1">
            <a:spLocks noChangeArrowheads="1"/>
          </p:cNvSpPr>
          <p:nvPr/>
        </p:nvSpPr>
        <p:spPr bwMode="auto">
          <a:xfrm>
            <a:off x="914400" y="1143000"/>
            <a:ext cx="7162800" cy="37623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a:t>Reporting Unsafe/Hazardous Conditions and Accidents</a:t>
            </a:r>
          </a:p>
        </p:txBody>
      </p:sp>
      <p:sp>
        <p:nvSpPr>
          <p:cNvPr id="93188" name="Rectangle 4">
            <a:extLst>
              <a:ext uri="{FF2B5EF4-FFF2-40B4-BE49-F238E27FC236}">
                <a16:creationId xmlns:a16="http://schemas.microsoft.com/office/drawing/2014/main" id="{A302CDC2-32C9-629E-B462-58E18B8D9E98}"/>
              </a:ext>
            </a:extLst>
          </p:cNvPr>
          <p:cNvSpPr>
            <a:spLocks noChangeArrowheads="1"/>
          </p:cNvSpPr>
          <p:nvPr/>
        </p:nvSpPr>
        <p:spPr bwMode="auto">
          <a:xfrm>
            <a:off x="3695700" y="3733800"/>
            <a:ext cx="5295900" cy="2352675"/>
          </a:xfrm>
          <a:prstGeom prst="rect">
            <a:avLst/>
          </a:prstGeom>
          <a:solidFill>
            <a:srgbClr val="FFFFCC"/>
          </a:solidFill>
          <a:ln w="9525">
            <a:solidFill>
              <a:schemeClr val="tx1"/>
            </a:solidFill>
            <a:miter lim="800000"/>
            <a:headEnd/>
            <a:tailEnd/>
          </a:ln>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en-US" altLang="en-US" sz="1600" b="1">
                <a:solidFill>
                  <a:srgbClr val="333399"/>
                </a:solidFill>
              </a:rPr>
              <a:t>Administration of prescription medication</a:t>
            </a:r>
          </a:p>
          <a:p>
            <a:pPr eaLnBrk="1" hangingPunct="1">
              <a:spcBef>
                <a:spcPct val="20000"/>
              </a:spcBef>
              <a:buFontTx/>
              <a:buChar char="•"/>
            </a:pPr>
            <a:r>
              <a:rPr lang="en-US" altLang="en-US" sz="1600" b="1">
                <a:solidFill>
                  <a:srgbClr val="333399"/>
                </a:solidFill>
              </a:rPr>
              <a:t>Sutures</a:t>
            </a:r>
          </a:p>
          <a:p>
            <a:pPr eaLnBrk="1" hangingPunct="1">
              <a:spcBef>
                <a:spcPct val="20000"/>
              </a:spcBef>
              <a:buFontTx/>
              <a:buChar char="•"/>
            </a:pPr>
            <a:r>
              <a:rPr lang="en-US" altLang="en-US" sz="1600" b="1">
                <a:solidFill>
                  <a:srgbClr val="333399"/>
                </a:solidFill>
              </a:rPr>
              <a:t>Removal of a foreign body embedded in eye</a:t>
            </a:r>
          </a:p>
          <a:p>
            <a:pPr eaLnBrk="1" hangingPunct="1">
              <a:spcBef>
                <a:spcPct val="20000"/>
              </a:spcBef>
              <a:buFontTx/>
              <a:buChar char="•"/>
            </a:pPr>
            <a:r>
              <a:rPr lang="en-US" altLang="en-US" sz="1600" b="1">
                <a:solidFill>
                  <a:srgbClr val="333399"/>
                </a:solidFill>
              </a:rPr>
              <a:t>Admission to a hospital for treatment</a:t>
            </a:r>
          </a:p>
          <a:p>
            <a:pPr eaLnBrk="1" hangingPunct="1">
              <a:spcBef>
                <a:spcPct val="20000"/>
              </a:spcBef>
              <a:buFontTx/>
              <a:buChar char="•"/>
            </a:pPr>
            <a:r>
              <a:rPr lang="en-US" altLang="en-US" sz="1600" b="1">
                <a:solidFill>
                  <a:srgbClr val="333399"/>
                </a:solidFill>
              </a:rPr>
              <a:t>Physical Therapy or Chiropractic treatment</a:t>
            </a:r>
          </a:p>
          <a:p>
            <a:pPr eaLnBrk="1" hangingPunct="1">
              <a:spcBef>
                <a:spcPct val="20000"/>
              </a:spcBef>
              <a:buFontTx/>
              <a:buChar char="•"/>
            </a:pPr>
            <a:r>
              <a:rPr lang="en-US" altLang="en-US" sz="1600" b="1">
                <a:solidFill>
                  <a:srgbClr val="333399"/>
                </a:solidFill>
              </a:rPr>
              <a:t>IV fluids for work related stress</a:t>
            </a:r>
          </a:p>
          <a:p>
            <a:pPr eaLnBrk="1" hangingPunct="1">
              <a:spcBef>
                <a:spcPct val="20000"/>
              </a:spcBef>
              <a:buFontTx/>
              <a:buChar char="•"/>
            </a:pPr>
            <a:r>
              <a:rPr lang="en-US" altLang="en-US" sz="1600" b="1">
                <a:solidFill>
                  <a:srgbClr val="333399"/>
                </a:solidFill>
              </a:rPr>
              <a:t>Certain work restrictions that affect regular job duties</a:t>
            </a:r>
          </a:p>
        </p:txBody>
      </p:sp>
      <p:sp>
        <p:nvSpPr>
          <p:cNvPr id="93189" name="Rectangle 5">
            <a:extLst>
              <a:ext uri="{FF2B5EF4-FFF2-40B4-BE49-F238E27FC236}">
                <a16:creationId xmlns:a16="http://schemas.microsoft.com/office/drawing/2014/main" id="{F7395579-F41C-E711-EDCB-E51CCF36F795}"/>
              </a:ext>
            </a:extLst>
          </p:cNvPr>
          <p:cNvSpPr>
            <a:spLocks noChangeArrowheads="1"/>
          </p:cNvSpPr>
          <p:nvPr/>
        </p:nvSpPr>
        <p:spPr bwMode="auto">
          <a:xfrm>
            <a:off x="3505200" y="3124200"/>
            <a:ext cx="5486400" cy="339725"/>
          </a:xfrm>
          <a:prstGeom prst="rect">
            <a:avLst/>
          </a:prstGeom>
          <a:noFill/>
          <a:ln>
            <a:noFill/>
          </a:ln>
          <a:effectLst/>
        </p:spPr>
        <p:txBody>
          <a:bodyPr>
            <a:spAutoFit/>
          </a:bodyPr>
          <a:lstStyle/>
          <a:p>
            <a:pPr algn="ctr">
              <a:lnSpc>
                <a:spcPct val="90000"/>
              </a:lnSpc>
              <a:spcBef>
                <a:spcPct val="50000"/>
              </a:spcBef>
              <a:defRPr/>
            </a:pPr>
            <a:r>
              <a:rPr lang="en-US" altLang="en-US" b="1">
                <a:solidFill>
                  <a:srgbClr val="333399"/>
                </a:solidFill>
                <a:effectLst>
                  <a:outerShdw blurRad="38100" dist="38100" dir="2700000" algn="tl">
                    <a:srgbClr val="C0C0C0"/>
                  </a:outerShdw>
                </a:effectLst>
              </a:rPr>
              <a:t>What Makes An Accident A Recordable?</a:t>
            </a:r>
          </a:p>
        </p:txBody>
      </p:sp>
      <p:sp>
        <p:nvSpPr>
          <p:cNvPr id="92166" name="Text Box 6">
            <a:extLst>
              <a:ext uri="{FF2B5EF4-FFF2-40B4-BE49-F238E27FC236}">
                <a16:creationId xmlns:a16="http://schemas.microsoft.com/office/drawing/2014/main" id="{95962C42-6664-D416-B626-0DE495A07B08}"/>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SAFETY MANAGEMENT SYSTEM</a:t>
            </a:r>
          </a:p>
        </p:txBody>
      </p:sp>
      <p:pic>
        <p:nvPicPr>
          <p:cNvPr id="92167" name="Picture 7">
            <a:extLst>
              <a:ext uri="{FF2B5EF4-FFF2-40B4-BE49-F238E27FC236}">
                <a16:creationId xmlns:a16="http://schemas.microsoft.com/office/drawing/2014/main" id="{C2D75A8E-A116-5C9E-DBFF-000A61639C0F}"/>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131763" y="3451225"/>
            <a:ext cx="3525837" cy="264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F0FAC1-0847-68B2-AA14-E19BEB270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100"/>
                                  </p:stCondLst>
                                  <p:childTnLst>
                                    <p:set>
                                      <p:cBhvr>
                                        <p:cTn id="6" dur="1" fill="hold">
                                          <p:stCondLst>
                                            <p:cond delay="0"/>
                                          </p:stCondLst>
                                        </p:cTn>
                                        <p:tgtEl>
                                          <p:spTgt spid="93186"/>
                                        </p:tgtEl>
                                        <p:attrNameLst>
                                          <p:attrName>style.visibility</p:attrName>
                                        </p:attrNameLst>
                                      </p:cBhvr>
                                      <p:to>
                                        <p:strVal val="visible"/>
                                      </p:to>
                                    </p:set>
                                    <p:anim calcmode="lin" valueType="num">
                                      <p:cBhvr>
                                        <p:cTn id="7" dur="1000" fill="hold"/>
                                        <p:tgtEl>
                                          <p:spTgt spid="93186"/>
                                        </p:tgtEl>
                                        <p:attrNameLst>
                                          <p:attrName>ppt_w</p:attrName>
                                        </p:attrNameLst>
                                      </p:cBhvr>
                                      <p:tavLst>
                                        <p:tav tm="0">
                                          <p:val>
                                            <p:fltVal val="0"/>
                                          </p:val>
                                        </p:tav>
                                        <p:tav tm="100000">
                                          <p:val>
                                            <p:strVal val="#ppt_w"/>
                                          </p:val>
                                        </p:tav>
                                      </p:tavLst>
                                    </p:anim>
                                    <p:anim calcmode="lin" valueType="num">
                                      <p:cBhvr>
                                        <p:cTn id="8" dur="1000" fill="hold"/>
                                        <p:tgtEl>
                                          <p:spTgt spid="93186"/>
                                        </p:tgtEl>
                                        <p:attrNameLst>
                                          <p:attrName>ppt_h</p:attrName>
                                        </p:attrNameLst>
                                      </p:cBhvr>
                                      <p:tavLst>
                                        <p:tav tm="0">
                                          <p:val>
                                            <p:fltVal val="0"/>
                                          </p:val>
                                        </p:tav>
                                        <p:tav tm="100000">
                                          <p:val>
                                            <p:strVal val="#ppt_h"/>
                                          </p:val>
                                        </p:tav>
                                      </p:tavLst>
                                    </p:anim>
                                    <p:anim calcmode="lin" valueType="num">
                                      <p:cBhvr>
                                        <p:cTn id="9" dur="1000" fill="hold"/>
                                        <p:tgtEl>
                                          <p:spTgt spid="931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186"/>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93186"/>
                                        </p:tgtEl>
                                        <p:attrNameLst>
                                          <p:attrName>ppt_c</p:attrName>
                                        </p:attrNameLst>
                                      </p:cBhvr>
                                      <p:to>
                                        <a:schemeClr val="accent2"/>
                                      </p:to>
                                    </p:animClr>
                                  </p:subTnLst>
                                </p:cTn>
                              </p:par>
                            </p:childTnLst>
                          </p:cTn>
                        </p:par>
                        <p:par>
                          <p:cTn id="11" fill="hold" nodeType="afterGroup">
                            <p:stCondLst>
                              <p:cond delay="1100"/>
                            </p:stCondLst>
                            <p:childTnLst>
                              <p:par>
                                <p:cTn id="12" presetID="14" presetClass="entr" presetSubtype="10" fill="hold" grpId="0" nodeType="afterEffect">
                                  <p:stCondLst>
                                    <p:cond delay="300"/>
                                  </p:stCondLst>
                                  <p:childTnLst>
                                    <p:set>
                                      <p:cBhvr>
                                        <p:cTn id="13" dur="1" fill="hold">
                                          <p:stCondLst>
                                            <p:cond delay="0"/>
                                          </p:stCondLst>
                                        </p:cTn>
                                        <p:tgtEl>
                                          <p:spTgt spid="93188"/>
                                        </p:tgtEl>
                                        <p:attrNameLst>
                                          <p:attrName>style.visibility</p:attrName>
                                        </p:attrNameLst>
                                      </p:cBhvr>
                                      <p:to>
                                        <p:strVal val="visible"/>
                                      </p:to>
                                    </p:set>
                                    <p:animEffect transition="in" filter="randombar(horizontal)">
                                      <p:cBhvr>
                                        <p:cTn id="14" dur="500"/>
                                        <p:tgtEl>
                                          <p:spTgt spid="93188"/>
                                        </p:tgtEl>
                                      </p:cBhvr>
                                    </p:animEffect>
                                  </p:childTnLst>
                                  <p:subTnLst>
                                    <p:animClr clrSpc="rgb" dir="cw">
                                      <p:cBhvr override="childStyle">
                                        <p:cTn dur="1" fill="hold" display="0" masterRel="nextClick" afterEffect="1"/>
                                        <p:tgtEl>
                                          <p:spTgt spid="93188"/>
                                        </p:tgtEl>
                                        <p:attrNameLst>
                                          <p:attrName>ppt_c</p:attrName>
                                        </p:attrNameLst>
                                      </p:cBhvr>
                                      <p:to>
                                        <a:srgbClr val="5F5F5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P spid="93188"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0FB985-FC4A-D23C-1A7D-1B12CAC8FC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93186" name="Rectangle 2">
            <a:extLst>
              <a:ext uri="{FF2B5EF4-FFF2-40B4-BE49-F238E27FC236}">
                <a16:creationId xmlns:a16="http://schemas.microsoft.com/office/drawing/2014/main" id="{E864BAAD-A9B5-A1FE-9080-0DB31571A06E}"/>
              </a:ext>
            </a:extLst>
          </p:cNvPr>
          <p:cNvSpPr>
            <a:spLocks noChangeArrowheads="1"/>
          </p:cNvSpPr>
          <p:nvPr/>
        </p:nvSpPr>
        <p:spPr bwMode="auto">
          <a:xfrm>
            <a:off x="0" y="76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t>ROUSTABOUT OJT HANDBOOK</a:t>
            </a:r>
          </a:p>
        </p:txBody>
      </p:sp>
      <p:sp>
        <p:nvSpPr>
          <p:cNvPr id="93187" name="Rectangle 3">
            <a:extLst>
              <a:ext uri="{FF2B5EF4-FFF2-40B4-BE49-F238E27FC236}">
                <a16:creationId xmlns:a16="http://schemas.microsoft.com/office/drawing/2014/main" id="{69A88039-F3B5-2116-CF2F-AF5BF63EA4C6}"/>
              </a:ext>
            </a:extLst>
          </p:cNvPr>
          <p:cNvSpPr>
            <a:spLocks noChangeArrowheads="1"/>
          </p:cNvSpPr>
          <p:nvPr/>
        </p:nvSpPr>
        <p:spPr bwMode="auto">
          <a:xfrm>
            <a:off x="1981200" y="762000"/>
            <a:ext cx="5257800" cy="1371600"/>
          </a:xfrm>
          <a:prstGeom prst="rect">
            <a:avLst/>
          </a:prstGeom>
          <a:noFill/>
          <a:ln w="38100">
            <a:solidFill>
              <a:srgbClr val="333399"/>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333399"/>
                </a:solidFill>
              </a:rPr>
              <a:t>MODULE 4</a:t>
            </a:r>
            <a:r>
              <a:rPr lang="en-US" altLang="en-US" sz="3200" b="1">
                <a:solidFill>
                  <a:srgbClr val="FF0000"/>
                </a:solidFill>
              </a:rPr>
              <a:t> </a:t>
            </a:r>
            <a:br>
              <a:rPr lang="en-US" altLang="en-US" sz="3200">
                <a:solidFill>
                  <a:srgbClr val="FF0000"/>
                </a:solidFill>
              </a:rPr>
            </a:br>
            <a:r>
              <a:rPr lang="en-US" altLang="en-US" sz="3200">
                <a:solidFill>
                  <a:srgbClr val="FF0000"/>
                </a:solidFill>
              </a:rPr>
              <a:t> </a:t>
            </a:r>
            <a:r>
              <a:rPr lang="en-US" altLang="en-US" sz="3200" b="1" i="1"/>
              <a:t>HEALTH, SAFETY AND ENVIRONMENT</a:t>
            </a:r>
          </a:p>
        </p:txBody>
      </p:sp>
      <p:pic>
        <p:nvPicPr>
          <p:cNvPr id="93188" name="Picture 4">
            <a:extLst>
              <a:ext uri="{FF2B5EF4-FFF2-40B4-BE49-F238E27FC236}">
                <a16:creationId xmlns:a16="http://schemas.microsoft.com/office/drawing/2014/main" id="{31D0C751-8300-A09C-89A5-C1EF2FB07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209800"/>
            <a:ext cx="1693863" cy="190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3189" name="Picture 5">
            <a:extLst>
              <a:ext uri="{FF2B5EF4-FFF2-40B4-BE49-F238E27FC236}">
                <a16:creationId xmlns:a16="http://schemas.microsoft.com/office/drawing/2014/main" id="{92597943-8DBF-7453-C741-581D77B72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350" y="3886200"/>
            <a:ext cx="2819400" cy="1617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3190" name="Picture 6">
            <a:extLst>
              <a:ext uri="{FF2B5EF4-FFF2-40B4-BE49-F238E27FC236}">
                <a16:creationId xmlns:a16="http://schemas.microsoft.com/office/drawing/2014/main" id="{4AA1CC79-1FEC-04E7-8E6C-DD65F8C47D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419600"/>
            <a:ext cx="1704975"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3191" name="Text Box 7">
            <a:extLst>
              <a:ext uri="{FF2B5EF4-FFF2-40B4-BE49-F238E27FC236}">
                <a16:creationId xmlns:a16="http://schemas.microsoft.com/office/drawing/2014/main" id="{E77001E0-3745-85F0-8197-0AA1B9A217E3}"/>
              </a:ext>
            </a:extLst>
          </p:cNvPr>
          <p:cNvSpPr txBox="1">
            <a:spLocks noChangeArrowheads="1"/>
          </p:cNvSpPr>
          <p:nvPr/>
        </p:nvSpPr>
        <p:spPr bwMode="auto">
          <a:xfrm>
            <a:off x="766763" y="5715000"/>
            <a:ext cx="5562600" cy="59055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dirty="0"/>
              <a:t>ZENVORA is committed to preserving the environment and taking care of the health and welfare of it’s people.  </a:t>
            </a:r>
          </a:p>
        </p:txBody>
      </p:sp>
      <p:pic>
        <p:nvPicPr>
          <p:cNvPr id="93192" name="Picture 8">
            <a:extLst>
              <a:ext uri="{FF2B5EF4-FFF2-40B4-BE49-F238E27FC236}">
                <a16:creationId xmlns:a16="http://schemas.microsoft.com/office/drawing/2014/main" id="{C870DCFC-79FE-9A56-9AF1-06EFF16C5A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8713" y="2286000"/>
            <a:ext cx="1600200" cy="1490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3193" name="Picture 9">
            <a:extLst>
              <a:ext uri="{FF2B5EF4-FFF2-40B4-BE49-F238E27FC236}">
                <a16:creationId xmlns:a16="http://schemas.microsoft.com/office/drawing/2014/main" id="{1224FE60-DC35-0C8C-6D66-975693E8A8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2362200"/>
            <a:ext cx="4114800" cy="2941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E988B8E7-B18E-7016-7612-7FE94B902D75}"/>
              </a:ext>
            </a:extLst>
          </p:cNvPr>
          <p:cNvSpPr>
            <a:spLocks noChangeArrowheads="1"/>
          </p:cNvSpPr>
          <p:nvPr/>
        </p:nvSpPr>
        <p:spPr bwMode="auto">
          <a:xfrm>
            <a:off x="533400" y="2743200"/>
            <a:ext cx="525780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50000"/>
              </a:spcBef>
              <a:buClr>
                <a:srgbClr val="FF3300"/>
              </a:buClr>
              <a:buFont typeface="Monotype Sorts" pitchFamily="2" charset="2"/>
              <a:buNone/>
            </a:pPr>
            <a:endParaRPr lang="en-US" altLang="en-US" b="1"/>
          </a:p>
          <a:p>
            <a:pPr eaLnBrk="1" hangingPunct="1">
              <a:lnSpc>
                <a:spcPct val="80000"/>
              </a:lnSpc>
              <a:spcBef>
                <a:spcPct val="50000"/>
              </a:spcBef>
              <a:buClr>
                <a:srgbClr val="FF3300"/>
              </a:buClr>
              <a:buFont typeface="Monotype Sorts" pitchFamily="2" charset="2"/>
              <a:buNone/>
            </a:pPr>
            <a:endParaRPr lang="en-US" altLang="en-US" b="1"/>
          </a:p>
        </p:txBody>
      </p:sp>
      <p:grpSp>
        <p:nvGrpSpPr>
          <p:cNvPr id="96259" name="Group 3">
            <a:extLst>
              <a:ext uri="{FF2B5EF4-FFF2-40B4-BE49-F238E27FC236}">
                <a16:creationId xmlns:a16="http://schemas.microsoft.com/office/drawing/2014/main" id="{E8D7C7D5-269A-A75E-3049-AB7E20E0D141}"/>
              </a:ext>
            </a:extLst>
          </p:cNvPr>
          <p:cNvGrpSpPr>
            <a:grpSpLocks/>
          </p:cNvGrpSpPr>
          <p:nvPr/>
        </p:nvGrpSpPr>
        <p:grpSpPr bwMode="auto">
          <a:xfrm>
            <a:off x="8077200" y="1295400"/>
            <a:ext cx="762000" cy="762000"/>
            <a:chOff x="2976" y="2160"/>
            <a:chExt cx="1536" cy="1440"/>
          </a:xfrm>
        </p:grpSpPr>
        <p:pic>
          <p:nvPicPr>
            <p:cNvPr id="94219" name="Picture 4">
              <a:extLst>
                <a:ext uri="{FF2B5EF4-FFF2-40B4-BE49-F238E27FC236}">
                  <a16:creationId xmlns:a16="http://schemas.microsoft.com/office/drawing/2014/main" id="{D5659C37-272C-4F8F-3E54-B72F31497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 y="2352"/>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pic>
        <p:sp>
          <p:nvSpPr>
            <p:cNvPr id="94220" name="AutoShape 5">
              <a:extLst>
                <a:ext uri="{FF2B5EF4-FFF2-40B4-BE49-F238E27FC236}">
                  <a16:creationId xmlns:a16="http://schemas.microsoft.com/office/drawing/2014/main" id="{2DBB312C-E486-BC07-08A7-767E33F4603A}"/>
                </a:ext>
              </a:extLst>
            </p:cNvPr>
            <p:cNvSpPr>
              <a:spLocks noChangeArrowheads="1"/>
            </p:cNvSpPr>
            <p:nvPr/>
          </p:nvSpPr>
          <p:spPr bwMode="auto">
            <a:xfrm>
              <a:off x="2976" y="2160"/>
              <a:ext cx="1536" cy="1440"/>
            </a:xfrm>
            <a:custGeom>
              <a:avLst/>
              <a:gdLst>
                <a:gd name="T0" fmla="*/ 4 w 21600"/>
                <a:gd name="T1" fmla="*/ 0 h 21600"/>
                <a:gd name="T2" fmla="*/ 1 w 21600"/>
                <a:gd name="T3" fmla="*/ 1 h 21600"/>
                <a:gd name="T4" fmla="*/ 0 w 21600"/>
                <a:gd name="T5" fmla="*/ 3 h 21600"/>
                <a:gd name="T6" fmla="*/ 1 w 21600"/>
                <a:gd name="T7" fmla="*/ 5 h 21600"/>
                <a:gd name="T8" fmla="*/ 4 w 21600"/>
                <a:gd name="T9" fmla="*/ 6 h 21600"/>
                <a:gd name="T10" fmla="*/ 7 w 21600"/>
                <a:gd name="T11" fmla="*/ 5 h 21600"/>
                <a:gd name="T12" fmla="*/ 8 w 21600"/>
                <a:gd name="T13" fmla="*/ 3 h 21600"/>
                <a:gd name="T14" fmla="*/ 7 w 21600"/>
                <a:gd name="T15" fmla="*/ 1 h 21600"/>
                <a:gd name="T16" fmla="*/ 0 60000 65536"/>
                <a:gd name="T17" fmla="*/ 0 60000 65536"/>
                <a:gd name="T18" fmla="*/ 0 60000 65536"/>
                <a:gd name="T19" fmla="*/ 0 60000 65536"/>
                <a:gd name="T20" fmla="*/ 0 60000 65536"/>
                <a:gd name="T21" fmla="*/ 0 60000 65536"/>
                <a:gd name="T22" fmla="*/ 0 60000 65536"/>
                <a:gd name="T23" fmla="*/ 0 60000 65536"/>
                <a:gd name="T24" fmla="*/ 3164 w 21600"/>
                <a:gd name="T25" fmla="*/ 3165 h 21600"/>
                <a:gd name="T26" fmla="*/ 18436 w 21600"/>
                <a:gd name="T27" fmla="*/ 1843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101" y="14706"/>
                  </a:moveTo>
                  <a:cubicBezTo>
                    <a:pt x="17828" y="13533"/>
                    <a:pt x="18214" y="12180"/>
                    <a:pt x="18214" y="10800"/>
                  </a:cubicBezTo>
                  <a:cubicBezTo>
                    <a:pt x="18214" y="6705"/>
                    <a:pt x="14894" y="3386"/>
                    <a:pt x="10800" y="3386"/>
                  </a:cubicBezTo>
                  <a:cubicBezTo>
                    <a:pt x="9419" y="3386"/>
                    <a:pt x="8066" y="3771"/>
                    <a:pt x="6893" y="4498"/>
                  </a:cubicBezTo>
                  <a:lnTo>
                    <a:pt x="17101" y="14706"/>
                  </a:lnTo>
                  <a:close/>
                  <a:moveTo>
                    <a:pt x="4498" y="6893"/>
                  </a:moveTo>
                  <a:cubicBezTo>
                    <a:pt x="3771" y="8066"/>
                    <a:pt x="3386" y="9419"/>
                    <a:pt x="3386" y="10799"/>
                  </a:cubicBezTo>
                  <a:cubicBezTo>
                    <a:pt x="3386" y="14894"/>
                    <a:pt x="6705" y="18214"/>
                    <a:pt x="10800" y="18214"/>
                  </a:cubicBezTo>
                  <a:cubicBezTo>
                    <a:pt x="12180" y="18213"/>
                    <a:pt x="13533" y="17828"/>
                    <a:pt x="14706" y="17101"/>
                  </a:cubicBezTo>
                  <a:lnTo>
                    <a:pt x="4498" y="6893"/>
                  </a:lnTo>
                  <a:close/>
                </a:path>
              </a:pathLst>
            </a:cu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IN"/>
            </a:p>
          </p:txBody>
        </p:sp>
      </p:grpSp>
      <p:sp>
        <p:nvSpPr>
          <p:cNvPr id="96262" name="Rectangle 6">
            <a:extLst>
              <a:ext uri="{FF2B5EF4-FFF2-40B4-BE49-F238E27FC236}">
                <a16:creationId xmlns:a16="http://schemas.microsoft.com/office/drawing/2014/main" id="{8661F515-DD7F-0CBE-2C88-3BB95735C507}"/>
              </a:ext>
            </a:extLst>
          </p:cNvPr>
          <p:cNvSpPr>
            <a:spLocks noChangeArrowheads="1"/>
          </p:cNvSpPr>
          <p:nvPr/>
        </p:nvSpPr>
        <p:spPr bwMode="auto">
          <a:xfrm>
            <a:off x="533400" y="838200"/>
            <a:ext cx="7315200" cy="188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50000"/>
              </a:spcBef>
            </a:pPr>
            <a:r>
              <a:rPr lang="en-US" altLang="en-US" sz="1400" b="1" dirty="0"/>
              <a:t>It is the policy of this company to prohibit the use, sale, transfer or possession of  illegal  drugs, drug related paraphernalia, regulated drugs  not prescribed  to the individual, alcoholic beverages, firearms, pyrotechnics, dangerous weapons and/or other contraband on company premises or work sites.</a:t>
            </a:r>
          </a:p>
          <a:p>
            <a:pPr eaLnBrk="1" hangingPunct="1">
              <a:lnSpc>
                <a:spcPct val="80000"/>
              </a:lnSpc>
              <a:spcBef>
                <a:spcPct val="50000"/>
              </a:spcBef>
              <a:buClr>
                <a:srgbClr val="FF3300"/>
              </a:buClr>
              <a:buFont typeface="Monotype Sorts" pitchFamily="2" charset="2"/>
              <a:buNone/>
            </a:pPr>
            <a:r>
              <a:rPr lang="en-US" altLang="en-US" sz="1400" b="1" dirty="0"/>
              <a:t>Testing - Pre-employment, random, post-accident, reasonable cause and operator requested </a:t>
            </a:r>
          </a:p>
          <a:p>
            <a:pPr eaLnBrk="1" hangingPunct="1">
              <a:spcBef>
                <a:spcPct val="20000"/>
              </a:spcBef>
            </a:pPr>
            <a:r>
              <a:rPr lang="en-US" altLang="en-US" sz="1400" b="1" dirty="0"/>
              <a:t>ZENVORA will perform these tests to assist in maintaining a drug free work place</a:t>
            </a:r>
          </a:p>
          <a:p>
            <a:pPr eaLnBrk="1" hangingPunct="1">
              <a:lnSpc>
                <a:spcPct val="90000"/>
              </a:lnSpc>
              <a:spcBef>
                <a:spcPct val="50000"/>
              </a:spcBef>
            </a:pPr>
            <a:endParaRPr lang="en-US" altLang="en-US" sz="1400" b="1" dirty="0"/>
          </a:p>
        </p:txBody>
      </p:sp>
      <p:sp>
        <p:nvSpPr>
          <p:cNvPr id="96263" name="Rectangle 7">
            <a:extLst>
              <a:ext uri="{FF2B5EF4-FFF2-40B4-BE49-F238E27FC236}">
                <a16:creationId xmlns:a16="http://schemas.microsoft.com/office/drawing/2014/main" id="{5E8BE7B0-B1DB-C650-B460-E2549AFB3B4B}"/>
              </a:ext>
            </a:extLst>
          </p:cNvPr>
          <p:cNvSpPr>
            <a:spLocks noChangeArrowheads="1"/>
          </p:cNvSpPr>
          <p:nvPr/>
        </p:nvSpPr>
        <p:spPr bwMode="auto">
          <a:xfrm>
            <a:off x="3733800" y="4876800"/>
            <a:ext cx="3962400" cy="1323439"/>
          </a:xfrm>
          <a:prstGeom prst="rect">
            <a:avLst/>
          </a:prstGeom>
          <a:solidFill>
            <a:srgbClr val="FFCC00"/>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dirty="0">
                <a:solidFill>
                  <a:srgbClr val="333399"/>
                </a:solidFill>
              </a:rPr>
              <a:t>ZENVORA reserves the right  to search any and all belongings of persons departing for, leaving from, or present on company property or work locations.</a:t>
            </a:r>
          </a:p>
        </p:txBody>
      </p:sp>
      <p:sp>
        <p:nvSpPr>
          <p:cNvPr id="94214" name="Text Box 8">
            <a:extLst>
              <a:ext uri="{FF2B5EF4-FFF2-40B4-BE49-F238E27FC236}">
                <a16:creationId xmlns:a16="http://schemas.microsoft.com/office/drawing/2014/main" id="{E06F591A-0EFC-AB2D-2E7F-5276547BC053}"/>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Alcohol/Drugs/Firearms</a:t>
            </a:r>
          </a:p>
        </p:txBody>
      </p:sp>
      <p:sp>
        <p:nvSpPr>
          <p:cNvPr id="96265" name="Rectangle 9">
            <a:extLst>
              <a:ext uri="{FF2B5EF4-FFF2-40B4-BE49-F238E27FC236}">
                <a16:creationId xmlns:a16="http://schemas.microsoft.com/office/drawing/2014/main" id="{9617F2E7-EC74-1A3E-C7BD-0DE015DE2F0F}"/>
              </a:ext>
            </a:extLst>
          </p:cNvPr>
          <p:cNvSpPr>
            <a:spLocks noGrp="1" noChangeArrowheads="1"/>
          </p:cNvSpPr>
          <p:nvPr>
            <p:ph type="body" idx="1"/>
          </p:nvPr>
        </p:nvSpPr>
        <p:spPr bwMode="auto">
          <a:xfrm>
            <a:off x="2133600" y="2514600"/>
            <a:ext cx="6629400" cy="1988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eaLnBrk="1" hangingPunct="1"/>
            <a:r>
              <a:rPr lang="en-US" altLang="en-US" sz="1400" b="1" dirty="0"/>
              <a:t>All prescription medication must be reported upon arrival at the rig </a:t>
            </a:r>
          </a:p>
          <a:p>
            <a:pPr eaLnBrk="1" hangingPunct="1"/>
            <a:r>
              <a:rPr lang="en-US" altLang="en-US" sz="1400" b="1" dirty="0"/>
              <a:t>Prescription must be in the original container and have only that prescribed medication inside</a:t>
            </a:r>
          </a:p>
          <a:p>
            <a:pPr eaLnBrk="1" hangingPunct="1"/>
            <a:r>
              <a:rPr lang="en-US" altLang="en-US" sz="1400" b="1" dirty="0"/>
              <a:t>Must be within prescription’s date</a:t>
            </a:r>
          </a:p>
          <a:p>
            <a:pPr eaLnBrk="1" hangingPunct="1"/>
            <a:r>
              <a:rPr lang="en-US" altLang="en-US" sz="1400" b="1" dirty="0"/>
              <a:t>Must be accompanied by a note from the physician stating that these drugs can be taken while working around industrial equipment</a:t>
            </a:r>
          </a:p>
          <a:p>
            <a:pPr eaLnBrk="1" hangingPunct="1"/>
            <a:r>
              <a:rPr lang="en-US" altLang="en-US" sz="1400" b="1" dirty="0"/>
              <a:t>It is a violation of ZENVORA policy to give your prescriptions to other fellow employees !</a:t>
            </a:r>
          </a:p>
        </p:txBody>
      </p:sp>
      <p:pic>
        <p:nvPicPr>
          <p:cNvPr id="94216" name="Picture 10">
            <a:extLst>
              <a:ext uri="{FF2B5EF4-FFF2-40B4-BE49-F238E27FC236}">
                <a16:creationId xmlns:a16="http://schemas.microsoft.com/office/drawing/2014/main" id="{4E9360CA-4CFD-8438-15F8-4F3FAAB2E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200400"/>
            <a:ext cx="67151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11">
            <a:extLst>
              <a:ext uri="{FF2B5EF4-FFF2-40B4-BE49-F238E27FC236}">
                <a16:creationId xmlns:a16="http://schemas.microsoft.com/office/drawing/2014/main" id="{A7905D45-FC90-128E-9813-4ADD63219BFF}"/>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457200" y="4495800"/>
            <a:ext cx="2590800"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4218" name="Line 12">
            <a:extLst>
              <a:ext uri="{FF2B5EF4-FFF2-40B4-BE49-F238E27FC236}">
                <a16:creationId xmlns:a16="http://schemas.microsoft.com/office/drawing/2014/main" id="{F9BA8A6E-F69D-A151-E383-E1B77AD5D89C}"/>
              </a:ext>
            </a:extLst>
          </p:cNvPr>
          <p:cNvSpPr>
            <a:spLocks noChangeShapeType="1"/>
          </p:cNvSpPr>
          <p:nvPr/>
        </p:nvSpPr>
        <p:spPr bwMode="auto">
          <a:xfrm flipH="1">
            <a:off x="3276600" y="54864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 name="Picture 1">
            <a:extLst>
              <a:ext uri="{FF2B5EF4-FFF2-40B4-BE49-F238E27FC236}">
                <a16:creationId xmlns:a16="http://schemas.microsoft.com/office/drawing/2014/main" id="{803D3C65-AA94-89B0-9682-87BBA4BEE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96259"/>
                                        </p:tgtEl>
                                        <p:attrNameLst>
                                          <p:attrName>style.visibility</p:attrName>
                                        </p:attrNameLst>
                                      </p:cBhvr>
                                      <p:to>
                                        <p:strVal val="visible"/>
                                      </p:to>
                                    </p:set>
                                    <p:anim calcmode="lin" valueType="num">
                                      <p:cBhvr>
                                        <p:cTn id="7" dur="500" fill="hold"/>
                                        <p:tgtEl>
                                          <p:spTgt spid="96259"/>
                                        </p:tgtEl>
                                        <p:attrNameLst>
                                          <p:attrName>ppt_w</p:attrName>
                                        </p:attrNameLst>
                                      </p:cBhvr>
                                      <p:tavLst>
                                        <p:tav tm="0">
                                          <p:val>
                                            <p:strVal val="2/3*#ppt_w"/>
                                          </p:val>
                                        </p:tav>
                                        <p:tav tm="100000">
                                          <p:val>
                                            <p:strVal val="#ppt_w"/>
                                          </p:val>
                                        </p:tav>
                                      </p:tavLst>
                                    </p:anim>
                                    <p:anim calcmode="lin" valueType="num">
                                      <p:cBhvr>
                                        <p:cTn id="8" dur="500" fill="hold"/>
                                        <p:tgtEl>
                                          <p:spTgt spid="96259"/>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nodePh="1">
                                  <p:stCondLst>
                                    <p:cond delay="100"/>
                                  </p:stCondLst>
                                  <p:endCondLst>
                                    <p:cond evt="begin" delay="0">
                                      <p:tn val="10"/>
                                    </p:cond>
                                  </p:endCondLst>
                                  <p:childTnLst>
                                    <p:set>
                                      <p:cBhvr>
                                        <p:cTn id="11" dur="1" fill="hold">
                                          <p:stCondLst>
                                            <p:cond delay="0"/>
                                          </p:stCondLst>
                                        </p:cTn>
                                        <p:tgtEl>
                                          <p:spTgt spid="96258"/>
                                        </p:tgtEl>
                                        <p:attrNameLst>
                                          <p:attrName>style.visibility</p:attrName>
                                        </p:attrNameLst>
                                      </p:cBhvr>
                                      <p:to>
                                        <p:strVal val="visible"/>
                                      </p:to>
                                    </p:set>
                                    <p:anim calcmode="lin" valueType="num">
                                      <p:cBhvr>
                                        <p:cTn id="12" dur="500" fill="hold"/>
                                        <p:tgtEl>
                                          <p:spTgt spid="96258"/>
                                        </p:tgtEl>
                                        <p:attrNameLst>
                                          <p:attrName>ppt_w</p:attrName>
                                        </p:attrNameLst>
                                      </p:cBhvr>
                                      <p:tavLst>
                                        <p:tav tm="0">
                                          <p:val>
                                            <p:fltVal val="0"/>
                                          </p:val>
                                        </p:tav>
                                        <p:tav tm="100000">
                                          <p:val>
                                            <p:strVal val="#ppt_w"/>
                                          </p:val>
                                        </p:tav>
                                      </p:tavLst>
                                    </p:anim>
                                    <p:anim calcmode="lin" valueType="num">
                                      <p:cBhvr>
                                        <p:cTn id="13" dur="500" fill="hold"/>
                                        <p:tgtEl>
                                          <p:spTgt spid="96258"/>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100"/>
                            </p:stCondLst>
                            <p:childTnLst>
                              <p:par>
                                <p:cTn id="15" presetID="22" presetClass="entr" presetSubtype="1" fill="hold" grpId="0" nodeType="afterEffect">
                                  <p:stCondLst>
                                    <p:cond delay="200"/>
                                  </p:stCondLst>
                                  <p:childTnLst>
                                    <p:set>
                                      <p:cBhvr>
                                        <p:cTn id="16" dur="1" fill="hold">
                                          <p:stCondLst>
                                            <p:cond delay="0"/>
                                          </p:stCondLst>
                                        </p:cTn>
                                        <p:tgtEl>
                                          <p:spTgt spid="96262"/>
                                        </p:tgtEl>
                                        <p:attrNameLst>
                                          <p:attrName>style.visibility</p:attrName>
                                        </p:attrNameLst>
                                      </p:cBhvr>
                                      <p:to>
                                        <p:strVal val="visible"/>
                                      </p:to>
                                    </p:set>
                                    <p:animEffect transition="in" filter="wipe(up)">
                                      <p:cBhvr>
                                        <p:cTn id="17" dur="500"/>
                                        <p:tgtEl>
                                          <p:spTgt spid="96262"/>
                                        </p:tgtEl>
                                      </p:cBhvr>
                                    </p:animEffect>
                                  </p:childTnLst>
                                </p:cTn>
                              </p:par>
                            </p:childTnLst>
                          </p:cTn>
                        </p:par>
                        <p:par>
                          <p:cTn id="18" fill="hold" nodeType="afterGroup">
                            <p:stCondLst>
                              <p:cond delay="1800"/>
                            </p:stCondLst>
                            <p:childTnLst>
                              <p:par>
                                <p:cTn id="19" presetID="4" presetClass="entr" presetSubtype="16" fill="hold" grpId="0" nodeType="afterEffect">
                                  <p:stCondLst>
                                    <p:cond delay="300"/>
                                  </p:stCondLst>
                                  <p:childTnLst>
                                    <p:set>
                                      <p:cBhvr>
                                        <p:cTn id="20" dur="1" fill="hold">
                                          <p:stCondLst>
                                            <p:cond delay="0"/>
                                          </p:stCondLst>
                                        </p:cTn>
                                        <p:tgtEl>
                                          <p:spTgt spid="96263"/>
                                        </p:tgtEl>
                                        <p:attrNameLst>
                                          <p:attrName>style.visibility</p:attrName>
                                        </p:attrNameLst>
                                      </p:cBhvr>
                                      <p:to>
                                        <p:strVal val="visible"/>
                                      </p:to>
                                    </p:set>
                                    <p:animEffect transition="in" filter="box(in)">
                                      <p:cBhvr>
                                        <p:cTn id="21" dur="500"/>
                                        <p:tgtEl>
                                          <p:spTgt spid="96263"/>
                                        </p:tgtEl>
                                      </p:cBhvr>
                                    </p:animEffect>
                                  </p:childTnLst>
                                </p:cTn>
                              </p:par>
                            </p:childTnLst>
                          </p:cTn>
                        </p:par>
                        <p:par>
                          <p:cTn id="22" fill="hold" nodeType="afterGroup">
                            <p:stCondLst>
                              <p:cond delay="2600"/>
                            </p:stCondLst>
                            <p:childTnLst>
                              <p:par>
                                <p:cTn id="23" presetID="3" presetClass="entr" presetSubtype="10" fill="hold" grpId="0" nodeType="afterEffect">
                                  <p:stCondLst>
                                    <p:cond delay="300"/>
                                  </p:stCondLst>
                                  <p:childTnLst>
                                    <p:set>
                                      <p:cBhvr>
                                        <p:cTn id="24" dur="1" fill="hold">
                                          <p:stCondLst>
                                            <p:cond delay="0"/>
                                          </p:stCondLst>
                                        </p:cTn>
                                        <p:tgtEl>
                                          <p:spTgt spid="96265"/>
                                        </p:tgtEl>
                                        <p:attrNameLst>
                                          <p:attrName>style.visibility</p:attrName>
                                        </p:attrNameLst>
                                      </p:cBhvr>
                                      <p:to>
                                        <p:strVal val="visible"/>
                                      </p:to>
                                    </p:set>
                                    <p:animEffect transition="in" filter="blinds(horizontal)">
                                      <p:cBhvr>
                                        <p:cTn id="25" dur="500"/>
                                        <p:tgtEl>
                                          <p:spTgt spid="96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autoUpdateAnimBg="0"/>
      <p:bldP spid="96262" grpId="0" autoUpdateAnimBg="0"/>
      <p:bldP spid="96263" grpId="0" animBg="1" autoUpdateAnimBg="0"/>
      <p:bldP spid="9626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4B93BD-8B8A-FBA0-D9FF-64EEADD0B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0242" name="Text Box 2">
            <a:extLst>
              <a:ext uri="{FF2B5EF4-FFF2-40B4-BE49-F238E27FC236}">
                <a16:creationId xmlns:a16="http://schemas.microsoft.com/office/drawing/2014/main" id="{13A86A68-0409-BBF2-D16D-61DC0DAA44EE}"/>
              </a:ext>
            </a:extLst>
          </p:cNvPr>
          <p:cNvSpPr txBox="1">
            <a:spLocks noChangeArrowheads="1"/>
          </p:cNvSpPr>
          <p:nvPr/>
        </p:nvSpPr>
        <p:spPr bwMode="auto">
          <a:xfrm>
            <a:off x="76200" y="3581400"/>
            <a:ext cx="1549400"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ON DRILLFLOOR</a:t>
            </a:r>
          </a:p>
        </p:txBody>
      </p:sp>
      <p:sp>
        <p:nvSpPr>
          <p:cNvPr id="10243" name="Text Box 3">
            <a:extLst>
              <a:ext uri="{FF2B5EF4-FFF2-40B4-BE49-F238E27FC236}">
                <a16:creationId xmlns:a16="http://schemas.microsoft.com/office/drawing/2014/main" id="{D60AAA27-DCD5-9432-19CF-A05B645BEC11}"/>
              </a:ext>
            </a:extLst>
          </p:cNvPr>
          <p:cNvSpPr txBox="1">
            <a:spLocks noChangeArrowheads="1"/>
          </p:cNvSpPr>
          <p:nvPr/>
        </p:nvSpPr>
        <p:spPr bwMode="auto">
          <a:xfrm>
            <a:off x="152400" y="6192838"/>
            <a:ext cx="20574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WORKING ON CATWALK</a:t>
            </a:r>
          </a:p>
        </p:txBody>
      </p:sp>
      <p:sp>
        <p:nvSpPr>
          <p:cNvPr id="10244" name="Text Box 4">
            <a:extLst>
              <a:ext uri="{FF2B5EF4-FFF2-40B4-BE49-F238E27FC236}">
                <a16:creationId xmlns:a16="http://schemas.microsoft.com/office/drawing/2014/main" id="{1F4923EC-668D-B359-5ECF-1A99B5264A06}"/>
              </a:ext>
            </a:extLst>
          </p:cNvPr>
          <p:cNvSpPr txBox="1">
            <a:spLocks noChangeArrowheads="1"/>
          </p:cNvSpPr>
          <p:nvPr/>
        </p:nvSpPr>
        <p:spPr bwMode="auto">
          <a:xfrm>
            <a:off x="6858000" y="6192838"/>
            <a:ext cx="22098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WORKING WITH FORKLIFT</a:t>
            </a:r>
          </a:p>
        </p:txBody>
      </p:sp>
      <p:sp>
        <p:nvSpPr>
          <p:cNvPr id="10245" name="Text Box 5">
            <a:extLst>
              <a:ext uri="{FF2B5EF4-FFF2-40B4-BE49-F238E27FC236}">
                <a16:creationId xmlns:a16="http://schemas.microsoft.com/office/drawing/2014/main" id="{AFF9418D-2721-2759-56F8-38CC68A10ACB}"/>
              </a:ext>
            </a:extLst>
          </p:cNvPr>
          <p:cNvSpPr txBox="1">
            <a:spLocks noChangeArrowheads="1"/>
          </p:cNvSpPr>
          <p:nvPr/>
        </p:nvSpPr>
        <p:spPr bwMode="auto">
          <a:xfrm>
            <a:off x="182563" y="822325"/>
            <a:ext cx="876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TYPICAL JOBS AND ACTIVITIES FOR THE ROUSTABOUT ON THE RIG</a:t>
            </a:r>
          </a:p>
        </p:txBody>
      </p:sp>
      <p:sp>
        <p:nvSpPr>
          <p:cNvPr id="10246" name="Text Box 6">
            <a:extLst>
              <a:ext uri="{FF2B5EF4-FFF2-40B4-BE49-F238E27FC236}">
                <a16:creationId xmlns:a16="http://schemas.microsoft.com/office/drawing/2014/main" id="{4EC93349-9262-9C69-C6B5-6DAA8B37672C}"/>
              </a:ext>
            </a:extLst>
          </p:cNvPr>
          <p:cNvSpPr txBox="1">
            <a:spLocks noChangeArrowheads="1"/>
          </p:cNvSpPr>
          <p:nvPr/>
        </p:nvSpPr>
        <p:spPr bwMode="auto">
          <a:xfrm>
            <a:off x="1828800" y="3390900"/>
            <a:ext cx="2133600" cy="466725"/>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GIVING SIGNALS TO THE CRANE OPERATOR</a:t>
            </a:r>
          </a:p>
        </p:txBody>
      </p:sp>
      <p:sp>
        <p:nvSpPr>
          <p:cNvPr id="10247" name="Text Box 7">
            <a:extLst>
              <a:ext uri="{FF2B5EF4-FFF2-40B4-BE49-F238E27FC236}">
                <a16:creationId xmlns:a16="http://schemas.microsoft.com/office/drawing/2014/main" id="{85B6034A-95AD-AB6B-18EE-AA3D26E1AF75}"/>
              </a:ext>
            </a:extLst>
          </p:cNvPr>
          <p:cNvSpPr txBox="1">
            <a:spLocks noChangeArrowheads="1"/>
          </p:cNvSpPr>
          <p:nvPr/>
        </p:nvSpPr>
        <p:spPr bwMode="auto">
          <a:xfrm>
            <a:off x="2362200" y="6192838"/>
            <a:ext cx="20574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WORKING WITH SLINGS</a:t>
            </a:r>
          </a:p>
        </p:txBody>
      </p:sp>
      <p:sp>
        <p:nvSpPr>
          <p:cNvPr id="10248" name="Text Box 8">
            <a:extLst>
              <a:ext uri="{FF2B5EF4-FFF2-40B4-BE49-F238E27FC236}">
                <a16:creationId xmlns:a16="http://schemas.microsoft.com/office/drawing/2014/main" id="{0CF6C994-8CB6-59C4-7A9F-EF69294A4A1C}"/>
              </a:ext>
            </a:extLst>
          </p:cNvPr>
          <p:cNvSpPr txBox="1">
            <a:spLocks noChangeArrowheads="1"/>
          </p:cNvSpPr>
          <p:nvPr/>
        </p:nvSpPr>
        <p:spPr bwMode="auto">
          <a:xfrm>
            <a:off x="4191000" y="2992438"/>
            <a:ext cx="2057400" cy="284162"/>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OFFLOADING CHOPPER</a:t>
            </a:r>
          </a:p>
        </p:txBody>
      </p:sp>
      <p:sp>
        <p:nvSpPr>
          <p:cNvPr id="10249" name="Text Box 9">
            <a:extLst>
              <a:ext uri="{FF2B5EF4-FFF2-40B4-BE49-F238E27FC236}">
                <a16:creationId xmlns:a16="http://schemas.microsoft.com/office/drawing/2014/main" id="{94A9D57E-111F-D2D9-1809-AF569570F2B8}"/>
              </a:ext>
            </a:extLst>
          </p:cNvPr>
          <p:cNvSpPr txBox="1">
            <a:spLocks noChangeArrowheads="1"/>
          </p:cNvSpPr>
          <p:nvPr/>
        </p:nvSpPr>
        <p:spPr bwMode="auto">
          <a:xfrm>
            <a:off x="0" y="76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ROUSTABOUT OJT HANDBOOK</a:t>
            </a:r>
          </a:p>
        </p:txBody>
      </p:sp>
      <p:pic>
        <p:nvPicPr>
          <p:cNvPr id="10250" name="Picture 10">
            <a:extLst>
              <a:ext uri="{FF2B5EF4-FFF2-40B4-BE49-F238E27FC236}">
                <a16:creationId xmlns:a16="http://schemas.microsoft.com/office/drawing/2014/main" id="{E0296B0A-3DCC-4F7B-246D-F0DE55E83252}"/>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152400" y="1447800"/>
            <a:ext cx="1508125"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51" name="Picture 11">
            <a:extLst>
              <a:ext uri="{FF2B5EF4-FFF2-40B4-BE49-F238E27FC236}">
                <a16:creationId xmlns:a16="http://schemas.microsoft.com/office/drawing/2014/main" id="{EA1AC541-953F-8B8F-0A76-38640DB285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233488"/>
            <a:ext cx="2743200" cy="166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52" name="Picture 12">
            <a:extLst>
              <a:ext uri="{FF2B5EF4-FFF2-40B4-BE49-F238E27FC236}">
                <a16:creationId xmlns:a16="http://schemas.microsoft.com/office/drawing/2014/main" id="{049A2500-E429-3906-A90C-F0CB4CAEFE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495800"/>
            <a:ext cx="2133600"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53" name="Picture 13">
            <a:extLst>
              <a:ext uri="{FF2B5EF4-FFF2-40B4-BE49-F238E27FC236}">
                <a16:creationId xmlns:a16="http://schemas.microsoft.com/office/drawing/2014/main" id="{6C2DAD86-EE3C-E3DB-9BCB-109F5DD03BD1}"/>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2133600" y="1219200"/>
            <a:ext cx="1728788"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54" name="Picture 14">
            <a:extLst>
              <a:ext uri="{FF2B5EF4-FFF2-40B4-BE49-F238E27FC236}">
                <a16:creationId xmlns:a16="http://schemas.microsoft.com/office/drawing/2014/main" id="{F6679319-4D97-466D-EF9B-74D4986E90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3886200"/>
            <a:ext cx="1524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55" name="Picture 15">
            <a:extLst>
              <a:ext uri="{FF2B5EF4-FFF2-40B4-BE49-F238E27FC236}">
                <a16:creationId xmlns:a16="http://schemas.microsoft.com/office/drawing/2014/main" id="{56FA5E4B-CA14-1008-914A-032315D9F402}"/>
              </a:ext>
            </a:extLst>
          </p:cNvPr>
          <p:cNvPicPr>
            <a:picLocks noChangeAspect="1" noChangeArrowheads="1"/>
          </p:cNvPicPr>
          <p:nvPr/>
        </p:nvPicPr>
        <p:blipFill>
          <a:blip r:embed="rId8">
            <a:lum bright="12000"/>
            <a:extLst>
              <a:ext uri="{28A0092B-C50C-407E-A947-70E740481C1C}">
                <a14:useLocalDpi xmlns:a14="http://schemas.microsoft.com/office/drawing/2010/main" val="0"/>
              </a:ext>
            </a:extLst>
          </a:blip>
          <a:srcRect/>
          <a:stretch>
            <a:fillRect/>
          </a:stretch>
        </p:blipFill>
        <p:spPr bwMode="auto">
          <a:xfrm>
            <a:off x="6858000" y="4514850"/>
            <a:ext cx="2209800" cy="1657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56" name="Picture 16">
            <a:extLst>
              <a:ext uri="{FF2B5EF4-FFF2-40B4-BE49-F238E27FC236}">
                <a16:creationId xmlns:a16="http://schemas.microsoft.com/office/drawing/2014/main" id="{059BEA75-6DD2-1515-30CB-41E9AEFADF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1219200"/>
            <a:ext cx="2168525"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57" name="Text Box 17">
            <a:extLst>
              <a:ext uri="{FF2B5EF4-FFF2-40B4-BE49-F238E27FC236}">
                <a16:creationId xmlns:a16="http://schemas.microsoft.com/office/drawing/2014/main" id="{F04804E7-DE15-5F27-B1BC-F401669233A2}"/>
              </a:ext>
            </a:extLst>
          </p:cNvPr>
          <p:cNvSpPr txBox="1">
            <a:spLocks noChangeArrowheads="1"/>
          </p:cNvSpPr>
          <p:nvPr/>
        </p:nvSpPr>
        <p:spPr bwMode="auto">
          <a:xfrm>
            <a:off x="6781800" y="3617913"/>
            <a:ext cx="2286000" cy="466725"/>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FIRE FIGHTING DUTIES FOR HELICOPTER LANDINGS</a:t>
            </a:r>
          </a:p>
        </p:txBody>
      </p:sp>
      <p:pic>
        <p:nvPicPr>
          <p:cNvPr id="10258" name="Picture 18">
            <a:extLst>
              <a:ext uri="{FF2B5EF4-FFF2-40B4-BE49-F238E27FC236}">
                <a16:creationId xmlns:a16="http://schemas.microsoft.com/office/drawing/2014/main" id="{2F7467C9-C6EC-D22B-185A-051304E216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8600" y="3354388"/>
            <a:ext cx="2667000" cy="1712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59" name="Text Box 19">
            <a:extLst>
              <a:ext uri="{FF2B5EF4-FFF2-40B4-BE49-F238E27FC236}">
                <a16:creationId xmlns:a16="http://schemas.microsoft.com/office/drawing/2014/main" id="{2A694E71-844C-06C0-85E2-C7702EFA41CB}"/>
              </a:ext>
            </a:extLst>
          </p:cNvPr>
          <p:cNvSpPr txBox="1">
            <a:spLocks noChangeArrowheads="1"/>
          </p:cNvSpPr>
          <p:nvPr/>
        </p:nvSpPr>
        <p:spPr bwMode="auto">
          <a:xfrm>
            <a:off x="4495800" y="5105400"/>
            <a:ext cx="19050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EATING LUNCH WITH CO-WORKERS</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8390C4-0D53-635A-D033-94F441D2F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97282" name="Text Box 2">
            <a:extLst>
              <a:ext uri="{FF2B5EF4-FFF2-40B4-BE49-F238E27FC236}">
                <a16:creationId xmlns:a16="http://schemas.microsoft.com/office/drawing/2014/main" id="{07F410E1-37FE-70B6-2723-058FBA5A044E}"/>
              </a:ext>
            </a:extLst>
          </p:cNvPr>
          <p:cNvSpPr txBox="1">
            <a:spLocks noChangeArrowheads="1"/>
          </p:cNvSpPr>
          <p:nvPr/>
        </p:nvSpPr>
        <p:spPr bwMode="auto">
          <a:xfrm>
            <a:off x="254000" y="838200"/>
            <a:ext cx="7289800" cy="310197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nSpc>
                <a:spcPct val="80000"/>
              </a:lnSpc>
              <a:spcBef>
                <a:spcPct val="50000"/>
              </a:spcBef>
              <a:buClr>
                <a:schemeClr val="bg2"/>
              </a:buClr>
              <a:buFontTx/>
              <a:buChar char="•"/>
            </a:pPr>
            <a:r>
              <a:rPr lang="en-US" altLang="en-US" sz="1600" u="sng"/>
              <a:t>First-aid kits and supplies are located around rigs.</a:t>
            </a:r>
            <a:endParaRPr lang="en-US" altLang="en-US" sz="1600"/>
          </a:p>
          <a:p>
            <a:pPr lvl="1">
              <a:lnSpc>
                <a:spcPct val="80000"/>
              </a:lnSpc>
              <a:spcBef>
                <a:spcPct val="50000"/>
              </a:spcBef>
              <a:buClr>
                <a:schemeClr val="bg2"/>
              </a:buClr>
              <a:buSzPct val="110000"/>
              <a:buFontTx/>
              <a:buChar char="•"/>
            </a:pPr>
            <a:r>
              <a:rPr lang="en-US" altLang="en-US" sz="1600" u="sng"/>
              <a:t>Trained personnel in basic first aid.</a:t>
            </a:r>
            <a:r>
              <a:rPr lang="en-US" altLang="en-US" sz="1600"/>
              <a:t> </a:t>
            </a:r>
          </a:p>
          <a:p>
            <a:pPr lvl="1">
              <a:lnSpc>
                <a:spcPct val="80000"/>
              </a:lnSpc>
              <a:spcBef>
                <a:spcPct val="50000"/>
              </a:spcBef>
              <a:buClr>
                <a:schemeClr val="bg2"/>
              </a:buClr>
              <a:buSzPct val="110000"/>
              <a:buFontTx/>
              <a:buChar char="•"/>
            </a:pPr>
            <a:r>
              <a:rPr lang="en-US" altLang="en-US" sz="1600"/>
              <a:t>All rigs maintain adequate first aid supplies.</a:t>
            </a:r>
          </a:p>
          <a:p>
            <a:pPr lvl="1">
              <a:lnSpc>
                <a:spcPct val="80000"/>
              </a:lnSpc>
              <a:spcBef>
                <a:spcPct val="50000"/>
              </a:spcBef>
              <a:buClr>
                <a:schemeClr val="bg2"/>
              </a:buClr>
              <a:buSzPct val="110000"/>
              <a:buFontTx/>
              <a:buChar char="•"/>
            </a:pPr>
            <a:r>
              <a:rPr lang="en-US" altLang="en-US" sz="1600"/>
              <a:t>Supervisory personnel are adequately trained to respond to first aid situations.</a:t>
            </a:r>
          </a:p>
          <a:p>
            <a:pPr lvl="1">
              <a:lnSpc>
                <a:spcPct val="80000"/>
              </a:lnSpc>
              <a:spcBef>
                <a:spcPct val="50000"/>
              </a:spcBef>
              <a:buClr>
                <a:schemeClr val="bg2"/>
              </a:buClr>
              <a:buSzPct val="110000"/>
              <a:buFontTx/>
              <a:buChar char="•"/>
            </a:pPr>
            <a:r>
              <a:rPr lang="en-US" altLang="en-US" sz="1600"/>
              <a:t>Safety reps on the rig.</a:t>
            </a:r>
          </a:p>
          <a:p>
            <a:pPr lvl="1">
              <a:lnSpc>
                <a:spcPct val="80000"/>
              </a:lnSpc>
              <a:spcBef>
                <a:spcPct val="50000"/>
              </a:spcBef>
              <a:buClr>
                <a:schemeClr val="bg2"/>
              </a:buClr>
              <a:buSzPct val="110000"/>
              <a:buFontTx/>
              <a:buChar char="•"/>
            </a:pPr>
            <a:r>
              <a:rPr lang="en-US" altLang="en-US" sz="1600" u="sng"/>
              <a:t>In the event of injury, get help &amp; report incident to the Toolpusher</a:t>
            </a:r>
          </a:p>
          <a:p>
            <a:pPr lvl="1">
              <a:lnSpc>
                <a:spcPct val="80000"/>
              </a:lnSpc>
              <a:spcBef>
                <a:spcPct val="50000"/>
              </a:spcBef>
              <a:buClr>
                <a:schemeClr val="bg2"/>
              </a:buClr>
              <a:buSzPct val="110000"/>
              <a:buFontTx/>
              <a:buChar char="•"/>
            </a:pPr>
            <a:r>
              <a:rPr lang="en-US" altLang="en-US" sz="1600"/>
              <a:t>Report all injuries regardless of how insignificant you may think they are</a:t>
            </a:r>
          </a:p>
          <a:p>
            <a:pPr lvl="1">
              <a:lnSpc>
                <a:spcPct val="80000"/>
              </a:lnSpc>
              <a:spcBef>
                <a:spcPct val="50000"/>
              </a:spcBef>
              <a:buClr>
                <a:schemeClr val="bg2"/>
              </a:buClr>
              <a:buSzPct val="110000"/>
              <a:buFontTx/>
              <a:buChar char="•"/>
            </a:pPr>
            <a:r>
              <a:rPr lang="en-US" altLang="en-US" sz="1600" u="sng"/>
              <a:t>Respond only to the extent you are trained. Call for qualified assistance</a:t>
            </a:r>
            <a:r>
              <a:rPr lang="en-US" altLang="en-US" u="sng"/>
              <a:t>.</a:t>
            </a:r>
            <a:endParaRPr lang="en-US" altLang="en-US"/>
          </a:p>
          <a:p>
            <a:pPr lvl="1">
              <a:lnSpc>
                <a:spcPct val="80000"/>
              </a:lnSpc>
              <a:spcBef>
                <a:spcPct val="50000"/>
              </a:spcBef>
              <a:buClr>
                <a:schemeClr val="bg2"/>
              </a:buClr>
              <a:buSzPct val="110000"/>
              <a:buFontTx/>
              <a:buChar char="•"/>
            </a:pPr>
            <a:endParaRPr lang="en-US" altLang="en-US"/>
          </a:p>
        </p:txBody>
      </p:sp>
      <p:sp>
        <p:nvSpPr>
          <p:cNvPr id="97283" name="Rectangle 3">
            <a:extLst>
              <a:ext uri="{FF2B5EF4-FFF2-40B4-BE49-F238E27FC236}">
                <a16:creationId xmlns:a16="http://schemas.microsoft.com/office/drawing/2014/main" id="{1779CA15-F5BC-768F-4741-933AFCDBAFCC}"/>
              </a:ext>
            </a:extLst>
          </p:cNvPr>
          <p:cNvSpPr>
            <a:spLocks noChangeArrowheads="1"/>
          </p:cNvSpPr>
          <p:nvPr/>
        </p:nvSpPr>
        <p:spPr bwMode="auto">
          <a:xfrm>
            <a:off x="1524000" y="3870325"/>
            <a:ext cx="2849563" cy="409575"/>
          </a:xfrm>
          <a:prstGeom prst="rect">
            <a:avLst/>
          </a:prstGeom>
          <a:solidFill>
            <a:srgbClr val="333399"/>
          </a:solidFill>
          <a:ln w="12700">
            <a:solidFill>
              <a:schemeClr val="tx1"/>
            </a:solidFill>
            <a:miter lim="800000"/>
            <a:headEnd type="none" w="sm" len="sm"/>
            <a:tailEnd type="none" w="sm" len="sm"/>
          </a:ln>
          <a:effectLst/>
        </p:spPr>
        <p:txBody>
          <a:bodyPr wrap="none">
            <a:spAutoFit/>
          </a:bodyPr>
          <a:lstStyle/>
          <a:p>
            <a:pPr>
              <a:spcBef>
                <a:spcPct val="50000"/>
              </a:spcBef>
              <a:defRPr/>
            </a:pPr>
            <a:r>
              <a:rPr lang="en-US" altLang="en-US" b="1" u="sng">
                <a:solidFill>
                  <a:schemeClr val="bg1"/>
                </a:solidFill>
                <a:effectLst>
                  <a:outerShdw blurRad="38100" dist="38100" dir="2700000" algn="tl">
                    <a:srgbClr val="000000"/>
                  </a:outerShdw>
                </a:effectLst>
              </a:rPr>
              <a:t>Bloodborne</a:t>
            </a:r>
            <a:r>
              <a:rPr lang="en-US" altLang="en-US" sz="2000" b="1" u="sng">
                <a:solidFill>
                  <a:schemeClr val="bg1"/>
                </a:solidFill>
              </a:rPr>
              <a:t> </a:t>
            </a:r>
            <a:r>
              <a:rPr lang="en-US" altLang="en-US" sz="2000" b="1" u="sng">
                <a:solidFill>
                  <a:schemeClr val="bg1"/>
                </a:solidFill>
                <a:effectLst>
                  <a:outerShdw blurRad="38100" dist="38100" dir="2700000" algn="tl">
                    <a:srgbClr val="000000"/>
                  </a:outerShdw>
                </a:effectLst>
              </a:rPr>
              <a:t>Pathogens</a:t>
            </a:r>
            <a:endParaRPr lang="en-US" altLang="en-US" sz="2000" b="1" u="sng">
              <a:solidFill>
                <a:schemeClr val="bg1"/>
              </a:solidFill>
            </a:endParaRPr>
          </a:p>
        </p:txBody>
      </p:sp>
      <p:sp>
        <p:nvSpPr>
          <p:cNvPr id="97284" name="Text Box 4">
            <a:extLst>
              <a:ext uri="{FF2B5EF4-FFF2-40B4-BE49-F238E27FC236}">
                <a16:creationId xmlns:a16="http://schemas.microsoft.com/office/drawing/2014/main" id="{7B2D03B5-3057-FD0F-0BE4-A9E84B851295}"/>
              </a:ext>
            </a:extLst>
          </p:cNvPr>
          <p:cNvSpPr txBox="1">
            <a:spLocks noChangeArrowheads="1"/>
          </p:cNvSpPr>
          <p:nvPr/>
        </p:nvSpPr>
        <p:spPr bwMode="auto">
          <a:xfrm>
            <a:off x="307975" y="4479925"/>
            <a:ext cx="4978400" cy="1719263"/>
          </a:xfrm>
          <a:prstGeom prst="rect">
            <a:avLst/>
          </a:prstGeom>
          <a:noFill/>
          <a:ln w="38100">
            <a:solidFill>
              <a:srgbClr val="333399"/>
            </a:solidFill>
            <a:miter lim="800000"/>
            <a:headEnd type="none" w="sm" len="sm"/>
            <a:tailEnd type="none" w="sm" len="sm"/>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buClr>
                <a:schemeClr val="bg2"/>
              </a:buClr>
              <a:buSzPct val="105000"/>
              <a:buFontTx/>
              <a:buChar char="•"/>
            </a:pPr>
            <a:r>
              <a:rPr lang="en-US" altLang="en-US" sz="1600" u="sng"/>
              <a:t>Definition</a:t>
            </a:r>
            <a:r>
              <a:rPr lang="en-US" altLang="en-US" sz="1600"/>
              <a:t> - Bloodborne Pathogens are pathogenic micro-organisms that are present in human blood and can cause disease in humans.</a:t>
            </a:r>
          </a:p>
          <a:p>
            <a:pPr>
              <a:spcBef>
                <a:spcPct val="50000"/>
              </a:spcBef>
              <a:buClr>
                <a:schemeClr val="bg2"/>
              </a:buClr>
              <a:buSzPct val="105000"/>
              <a:buFontTx/>
              <a:buChar char="•"/>
            </a:pPr>
            <a:r>
              <a:rPr lang="en-US" altLang="en-US" sz="1600"/>
              <a:t>These pathogens include, but are not limited to, hepatitis B Virus (HBV) &amp; Human Immunodeficiency Virus (HIV)</a:t>
            </a:r>
          </a:p>
        </p:txBody>
      </p:sp>
      <p:pic>
        <p:nvPicPr>
          <p:cNvPr id="95237" name="Picture 5">
            <a:extLst>
              <a:ext uri="{FF2B5EF4-FFF2-40B4-BE49-F238E27FC236}">
                <a16:creationId xmlns:a16="http://schemas.microsoft.com/office/drawing/2014/main" id="{9B10E6EA-52D1-6989-7300-49D6C31D5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838200"/>
            <a:ext cx="1828800" cy="130968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8" name="Text Box 6">
            <a:extLst>
              <a:ext uri="{FF2B5EF4-FFF2-40B4-BE49-F238E27FC236}">
                <a16:creationId xmlns:a16="http://schemas.microsoft.com/office/drawing/2014/main" id="{AE3E87CC-5D30-3DF0-A672-144B98A4D296}"/>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First Aid</a:t>
            </a:r>
          </a:p>
        </p:txBody>
      </p:sp>
      <p:pic>
        <p:nvPicPr>
          <p:cNvPr id="95239" name="Picture 7">
            <a:extLst>
              <a:ext uri="{FF2B5EF4-FFF2-40B4-BE49-F238E27FC236}">
                <a16:creationId xmlns:a16="http://schemas.microsoft.com/office/drawing/2014/main" id="{4864EBBE-4976-B2AE-01DD-1191AFFAE80B}"/>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5562600" y="3673475"/>
            <a:ext cx="3505200" cy="2574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
                                  </p:stCondLst>
                                  <p:childTnLst>
                                    <p:set>
                                      <p:cBhvr>
                                        <p:cTn id="6" dur="1" fill="hold">
                                          <p:stCondLst>
                                            <p:cond delay="0"/>
                                          </p:stCondLst>
                                        </p:cTn>
                                        <p:tgtEl>
                                          <p:spTgt spid="97282"/>
                                        </p:tgtEl>
                                        <p:attrNameLst>
                                          <p:attrName>style.visibility</p:attrName>
                                        </p:attrNameLst>
                                      </p:cBhvr>
                                      <p:to>
                                        <p:strVal val="visible"/>
                                      </p:to>
                                    </p:set>
                                    <p:animEffect transition="in" filter="dissolve">
                                      <p:cBhvr>
                                        <p:cTn id="7" dur="500"/>
                                        <p:tgtEl>
                                          <p:spTgt spid="97282"/>
                                        </p:tgtEl>
                                      </p:cBhvr>
                                    </p:animEffect>
                                  </p:childTnLst>
                                  <p:subTnLst>
                                    <p:animClr clrSpc="rgb" dir="cw">
                                      <p:cBhvr override="childStyle">
                                        <p:cTn dur="1" fill="hold" display="0" masterRel="nextClick" afterEffect="1"/>
                                        <p:tgtEl>
                                          <p:spTgt spid="97282"/>
                                        </p:tgtEl>
                                        <p:attrNameLst>
                                          <p:attrName>ppt_c</p:attrName>
                                        </p:attrNameLst>
                                      </p:cBhvr>
                                      <p:to>
                                        <a:srgbClr val="5F5F5F"/>
                                      </p:to>
                                    </p:animClr>
                                  </p:subTnLst>
                                </p:cTn>
                              </p:par>
                            </p:childTnLst>
                          </p:cTn>
                        </p:par>
                        <p:par>
                          <p:cTn id="8" fill="hold" nodeType="afterGroup">
                            <p:stCondLst>
                              <p:cond delay="800"/>
                            </p:stCondLst>
                            <p:childTnLst>
                              <p:par>
                                <p:cTn id="9" presetID="14" presetClass="entr" presetSubtype="10" fill="hold" grpId="0" nodeType="afterEffect">
                                  <p:stCondLst>
                                    <p:cond delay="300"/>
                                  </p:stCondLst>
                                  <p:childTnLst>
                                    <p:set>
                                      <p:cBhvr>
                                        <p:cTn id="10" dur="1" fill="hold">
                                          <p:stCondLst>
                                            <p:cond delay="0"/>
                                          </p:stCondLst>
                                        </p:cTn>
                                        <p:tgtEl>
                                          <p:spTgt spid="97284"/>
                                        </p:tgtEl>
                                        <p:attrNameLst>
                                          <p:attrName>style.visibility</p:attrName>
                                        </p:attrNameLst>
                                      </p:cBhvr>
                                      <p:to>
                                        <p:strVal val="visible"/>
                                      </p:to>
                                    </p:set>
                                    <p:animEffect transition="in" filter="randombar(horizontal)">
                                      <p:cBhvr>
                                        <p:cTn id="11" dur="500"/>
                                        <p:tgtEl>
                                          <p:spTgt spid="97284"/>
                                        </p:tgtEl>
                                      </p:cBhvr>
                                    </p:animEffect>
                                  </p:childTnLst>
                                  <p:subTnLst>
                                    <p:animClr clrSpc="rgb" dir="cw">
                                      <p:cBhvr override="childStyle">
                                        <p:cTn dur="1" fill="hold" display="0" masterRel="nextClick" afterEffect="1"/>
                                        <p:tgtEl>
                                          <p:spTgt spid="97284"/>
                                        </p:tgtEl>
                                        <p:attrNameLst>
                                          <p:attrName>ppt_c</p:attrName>
                                        </p:attrNameLst>
                                      </p:cBhvr>
                                      <p:to>
                                        <a:srgbClr val="5F5F5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p:bldP spid="9728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a:extLst>
              <a:ext uri="{FF2B5EF4-FFF2-40B4-BE49-F238E27FC236}">
                <a16:creationId xmlns:a16="http://schemas.microsoft.com/office/drawing/2014/main" id="{714A649F-8FB3-8A9C-A2E8-68FB859E639E}"/>
              </a:ext>
            </a:extLst>
          </p:cNvPr>
          <p:cNvSpPr txBox="1">
            <a:spLocks noChangeArrowheads="1"/>
          </p:cNvSpPr>
          <p:nvPr/>
        </p:nvSpPr>
        <p:spPr bwMode="auto">
          <a:xfrm>
            <a:off x="4191000" y="1066800"/>
            <a:ext cx="4800600" cy="204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571500" indent="-114300">
              <a:defRPr>
                <a:solidFill>
                  <a:schemeClr val="tx1"/>
                </a:solidFill>
                <a:latin typeface="Arial" panose="020B0604020202020204" pitchFamily="34" charset="0"/>
              </a:defRPr>
            </a:lvl2pPr>
            <a:lvl3pPr marL="1430338" indent="-457200">
              <a:defRPr>
                <a:solidFill>
                  <a:schemeClr val="tx1"/>
                </a:solidFill>
                <a:latin typeface="Arial" panose="020B0604020202020204" pitchFamily="34" charset="0"/>
              </a:defRPr>
            </a:lvl3pPr>
            <a:lvl4pPr marL="2001838" indent="-457200">
              <a:defRPr>
                <a:solidFill>
                  <a:schemeClr val="tx1"/>
                </a:solidFill>
                <a:latin typeface="Arial" panose="020B0604020202020204" pitchFamily="34" charset="0"/>
              </a:defRPr>
            </a:lvl4pPr>
            <a:lvl5pPr marL="2573338" indent="-457200">
              <a:defRPr>
                <a:solidFill>
                  <a:schemeClr val="tx1"/>
                </a:solidFill>
                <a:latin typeface="Arial" panose="020B0604020202020204" pitchFamily="34" charset="0"/>
              </a:defRPr>
            </a:lvl5pPr>
            <a:lvl6pPr marL="3030538" indent="-457200" eaLnBrk="0" fontAlgn="base" hangingPunct="0">
              <a:spcBef>
                <a:spcPct val="0"/>
              </a:spcBef>
              <a:spcAft>
                <a:spcPct val="0"/>
              </a:spcAft>
              <a:defRPr>
                <a:solidFill>
                  <a:schemeClr val="tx1"/>
                </a:solidFill>
                <a:latin typeface="Arial" panose="020B0604020202020204" pitchFamily="34" charset="0"/>
              </a:defRPr>
            </a:lvl6pPr>
            <a:lvl7pPr marL="3487738" indent="-457200" eaLnBrk="0" fontAlgn="base" hangingPunct="0">
              <a:spcBef>
                <a:spcPct val="0"/>
              </a:spcBef>
              <a:spcAft>
                <a:spcPct val="0"/>
              </a:spcAft>
              <a:defRPr>
                <a:solidFill>
                  <a:schemeClr val="tx1"/>
                </a:solidFill>
                <a:latin typeface="Arial" panose="020B0604020202020204" pitchFamily="34" charset="0"/>
              </a:defRPr>
            </a:lvl7pPr>
            <a:lvl8pPr marL="3944938" indent="-457200" eaLnBrk="0" fontAlgn="base" hangingPunct="0">
              <a:spcBef>
                <a:spcPct val="0"/>
              </a:spcBef>
              <a:spcAft>
                <a:spcPct val="0"/>
              </a:spcAft>
              <a:defRPr>
                <a:solidFill>
                  <a:schemeClr val="tx1"/>
                </a:solidFill>
                <a:latin typeface="Arial" panose="020B0604020202020204" pitchFamily="34" charset="0"/>
              </a:defRPr>
            </a:lvl8pPr>
            <a:lvl9pPr marL="4402138" indent="-457200" eaLnBrk="0" fontAlgn="base" hangingPunct="0">
              <a:spcBef>
                <a:spcPct val="0"/>
              </a:spcBef>
              <a:spcAft>
                <a:spcPct val="0"/>
              </a:spcAft>
              <a:defRPr>
                <a:solidFill>
                  <a:schemeClr val="tx1"/>
                </a:solidFill>
                <a:latin typeface="Arial" panose="020B0604020202020204" pitchFamily="34" charset="0"/>
              </a:defRPr>
            </a:lvl9pPr>
          </a:lstStyle>
          <a:p>
            <a:pPr>
              <a:buFontTx/>
              <a:buChar char="•"/>
            </a:pPr>
            <a:r>
              <a:rPr lang="en-US" altLang="en-US" sz="1600">
                <a:cs typeface="Arial" panose="020B0604020202020204" pitchFamily="34" charset="0"/>
              </a:rPr>
              <a:t>Smoking and non-smoking areas should be designated to the drilling unit.  Signs printed in English and the predominant local language should be present in these areas.</a:t>
            </a:r>
          </a:p>
          <a:p>
            <a:pPr>
              <a:buFontTx/>
              <a:buChar char="•"/>
            </a:pPr>
            <a:r>
              <a:rPr lang="en-US" altLang="en-US" sz="1600">
                <a:cs typeface="Arial" panose="020B0604020202020204" pitchFamily="34" charset="0"/>
              </a:rPr>
              <a:t>Welding or burning is not permitted on the drilling location without prior hot work permits.  Welding operations should be ceased in the event of hazardous conditions developing.</a:t>
            </a:r>
          </a:p>
        </p:txBody>
      </p:sp>
      <p:pic>
        <p:nvPicPr>
          <p:cNvPr id="96259" name="Picture 3">
            <a:extLst>
              <a:ext uri="{FF2B5EF4-FFF2-40B4-BE49-F238E27FC236}">
                <a16:creationId xmlns:a16="http://schemas.microsoft.com/office/drawing/2014/main" id="{908FB993-3A04-0B5D-012C-0E393D4B8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4668838"/>
            <a:ext cx="1714500" cy="1427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60" name="Text Box 4">
            <a:extLst>
              <a:ext uri="{FF2B5EF4-FFF2-40B4-BE49-F238E27FC236}">
                <a16:creationId xmlns:a16="http://schemas.microsoft.com/office/drawing/2014/main" id="{EC08D506-80DF-FB8C-287C-1A8C56B46B1B}"/>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Fire Prevention</a:t>
            </a:r>
          </a:p>
        </p:txBody>
      </p:sp>
      <p:sp>
        <p:nvSpPr>
          <p:cNvPr id="96261" name="Text Box 5">
            <a:extLst>
              <a:ext uri="{FF2B5EF4-FFF2-40B4-BE49-F238E27FC236}">
                <a16:creationId xmlns:a16="http://schemas.microsoft.com/office/drawing/2014/main" id="{A2968F9E-D889-D28D-5041-428E1E62C6D2}"/>
              </a:ext>
            </a:extLst>
          </p:cNvPr>
          <p:cNvSpPr txBox="1">
            <a:spLocks noChangeArrowheads="1"/>
          </p:cNvSpPr>
          <p:nvPr/>
        </p:nvSpPr>
        <p:spPr bwMode="auto">
          <a:xfrm>
            <a:off x="2286000" y="10668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b="1">
              <a:latin typeface="Times New Roman" panose="02020603050405020304" pitchFamily="18" charset="0"/>
            </a:endParaRPr>
          </a:p>
        </p:txBody>
      </p:sp>
      <p:pic>
        <p:nvPicPr>
          <p:cNvPr id="96262" name="Picture 6">
            <a:extLst>
              <a:ext uri="{FF2B5EF4-FFF2-40B4-BE49-F238E27FC236}">
                <a16:creationId xmlns:a16="http://schemas.microsoft.com/office/drawing/2014/main" id="{F6D4852D-99A1-DB09-5F39-BADB9643B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438650"/>
            <a:ext cx="2057400" cy="180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63" name="Rectangle 7">
            <a:extLst>
              <a:ext uri="{FF2B5EF4-FFF2-40B4-BE49-F238E27FC236}">
                <a16:creationId xmlns:a16="http://schemas.microsoft.com/office/drawing/2014/main" id="{A0C377F0-FE0D-B2CC-3CA9-D549DE3F5536}"/>
              </a:ext>
            </a:extLst>
          </p:cNvPr>
          <p:cNvSpPr>
            <a:spLocks noChangeArrowheads="1"/>
          </p:cNvSpPr>
          <p:nvPr/>
        </p:nvSpPr>
        <p:spPr bwMode="auto">
          <a:xfrm>
            <a:off x="4038600" y="3200400"/>
            <a:ext cx="48006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692150" indent="-525463">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buFontTx/>
              <a:buChar char="•"/>
            </a:pPr>
            <a:r>
              <a:rPr lang="en-US" altLang="en-US" sz="1600"/>
              <a:t>During refueling operations or the transfer of fuel on the rig unit, all piping and connections should be checked to ensure against leakage that could lead to ignition.  Fuel trucks are to be grounded while transferring fuel.</a:t>
            </a:r>
          </a:p>
          <a:p>
            <a:pPr lvl="1" eaLnBrk="1" hangingPunct="1">
              <a:buFontTx/>
              <a:buChar char="•"/>
            </a:pPr>
            <a:r>
              <a:rPr lang="en-US" altLang="en-US" sz="1600"/>
              <a:t>Care should be taken not to overfill tanks during refueling as fuel can overflow through the vents, pouring all over the location.</a:t>
            </a:r>
          </a:p>
          <a:p>
            <a:pPr lvl="1" eaLnBrk="1" hangingPunct="1">
              <a:buFontTx/>
              <a:buChar char="•"/>
            </a:pPr>
            <a:r>
              <a:rPr lang="en-US" altLang="en-US" sz="1600"/>
              <a:t>Do not overload electrical circuits.</a:t>
            </a:r>
          </a:p>
        </p:txBody>
      </p:sp>
      <p:pic>
        <p:nvPicPr>
          <p:cNvPr id="96264" name="Picture 8">
            <a:extLst>
              <a:ext uri="{FF2B5EF4-FFF2-40B4-BE49-F238E27FC236}">
                <a16:creationId xmlns:a16="http://schemas.microsoft.com/office/drawing/2014/main" id="{917EFA2A-6321-04B2-9DC0-8D5B6A86DC71}"/>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228600" y="762000"/>
            <a:ext cx="3886200" cy="281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6265" name="Text Box 9">
            <a:extLst>
              <a:ext uri="{FF2B5EF4-FFF2-40B4-BE49-F238E27FC236}">
                <a16:creationId xmlns:a16="http://schemas.microsoft.com/office/drawing/2014/main" id="{AE66E7B1-DB73-F4A1-6F73-0D3154367750}"/>
              </a:ext>
            </a:extLst>
          </p:cNvPr>
          <p:cNvSpPr txBox="1">
            <a:spLocks noChangeArrowheads="1"/>
          </p:cNvSpPr>
          <p:nvPr/>
        </p:nvSpPr>
        <p:spPr bwMode="auto">
          <a:xfrm>
            <a:off x="685800" y="3676650"/>
            <a:ext cx="2667000" cy="59055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a:t>Alarms and Lights for Gas and Fire</a:t>
            </a:r>
          </a:p>
        </p:txBody>
      </p:sp>
      <p:pic>
        <p:nvPicPr>
          <p:cNvPr id="2" name="Picture 1">
            <a:extLst>
              <a:ext uri="{FF2B5EF4-FFF2-40B4-BE49-F238E27FC236}">
                <a16:creationId xmlns:a16="http://schemas.microsoft.com/office/drawing/2014/main" id="{1145D238-5DC4-9E6F-AF17-8497F586B2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629A2D-47A7-844B-D6DC-7803F164D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97282" name="Rectangle 2">
            <a:extLst>
              <a:ext uri="{FF2B5EF4-FFF2-40B4-BE49-F238E27FC236}">
                <a16:creationId xmlns:a16="http://schemas.microsoft.com/office/drawing/2014/main" id="{0F28E31C-6127-48BC-2810-0967E5504484}"/>
              </a:ext>
            </a:extLst>
          </p:cNvPr>
          <p:cNvSpPr>
            <a:spLocks noChangeArrowheads="1"/>
          </p:cNvSpPr>
          <p:nvPr/>
        </p:nvSpPr>
        <p:spPr bwMode="auto">
          <a:xfrm>
            <a:off x="4667250" y="3810000"/>
            <a:ext cx="4191000" cy="2438400"/>
          </a:xfrm>
          <a:prstGeom prst="rect">
            <a:avLst/>
          </a:prstGeom>
          <a:solidFill>
            <a:srgbClr val="FFCC00">
              <a:alpha val="50980"/>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100000"/>
              </a:spcBef>
            </a:pPr>
            <a:r>
              <a:rPr lang="en-US" altLang="en-US" sz="1100" b="1"/>
              <a:t>As the Welder uses his cutter to cut some pipe, a Fire Watchman stands by on fire watch, alert and ready to help.</a:t>
            </a:r>
          </a:p>
          <a:p>
            <a:pPr eaLnBrk="1" hangingPunct="1">
              <a:lnSpc>
                <a:spcPct val="90000"/>
              </a:lnSpc>
              <a:spcBef>
                <a:spcPct val="100000"/>
              </a:spcBef>
            </a:pPr>
            <a:r>
              <a:rPr lang="en-US" altLang="en-US" sz="1100" b="1"/>
              <a:t>Proper fire watch entails being trained to use a fire extinguisher, have the proper protection equipment in place, and knowing where the nearest fire call point is located.</a:t>
            </a:r>
          </a:p>
          <a:p>
            <a:pPr eaLnBrk="1" hangingPunct="1">
              <a:lnSpc>
                <a:spcPct val="90000"/>
              </a:lnSpc>
              <a:spcBef>
                <a:spcPct val="100000"/>
              </a:spcBef>
            </a:pPr>
            <a:r>
              <a:rPr lang="en-US" altLang="en-US" sz="1100" b="1"/>
              <a:t>The Fire Watchman helps the Welder set up and rig down equipment for the job.  This may involve setting up safety barriers around the job so no one gets injured by the intense heat and bright flashes that the Welder’s torch can generate.  The Fire Watchman also has to help make sure the area is ventilated properly as fumes and gases can accumulate in confined areas.</a:t>
            </a:r>
          </a:p>
        </p:txBody>
      </p:sp>
      <p:sp>
        <p:nvSpPr>
          <p:cNvPr id="97283" name="Rectangle 3">
            <a:extLst>
              <a:ext uri="{FF2B5EF4-FFF2-40B4-BE49-F238E27FC236}">
                <a16:creationId xmlns:a16="http://schemas.microsoft.com/office/drawing/2014/main" id="{06248BFB-D145-5962-93BB-F33F3135F3FE}"/>
              </a:ext>
            </a:extLst>
          </p:cNvPr>
          <p:cNvSpPr>
            <a:spLocks noChangeArrowheads="1"/>
          </p:cNvSpPr>
          <p:nvPr/>
        </p:nvSpPr>
        <p:spPr bwMode="auto">
          <a:xfrm>
            <a:off x="228600" y="1143000"/>
            <a:ext cx="5105400" cy="2133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0"/>
              </a:spcBef>
            </a:pPr>
            <a:r>
              <a:rPr lang="en-US" altLang="en-US" sz="1200" b="1"/>
              <a:t>Whenever any cutting or welding is to take place outside of the designated welding area, a “Hot Work Permit” is to be issued by the OIM.  A Roustabout may be assigned to fire watch and will be available to assist the Welder when needed with the proper fire fighting equipment.</a:t>
            </a:r>
          </a:p>
          <a:p>
            <a:pPr eaLnBrk="1" hangingPunct="1">
              <a:spcBef>
                <a:spcPct val="100000"/>
              </a:spcBef>
            </a:pPr>
            <a:r>
              <a:rPr lang="en-US" altLang="en-US" sz="1200" b="1"/>
              <a:t>The Roustabout has to make sure the proper PPE is worn when working around the Welder.  The Welder’s equipment can cause severe damage to eyes if the proper glasses are not worn.  As shown, the Roustabout is standing in a safe position while the Welder works.</a:t>
            </a:r>
          </a:p>
        </p:txBody>
      </p:sp>
      <p:pic>
        <p:nvPicPr>
          <p:cNvPr id="97284" name="Picture 4">
            <a:extLst>
              <a:ext uri="{FF2B5EF4-FFF2-40B4-BE49-F238E27FC236}">
                <a16:creationId xmlns:a16="http://schemas.microsoft.com/office/drawing/2014/main" id="{C513ED08-0B5E-A424-DFDF-DFEDE0FF6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8" y="3400425"/>
            <a:ext cx="1981200" cy="2686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7285" name="Text Box 5">
            <a:extLst>
              <a:ext uri="{FF2B5EF4-FFF2-40B4-BE49-F238E27FC236}">
                <a16:creationId xmlns:a16="http://schemas.microsoft.com/office/drawing/2014/main" id="{CB85A569-F9A1-6AC8-83E9-DE2E106F092B}"/>
              </a:ext>
            </a:extLst>
          </p:cNvPr>
          <p:cNvSpPr txBox="1">
            <a:spLocks noChangeArrowheads="1"/>
          </p:cNvSpPr>
          <p:nvPr/>
        </p:nvSpPr>
        <p:spPr bwMode="auto">
          <a:xfrm>
            <a:off x="152400" y="6146800"/>
            <a:ext cx="4343400" cy="2540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t>FIRE WATCHMAN WITH THE PROPER FIRE FIGHTING EQUIPMENT</a:t>
            </a:r>
          </a:p>
        </p:txBody>
      </p:sp>
      <p:sp>
        <p:nvSpPr>
          <p:cNvPr id="97286" name="Text Box 6">
            <a:extLst>
              <a:ext uri="{FF2B5EF4-FFF2-40B4-BE49-F238E27FC236}">
                <a16:creationId xmlns:a16="http://schemas.microsoft.com/office/drawing/2014/main" id="{AA317B00-3C4A-C83E-98FD-4C4802B77775}"/>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Fire Prevention</a:t>
            </a:r>
          </a:p>
        </p:txBody>
      </p:sp>
      <p:sp>
        <p:nvSpPr>
          <p:cNvPr id="97287" name="Text Box 7">
            <a:extLst>
              <a:ext uri="{FF2B5EF4-FFF2-40B4-BE49-F238E27FC236}">
                <a16:creationId xmlns:a16="http://schemas.microsoft.com/office/drawing/2014/main" id="{7EE3FEAE-CA36-A180-C1DC-720C0E52A3BF}"/>
              </a:ext>
            </a:extLst>
          </p:cNvPr>
          <p:cNvSpPr txBox="1">
            <a:spLocks noChangeArrowheads="1"/>
          </p:cNvSpPr>
          <p:nvPr/>
        </p:nvSpPr>
        <p:spPr bwMode="auto">
          <a:xfrm>
            <a:off x="914400" y="762000"/>
            <a:ext cx="2667000" cy="34607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a:t>FIRE WATCHING</a:t>
            </a:r>
          </a:p>
        </p:txBody>
      </p:sp>
      <p:pic>
        <p:nvPicPr>
          <p:cNvPr id="97288" name="Picture 8">
            <a:extLst>
              <a:ext uri="{FF2B5EF4-FFF2-40B4-BE49-F238E27FC236}">
                <a16:creationId xmlns:a16="http://schemas.microsoft.com/office/drawing/2014/main" id="{1E0CD2AC-A022-AB5B-6E0D-3BAD9034E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3763" y="914400"/>
            <a:ext cx="154463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9" name="Picture 9">
            <a:extLst>
              <a:ext uri="{FF2B5EF4-FFF2-40B4-BE49-F238E27FC236}">
                <a16:creationId xmlns:a16="http://schemas.microsoft.com/office/drawing/2014/main" id="{B927EDA4-F1D5-2A6D-B058-805E6EF43E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4988" y="838200"/>
            <a:ext cx="1290637" cy="281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7290" name="Picture 10">
            <a:extLst>
              <a:ext uri="{FF2B5EF4-FFF2-40B4-BE49-F238E27FC236}">
                <a16:creationId xmlns:a16="http://schemas.microsoft.com/office/drawing/2014/main" id="{8AECE10D-A791-53A7-DCDF-0E11DF2D6D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111" t="13095" r="15874"/>
          <a:stretch>
            <a:fillRect/>
          </a:stretch>
        </p:blipFill>
        <p:spPr bwMode="auto">
          <a:xfrm>
            <a:off x="2657475" y="3352800"/>
            <a:ext cx="1728788"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a:extLst>
              <a:ext uri="{FF2B5EF4-FFF2-40B4-BE49-F238E27FC236}">
                <a16:creationId xmlns:a16="http://schemas.microsoft.com/office/drawing/2014/main" id="{60B59AC7-4F52-74D6-DE50-6831EC5807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7300" y="1003300"/>
            <a:ext cx="1852613" cy="1779588"/>
          </a:xfrm>
          <a:prstGeom prst="rect">
            <a:avLst/>
          </a:prstGeom>
          <a:solidFill>
            <a:srgbClr val="FFFF00"/>
          </a:solidFill>
          <a:ln w="9525">
            <a:solidFill>
              <a:schemeClr val="tx1"/>
            </a:solidFill>
            <a:miter lim="800000"/>
            <a:headEnd/>
            <a:tailEnd/>
          </a:ln>
        </p:spPr>
      </p:pic>
      <p:pic>
        <p:nvPicPr>
          <p:cNvPr id="98307" name="Picture 3">
            <a:extLst>
              <a:ext uri="{FF2B5EF4-FFF2-40B4-BE49-F238E27FC236}">
                <a16:creationId xmlns:a16="http://schemas.microsoft.com/office/drawing/2014/main" id="{F76C83E0-2CF7-CDEA-8422-F67F6E4F3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784600"/>
            <a:ext cx="1931988" cy="1646238"/>
          </a:xfrm>
          <a:prstGeom prst="rect">
            <a:avLst/>
          </a:prstGeom>
          <a:solidFill>
            <a:srgbClr val="FFFF00"/>
          </a:solidFill>
          <a:ln w="9525">
            <a:solidFill>
              <a:schemeClr val="tx1"/>
            </a:solidFill>
            <a:miter lim="800000"/>
            <a:headEnd/>
            <a:tailEnd/>
          </a:ln>
        </p:spPr>
      </p:pic>
      <p:pic>
        <p:nvPicPr>
          <p:cNvPr id="98308" name="Picture 4">
            <a:extLst>
              <a:ext uri="{FF2B5EF4-FFF2-40B4-BE49-F238E27FC236}">
                <a16:creationId xmlns:a16="http://schemas.microsoft.com/office/drawing/2014/main" id="{84C39EFE-B412-5074-BDB2-5358B42255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927100"/>
            <a:ext cx="2578100" cy="2076450"/>
          </a:xfrm>
          <a:prstGeom prst="rect">
            <a:avLst/>
          </a:prstGeom>
          <a:solidFill>
            <a:srgbClr val="FFFF00"/>
          </a:solidFill>
          <a:ln w="9525">
            <a:solidFill>
              <a:schemeClr val="tx1"/>
            </a:solidFill>
            <a:miter lim="800000"/>
            <a:headEnd/>
            <a:tailEnd/>
          </a:ln>
        </p:spPr>
      </p:pic>
      <p:pic>
        <p:nvPicPr>
          <p:cNvPr id="98309" name="Picture 5">
            <a:extLst>
              <a:ext uri="{FF2B5EF4-FFF2-40B4-BE49-F238E27FC236}">
                <a16:creationId xmlns:a16="http://schemas.microsoft.com/office/drawing/2014/main" id="{E26314F0-930F-E036-5EB1-1DE1679B1A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771900"/>
            <a:ext cx="1490663" cy="1674813"/>
          </a:xfrm>
          <a:prstGeom prst="rect">
            <a:avLst/>
          </a:prstGeom>
          <a:solidFill>
            <a:srgbClr val="FFFF00"/>
          </a:solidFill>
          <a:ln w="9525">
            <a:solidFill>
              <a:schemeClr val="tx1"/>
            </a:solidFill>
            <a:miter lim="800000"/>
            <a:headEnd/>
            <a:tailEnd/>
          </a:ln>
        </p:spPr>
      </p:pic>
      <p:pic>
        <p:nvPicPr>
          <p:cNvPr id="98310" name="Picture 6">
            <a:extLst>
              <a:ext uri="{FF2B5EF4-FFF2-40B4-BE49-F238E27FC236}">
                <a16:creationId xmlns:a16="http://schemas.microsoft.com/office/drawing/2014/main" id="{5E912EE9-0934-7ADB-7E0A-C5ED061DBD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7300" y="3771900"/>
            <a:ext cx="1636713" cy="1676400"/>
          </a:xfrm>
          <a:prstGeom prst="rect">
            <a:avLst/>
          </a:prstGeom>
          <a:solidFill>
            <a:srgbClr val="FFFF00"/>
          </a:solidFill>
          <a:ln w="9525">
            <a:solidFill>
              <a:schemeClr val="tx1"/>
            </a:solidFill>
            <a:miter lim="800000"/>
            <a:headEnd/>
            <a:tailEnd/>
          </a:ln>
        </p:spPr>
      </p:pic>
      <p:pic>
        <p:nvPicPr>
          <p:cNvPr id="98311" name="Picture 7">
            <a:extLst>
              <a:ext uri="{FF2B5EF4-FFF2-40B4-BE49-F238E27FC236}">
                <a16:creationId xmlns:a16="http://schemas.microsoft.com/office/drawing/2014/main" id="{ED95CA0F-0A9C-D629-BF6A-C418471DAC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906463"/>
            <a:ext cx="1073150" cy="3352800"/>
          </a:xfrm>
          <a:prstGeom prst="rect">
            <a:avLst/>
          </a:prstGeom>
          <a:solidFill>
            <a:srgbClr val="FFFF00"/>
          </a:solidFill>
          <a:ln w="9525">
            <a:solidFill>
              <a:schemeClr val="tx1"/>
            </a:solidFill>
            <a:miter lim="800000"/>
            <a:headEnd/>
            <a:tailEnd/>
          </a:ln>
        </p:spPr>
      </p:pic>
      <p:sp>
        <p:nvSpPr>
          <p:cNvPr id="98312" name="Text Box 8">
            <a:extLst>
              <a:ext uri="{FF2B5EF4-FFF2-40B4-BE49-F238E27FC236}">
                <a16:creationId xmlns:a16="http://schemas.microsoft.com/office/drawing/2014/main" id="{1C7B0ED7-7D2E-A6E8-FE33-1CFF0C8E9966}"/>
              </a:ext>
            </a:extLst>
          </p:cNvPr>
          <p:cNvSpPr txBox="1">
            <a:spLocks noChangeArrowheads="1"/>
          </p:cNvSpPr>
          <p:nvPr/>
        </p:nvSpPr>
        <p:spPr bwMode="auto">
          <a:xfrm>
            <a:off x="4953000" y="3149600"/>
            <a:ext cx="1854200" cy="34607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PPE FOR WORKING AT             HEIGHTS</a:t>
            </a:r>
          </a:p>
        </p:txBody>
      </p:sp>
      <p:sp>
        <p:nvSpPr>
          <p:cNvPr id="98313" name="Text Box 9">
            <a:extLst>
              <a:ext uri="{FF2B5EF4-FFF2-40B4-BE49-F238E27FC236}">
                <a16:creationId xmlns:a16="http://schemas.microsoft.com/office/drawing/2014/main" id="{46497AA8-2003-3DC9-E45C-3D70F8B5D7D0}"/>
              </a:ext>
            </a:extLst>
          </p:cNvPr>
          <p:cNvSpPr txBox="1">
            <a:spLocks noChangeArrowheads="1"/>
          </p:cNvSpPr>
          <p:nvPr/>
        </p:nvSpPr>
        <p:spPr bwMode="auto">
          <a:xfrm>
            <a:off x="3111500" y="5715000"/>
            <a:ext cx="1193800" cy="34607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PPE FOR WORKING WITH CHEMICALS</a:t>
            </a:r>
          </a:p>
        </p:txBody>
      </p:sp>
      <p:sp>
        <p:nvSpPr>
          <p:cNvPr id="98314" name="Text Box 10">
            <a:extLst>
              <a:ext uri="{FF2B5EF4-FFF2-40B4-BE49-F238E27FC236}">
                <a16:creationId xmlns:a16="http://schemas.microsoft.com/office/drawing/2014/main" id="{DD6FCD07-88E9-461F-9AB9-37556135B8FA}"/>
              </a:ext>
            </a:extLst>
          </p:cNvPr>
          <p:cNvSpPr txBox="1">
            <a:spLocks noChangeArrowheads="1"/>
          </p:cNvSpPr>
          <p:nvPr/>
        </p:nvSpPr>
        <p:spPr bwMode="auto">
          <a:xfrm>
            <a:off x="381000" y="4259263"/>
            <a:ext cx="1181100" cy="34607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DISPOSABLE EAR PLUG DISPENSER</a:t>
            </a:r>
          </a:p>
        </p:txBody>
      </p:sp>
      <p:sp>
        <p:nvSpPr>
          <p:cNvPr id="98315" name="Text Box 11">
            <a:extLst>
              <a:ext uri="{FF2B5EF4-FFF2-40B4-BE49-F238E27FC236}">
                <a16:creationId xmlns:a16="http://schemas.microsoft.com/office/drawing/2014/main" id="{B1D14A6B-D3D7-FD5C-50C6-CE96F235E8E1}"/>
              </a:ext>
            </a:extLst>
          </p:cNvPr>
          <p:cNvSpPr txBox="1">
            <a:spLocks noChangeArrowheads="1"/>
          </p:cNvSpPr>
          <p:nvPr/>
        </p:nvSpPr>
        <p:spPr bwMode="auto">
          <a:xfrm>
            <a:off x="5778500" y="5715000"/>
            <a:ext cx="1676400" cy="34607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PPE FOR WORKING</a:t>
            </a:r>
            <a:br>
              <a:rPr lang="en-US" altLang="en-US" sz="800" b="1"/>
            </a:br>
            <a:r>
              <a:rPr lang="en-US" altLang="en-US" sz="800" b="1"/>
              <a:t> EVERYDAY</a:t>
            </a:r>
          </a:p>
        </p:txBody>
      </p:sp>
      <p:sp>
        <p:nvSpPr>
          <p:cNvPr id="98316" name="AutoShape 12">
            <a:extLst>
              <a:ext uri="{FF2B5EF4-FFF2-40B4-BE49-F238E27FC236}">
                <a16:creationId xmlns:a16="http://schemas.microsoft.com/office/drawing/2014/main" id="{2485E0F0-413D-7B7B-7632-7D55E8CB69F2}"/>
              </a:ext>
            </a:extLst>
          </p:cNvPr>
          <p:cNvSpPr>
            <a:spLocks noChangeArrowheads="1"/>
          </p:cNvSpPr>
          <p:nvPr/>
        </p:nvSpPr>
        <p:spPr bwMode="auto">
          <a:xfrm>
            <a:off x="3873500" y="5486400"/>
            <a:ext cx="228600" cy="228600"/>
          </a:xfrm>
          <a:prstGeom prst="upArrow">
            <a:avLst>
              <a:gd name="adj1" fmla="val 50000"/>
              <a:gd name="adj2" fmla="val 25000"/>
            </a:avLst>
          </a:prstGeom>
          <a:solidFill>
            <a:srgbClr val="FFFF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98317" name="Text Box 13">
            <a:extLst>
              <a:ext uri="{FF2B5EF4-FFF2-40B4-BE49-F238E27FC236}">
                <a16:creationId xmlns:a16="http://schemas.microsoft.com/office/drawing/2014/main" id="{BC04FBBD-D1DE-4EF8-3CA8-24BEB396D0DD}"/>
              </a:ext>
            </a:extLst>
          </p:cNvPr>
          <p:cNvSpPr txBox="1">
            <a:spLocks noChangeArrowheads="1"/>
          </p:cNvSpPr>
          <p:nvPr/>
        </p:nvSpPr>
        <p:spPr bwMode="auto">
          <a:xfrm>
            <a:off x="6967538" y="855663"/>
            <a:ext cx="1955800" cy="23780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0"/>
              </a:spcBef>
            </a:pPr>
            <a:r>
              <a:rPr lang="en-US" altLang="en-US" sz="1000" b="1"/>
              <a:t>Everyone will in general be advised of the personal protective equipment required for a given task; however, if there is any question, the employee shall take the initiative to check with the Supervisor.  Anyone not wearing the proper PPE is to be reported immediately.  All equipment is to be inspected prior to use and any worn or defective part is to be reported to the Supervisor.</a:t>
            </a:r>
          </a:p>
        </p:txBody>
      </p:sp>
      <p:sp>
        <p:nvSpPr>
          <p:cNvPr id="98318" name="Text Box 14">
            <a:extLst>
              <a:ext uri="{FF2B5EF4-FFF2-40B4-BE49-F238E27FC236}">
                <a16:creationId xmlns:a16="http://schemas.microsoft.com/office/drawing/2014/main" id="{0BC21E44-88E7-01F2-97D7-BCB3E0847048}"/>
              </a:ext>
            </a:extLst>
          </p:cNvPr>
          <p:cNvSpPr txBox="1">
            <a:spLocks noChangeArrowheads="1"/>
          </p:cNvSpPr>
          <p:nvPr/>
        </p:nvSpPr>
        <p:spPr bwMode="auto">
          <a:xfrm>
            <a:off x="7543800" y="4149725"/>
            <a:ext cx="1308100" cy="1330325"/>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0"/>
              </a:spcBef>
            </a:pPr>
            <a:r>
              <a:rPr lang="en-US" altLang="en-US" sz="1000" b="1"/>
              <a:t>Hard hats are to be worn by everyone working outside on the rig.  Hard hats are to be worn correctly and not backward.</a:t>
            </a:r>
          </a:p>
        </p:txBody>
      </p:sp>
      <p:sp>
        <p:nvSpPr>
          <p:cNvPr id="98319" name="Line 15">
            <a:extLst>
              <a:ext uri="{FF2B5EF4-FFF2-40B4-BE49-F238E27FC236}">
                <a16:creationId xmlns:a16="http://schemas.microsoft.com/office/drawing/2014/main" id="{C1B02777-8AE0-A52F-3DE6-594B640736D1}"/>
              </a:ext>
            </a:extLst>
          </p:cNvPr>
          <p:cNvSpPr>
            <a:spLocks noChangeShapeType="1"/>
          </p:cNvSpPr>
          <p:nvPr/>
        </p:nvSpPr>
        <p:spPr bwMode="auto">
          <a:xfrm flipH="1" flipV="1">
            <a:off x="6781800" y="5194300"/>
            <a:ext cx="990600" cy="3810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98320" name="Text Box 16">
            <a:extLst>
              <a:ext uri="{FF2B5EF4-FFF2-40B4-BE49-F238E27FC236}">
                <a16:creationId xmlns:a16="http://schemas.microsoft.com/office/drawing/2014/main" id="{6D8E79DC-E2BF-D6E8-6510-E5B522862B3F}"/>
              </a:ext>
            </a:extLst>
          </p:cNvPr>
          <p:cNvSpPr txBox="1">
            <a:spLocks noChangeArrowheads="1"/>
          </p:cNvSpPr>
          <p:nvPr/>
        </p:nvSpPr>
        <p:spPr bwMode="auto">
          <a:xfrm>
            <a:off x="7543800" y="5575300"/>
            <a:ext cx="1447800" cy="558800"/>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SAFETY GLASSES – MUST HAVE SIDE SHIELDS.</a:t>
            </a:r>
          </a:p>
        </p:txBody>
      </p:sp>
      <p:sp>
        <p:nvSpPr>
          <p:cNvPr id="98321" name="Text Box 17">
            <a:extLst>
              <a:ext uri="{FF2B5EF4-FFF2-40B4-BE49-F238E27FC236}">
                <a16:creationId xmlns:a16="http://schemas.microsoft.com/office/drawing/2014/main" id="{EFBE5281-EB70-53A2-C8D8-670EDC9806D5}"/>
              </a:ext>
            </a:extLst>
          </p:cNvPr>
          <p:cNvSpPr txBox="1">
            <a:spLocks noChangeArrowheads="1"/>
          </p:cNvSpPr>
          <p:nvPr/>
        </p:nvSpPr>
        <p:spPr bwMode="auto">
          <a:xfrm>
            <a:off x="4648200" y="5715000"/>
            <a:ext cx="838200" cy="34607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STEEL TOE BOOTS</a:t>
            </a:r>
          </a:p>
        </p:txBody>
      </p:sp>
      <p:sp>
        <p:nvSpPr>
          <p:cNvPr id="98322" name="Text Box 18">
            <a:extLst>
              <a:ext uri="{FF2B5EF4-FFF2-40B4-BE49-F238E27FC236}">
                <a16:creationId xmlns:a16="http://schemas.microsoft.com/office/drawing/2014/main" id="{EDC9B211-7370-94ED-95FD-FDC68A6BE90D}"/>
              </a:ext>
            </a:extLst>
          </p:cNvPr>
          <p:cNvSpPr txBox="1">
            <a:spLocks noChangeArrowheads="1"/>
          </p:cNvSpPr>
          <p:nvPr/>
        </p:nvSpPr>
        <p:spPr bwMode="auto">
          <a:xfrm>
            <a:off x="1943100" y="5592763"/>
            <a:ext cx="927100" cy="468312"/>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RUBBER GLOVES AND FACE SHIELD</a:t>
            </a:r>
          </a:p>
        </p:txBody>
      </p:sp>
      <p:sp>
        <p:nvSpPr>
          <p:cNvPr id="98323" name="Text Box 19">
            <a:extLst>
              <a:ext uri="{FF2B5EF4-FFF2-40B4-BE49-F238E27FC236}">
                <a16:creationId xmlns:a16="http://schemas.microsoft.com/office/drawing/2014/main" id="{07CC3C11-3321-2179-D857-5AD644881AE8}"/>
              </a:ext>
            </a:extLst>
          </p:cNvPr>
          <p:cNvSpPr txBox="1">
            <a:spLocks noChangeArrowheads="1"/>
          </p:cNvSpPr>
          <p:nvPr/>
        </p:nvSpPr>
        <p:spPr bwMode="auto">
          <a:xfrm>
            <a:off x="4267200" y="1549400"/>
            <a:ext cx="685800" cy="468313"/>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SAFETY HARNESS</a:t>
            </a:r>
          </a:p>
        </p:txBody>
      </p:sp>
      <p:sp>
        <p:nvSpPr>
          <p:cNvPr id="98324" name="Line 20">
            <a:extLst>
              <a:ext uri="{FF2B5EF4-FFF2-40B4-BE49-F238E27FC236}">
                <a16:creationId xmlns:a16="http://schemas.microsoft.com/office/drawing/2014/main" id="{92E83045-D45C-5EC8-96A2-0DBE4B6BB4F3}"/>
              </a:ext>
            </a:extLst>
          </p:cNvPr>
          <p:cNvSpPr>
            <a:spLocks noChangeShapeType="1"/>
          </p:cNvSpPr>
          <p:nvPr/>
        </p:nvSpPr>
        <p:spPr bwMode="auto">
          <a:xfrm>
            <a:off x="4876800" y="1676400"/>
            <a:ext cx="990600"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98325" name="Text Box 21">
            <a:extLst>
              <a:ext uri="{FF2B5EF4-FFF2-40B4-BE49-F238E27FC236}">
                <a16:creationId xmlns:a16="http://schemas.microsoft.com/office/drawing/2014/main" id="{6E90DF14-2B7A-C787-37AA-B9A4C08D2312}"/>
              </a:ext>
            </a:extLst>
          </p:cNvPr>
          <p:cNvSpPr txBox="1">
            <a:spLocks noChangeArrowheads="1"/>
          </p:cNvSpPr>
          <p:nvPr/>
        </p:nvSpPr>
        <p:spPr bwMode="auto">
          <a:xfrm>
            <a:off x="4267200" y="969963"/>
            <a:ext cx="685800" cy="34607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WORK VEST</a:t>
            </a:r>
          </a:p>
        </p:txBody>
      </p:sp>
      <p:sp>
        <p:nvSpPr>
          <p:cNvPr id="98326" name="Line 22">
            <a:extLst>
              <a:ext uri="{FF2B5EF4-FFF2-40B4-BE49-F238E27FC236}">
                <a16:creationId xmlns:a16="http://schemas.microsoft.com/office/drawing/2014/main" id="{82EE9EF5-E474-2830-AAE2-88DE0A4B148B}"/>
              </a:ext>
            </a:extLst>
          </p:cNvPr>
          <p:cNvSpPr>
            <a:spLocks noChangeShapeType="1"/>
          </p:cNvSpPr>
          <p:nvPr/>
        </p:nvSpPr>
        <p:spPr bwMode="auto">
          <a:xfrm>
            <a:off x="4876800" y="1143000"/>
            <a:ext cx="1219200" cy="1524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98327" name="Text Box 23">
            <a:extLst>
              <a:ext uri="{FF2B5EF4-FFF2-40B4-BE49-F238E27FC236}">
                <a16:creationId xmlns:a16="http://schemas.microsoft.com/office/drawing/2014/main" id="{AAB1EEBC-A89C-C5CE-3B41-73B783363DD4}"/>
              </a:ext>
            </a:extLst>
          </p:cNvPr>
          <p:cNvSpPr txBox="1">
            <a:spLocks noChangeArrowheads="1"/>
          </p:cNvSpPr>
          <p:nvPr/>
        </p:nvSpPr>
        <p:spPr bwMode="auto">
          <a:xfrm>
            <a:off x="7696200" y="3767138"/>
            <a:ext cx="838200" cy="223837"/>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EAR MUFFS</a:t>
            </a:r>
          </a:p>
        </p:txBody>
      </p:sp>
      <p:sp>
        <p:nvSpPr>
          <p:cNvPr id="98328" name="AutoShape 24">
            <a:extLst>
              <a:ext uri="{FF2B5EF4-FFF2-40B4-BE49-F238E27FC236}">
                <a16:creationId xmlns:a16="http://schemas.microsoft.com/office/drawing/2014/main" id="{EE02A6CB-4EC1-85CC-E314-0B2EAB62A3B7}"/>
              </a:ext>
            </a:extLst>
          </p:cNvPr>
          <p:cNvSpPr>
            <a:spLocks noChangeArrowheads="1"/>
          </p:cNvSpPr>
          <p:nvPr/>
        </p:nvSpPr>
        <p:spPr bwMode="auto">
          <a:xfrm>
            <a:off x="3370263" y="5486400"/>
            <a:ext cx="228600" cy="228600"/>
          </a:xfrm>
          <a:prstGeom prst="upArrow">
            <a:avLst>
              <a:gd name="adj1" fmla="val 50000"/>
              <a:gd name="adj2" fmla="val 25000"/>
            </a:avLst>
          </a:prstGeom>
          <a:solidFill>
            <a:srgbClr val="FFFF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98329" name="Line 25">
            <a:extLst>
              <a:ext uri="{FF2B5EF4-FFF2-40B4-BE49-F238E27FC236}">
                <a16:creationId xmlns:a16="http://schemas.microsoft.com/office/drawing/2014/main" id="{B309FAF9-682F-855F-9CF6-3751EAE49DC7}"/>
              </a:ext>
            </a:extLst>
          </p:cNvPr>
          <p:cNvSpPr>
            <a:spLocks noChangeShapeType="1"/>
          </p:cNvSpPr>
          <p:nvPr/>
        </p:nvSpPr>
        <p:spPr bwMode="auto">
          <a:xfrm flipV="1">
            <a:off x="2133600" y="5168900"/>
            <a:ext cx="342900" cy="4064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98330" name="Line 26">
            <a:extLst>
              <a:ext uri="{FF2B5EF4-FFF2-40B4-BE49-F238E27FC236}">
                <a16:creationId xmlns:a16="http://schemas.microsoft.com/office/drawing/2014/main" id="{3D1F5EEE-D9DA-DA91-FEE5-2F033D11EC30}"/>
              </a:ext>
            </a:extLst>
          </p:cNvPr>
          <p:cNvSpPr>
            <a:spLocks noChangeShapeType="1"/>
          </p:cNvSpPr>
          <p:nvPr/>
        </p:nvSpPr>
        <p:spPr bwMode="auto">
          <a:xfrm flipV="1">
            <a:off x="2743200" y="5168900"/>
            <a:ext cx="304800" cy="4064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98331" name="Text Box 27">
            <a:extLst>
              <a:ext uri="{FF2B5EF4-FFF2-40B4-BE49-F238E27FC236}">
                <a16:creationId xmlns:a16="http://schemas.microsoft.com/office/drawing/2014/main" id="{64119B24-1AE2-8DE2-127F-6C3D87104A14}"/>
              </a:ext>
            </a:extLst>
          </p:cNvPr>
          <p:cNvSpPr txBox="1">
            <a:spLocks noChangeArrowheads="1"/>
          </p:cNvSpPr>
          <p:nvPr/>
        </p:nvSpPr>
        <p:spPr bwMode="auto">
          <a:xfrm>
            <a:off x="381000" y="4618038"/>
            <a:ext cx="1828800" cy="7112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Ear protection must be worn when entering high noise areas such as the engine room.  </a:t>
            </a:r>
          </a:p>
        </p:txBody>
      </p:sp>
      <p:sp>
        <p:nvSpPr>
          <p:cNvPr id="98332" name="Line 28">
            <a:extLst>
              <a:ext uri="{FF2B5EF4-FFF2-40B4-BE49-F238E27FC236}">
                <a16:creationId xmlns:a16="http://schemas.microsoft.com/office/drawing/2014/main" id="{A2C56CB5-69C1-3122-C75B-1A50EC4F131B}"/>
              </a:ext>
            </a:extLst>
          </p:cNvPr>
          <p:cNvSpPr>
            <a:spLocks noChangeShapeType="1"/>
          </p:cNvSpPr>
          <p:nvPr/>
        </p:nvSpPr>
        <p:spPr bwMode="auto">
          <a:xfrm flipH="1">
            <a:off x="7315200" y="3898900"/>
            <a:ext cx="381000" cy="3048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98333" name="Line 29">
            <a:extLst>
              <a:ext uri="{FF2B5EF4-FFF2-40B4-BE49-F238E27FC236}">
                <a16:creationId xmlns:a16="http://schemas.microsoft.com/office/drawing/2014/main" id="{F183049D-10B1-93D3-7C1A-ABB103FA6A11}"/>
              </a:ext>
            </a:extLst>
          </p:cNvPr>
          <p:cNvSpPr>
            <a:spLocks noChangeShapeType="1"/>
          </p:cNvSpPr>
          <p:nvPr/>
        </p:nvSpPr>
        <p:spPr bwMode="auto">
          <a:xfrm flipV="1">
            <a:off x="5410200" y="5041900"/>
            <a:ext cx="609600" cy="6858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98334" name="AutoShape 30">
            <a:extLst>
              <a:ext uri="{FF2B5EF4-FFF2-40B4-BE49-F238E27FC236}">
                <a16:creationId xmlns:a16="http://schemas.microsoft.com/office/drawing/2014/main" id="{E96379D3-303D-7F03-371C-9A951E46712C}"/>
              </a:ext>
            </a:extLst>
          </p:cNvPr>
          <p:cNvSpPr>
            <a:spLocks noChangeArrowheads="1"/>
          </p:cNvSpPr>
          <p:nvPr/>
        </p:nvSpPr>
        <p:spPr bwMode="auto">
          <a:xfrm>
            <a:off x="6515100" y="5486400"/>
            <a:ext cx="228600" cy="228600"/>
          </a:xfrm>
          <a:prstGeom prst="upArrow">
            <a:avLst>
              <a:gd name="adj1" fmla="val 50000"/>
              <a:gd name="adj2" fmla="val 25000"/>
            </a:avLst>
          </a:prstGeom>
          <a:solidFill>
            <a:srgbClr val="FFFF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98335" name="AutoShape 31">
            <a:extLst>
              <a:ext uri="{FF2B5EF4-FFF2-40B4-BE49-F238E27FC236}">
                <a16:creationId xmlns:a16="http://schemas.microsoft.com/office/drawing/2014/main" id="{A36C3FDB-71DE-349C-A2E8-6F3152B3DD7F}"/>
              </a:ext>
            </a:extLst>
          </p:cNvPr>
          <p:cNvSpPr>
            <a:spLocks noChangeArrowheads="1"/>
          </p:cNvSpPr>
          <p:nvPr/>
        </p:nvSpPr>
        <p:spPr bwMode="auto">
          <a:xfrm>
            <a:off x="5829300" y="2908300"/>
            <a:ext cx="228600" cy="228600"/>
          </a:xfrm>
          <a:prstGeom prst="upArrow">
            <a:avLst>
              <a:gd name="adj1" fmla="val 50000"/>
              <a:gd name="adj2" fmla="val 25000"/>
            </a:avLst>
          </a:prstGeom>
          <a:solidFill>
            <a:srgbClr val="FFFF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98336" name="Text Box 32">
            <a:extLst>
              <a:ext uri="{FF2B5EF4-FFF2-40B4-BE49-F238E27FC236}">
                <a16:creationId xmlns:a16="http://schemas.microsoft.com/office/drawing/2014/main" id="{7AC433E5-6413-DB2B-A249-CDA1ED027817}"/>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Personal Protective Equipment</a:t>
            </a:r>
          </a:p>
        </p:txBody>
      </p:sp>
      <p:pic>
        <p:nvPicPr>
          <p:cNvPr id="2" name="Picture 1">
            <a:extLst>
              <a:ext uri="{FF2B5EF4-FFF2-40B4-BE49-F238E27FC236}">
                <a16:creationId xmlns:a16="http://schemas.microsoft.com/office/drawing/2014/main" id="{523ECEA6-58EA-10DE-D044-6DDD86EA38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7A6DAE91-2325-D48D-11AA-323385A797BC}"/>
              </a:ext>
            </a:extLst>
          </p:cNvPr>
          <p:cNvSpPr>
            <a:spLocks noGrp="1" noChangeArrowheads="1"/>
          </p:cNvSpPr>
          <p:nvPr>
            <p:ph type="title"/>
          </p:nvPr>
        </p:nvSpPr>
        <p:spPr bwMode="auto">
          <a:xfrm>
            <a:off x="-228600" y="914400"/>
            <a:ext cx="3962400" cy="503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eaLnBrk="1" hangingPunct="1"/>
            <a:r>
              <a:rPr lang="en-US" altLang="en-US" sz="2000" b="1"/>
              <a:t>HEAD PROTECTION</a:t>
            </a:r>
          </a:p>
        </p:txBody>
      </p:sp>
      <p:pic>
        <p:nvPicPr>
          <p:cNvPr id="99331" name="Picture 3">
            <a:extLst>
              <a:ext uri="{FF2B5EF4-FFF2-40B4-BE49-F238E27FC236}">
                <a16:creationId xmlns:a16="http://schemas.microsoft.com/office/drawing/2014/main" id="{7F420EF6-376B-0EFB-94AE-BFCA56FF8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914400"/>
            <a:ext cx="2667000" cy="1789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2" name="Rectangle 4">
            <a:extLst>
              <a:ext uri="{FF2B5EF4-FFF2-40B4-BE49-F238E27FC236}">
                <a16:creationId xmlns:a16="http://schemas.microsoft.com/office/drawing/2014/main" id="{B4D230B8-AB88-2D41-B6BD-F305EF677555}"/>
              </a:ext>
            </a:extLst>
          </p:cNvPr>
          <p:cNvSpPr>
            <a:spLocks noChangeArrowheads="1"/>
          </p:cNvSpPr>
          <p:nvPr/>
        </p:nvSpPr>
        <p:spPr bwMode="auto">
          <a:xfrm>
            <a:off x="3429000" y="3048000"/>
            <a:ext cx="2286000" cy="21875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a:t>PROTECTS AGAINST:</a:t>
            </a:r>
          </a:p>
          <a:p>
            <a:pPr eaLnBrk="1" hangingPunct="1">
              <a:buFontTx/>
              <a:buChar char="•"/>
            </a:pPr>
            <a:r>
              <a:rPr lang="en-US" altLang="en-US" sz="1500"/>
              <a:t>Falling objects such as tools</a:t>
            </a:r>
          </a:p>
          <a:p>
            <a:pPr eaLnBrk="1" hangingPunct="1">
              <a:buFontTx/>
              <a:buChar char="•"/>
            </a:pPr>
            <a:r>
              <a:rPr lang="en-US" altLang="en-US" sz="1500"/>
              <a:t>Bumping head against objects, such as pipes or beams</a:t>
            </a:r>
          </a:p>
          <a:p>
            <a:pPr eaLnBrk="1" hangingPunct="1">
              <a:buFontTx/>
              <a:buChar char="•"/>
            </a:pPr>
            <a:r>
              <a:rPr lang="en-US" altLang="en-US" sz="1500"/>
              <a:t>Contact with exposed electrical wiring or components </a:t>
            </a:r>
          </a:p>
        </p:txBody>
      </p:sp>
      <p:sp>
        <p:nvSpPr>
          <p:cNvPr id="99333" name="Rectangle 5">
            <a:extLst>
              <a:ext uri="{FF2B5EF4-FFF2-40B4-BE49-F238E27FC236}">
                <a16:creationId xmlns:a16="http://schemas.microsoft.com/office/drawing/2014/main" id="{79C1AF5B-BCD1-C192-0001-F039D1007D77}"/>
              </a:ext>
            </a:extLst>
          </p:cNvPr>
          <p:cNvSpPr>
            <a:spLocks noChangeArrowheads="1"/>
          </p:cNvSpPr>
          <p:nvPr/>
        </p:nvSpPr>
        <p:spPr bwMode="auto">
          <a:xfrm>
            <a:off x="304800" y="1676400"/>
            <a:ext cx="2743200" cy="44958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spcAft>
                <a:spcPct val="50000"/>
              </a:spcAft>
              <a:buFont typeface="Wingdings" panose="05000000000000000000" pitchFamily="2" charset="2"/>
              <a:buChar char="q"/>
            </a:pPr>
            <a:r>
              <a:rPr lang="en-US" altLang="en-US" sz="1600" b="1"/>
              <a:t>Required to be worn by all personnel at all times on duty</a:t>
            </a:r>
          </a:p>
          <a:p>
            <a:pPr eaLnBrk="1" hangingPunct="1">
              <a:spcBef>
                <a:spcPct val="20000"/>
              </a:spcBef>
              <a:spcAft>
                <a:spcPct val="50000"/>
              </a:spcAft>
              <a:buFont typeface="Wingdings" panose="05000000000000000000" pitchFamily="2" charset="2"/>
              <a:buChar char="q"/>
            </a:pPr>
            <a:r>
              <a:rPr lang="en-US" altLang="en-US" sz="1600" b="1"/>
              <a:t>When working at heights ensure hat is secure</a:t>
            </a:r>
          </a:p>
          <a:p>
            <a:pPr eaLnBrk="1" hangingPunct="1">
              <a:spcBef>
                <a:spcPct val="20000"/>
              </a:spcBef>
              <a:spcAft>
                <a:spcPct val="50000"/>
              </a:spcAft>
              <a:buFont typeface="Wingdings" panose="05000000000000000000" pitchFamily="2" charset="2"/>
              <a:buChar char="q"/>
            </a:pPr>
            <a:r>
              <a:rPr lang="en-US" altLang="en-US" sz="1600" b="1"/>
              <a:t>Utilize lanyard or chinstrap</a:t>
            </a:r>
          </a:p>
          <a:p>
            <a:pPr eaLnBrk="1" hangingPunct="1">
              <a:spcBef>
                <a:spcPct val="20000"/>
              </a:spcBef>
              <a:spcAft>
                <a:spcPct val="50000"/>
              </a:spcAft>
              <a:buFont typeface="Wingdings" panose="05000000000000000000" pitchFamily="2" charset="2"/>
              <a:buChar char="q"/>
            </a:pPr>
            <a:r>
              <a:rPr lang="en-US" altLang="en-US" sz="1600" b="1"/>
              <a:t>Metal hard hats are not allowed</a:t>
            </a:r>
          </a:p>
          <a:p>
            <a:pPr eaLnBrk="1" hangingPunct="1">
              <a:spcBef>
                <a:spcPct val="20000"/>
              </a:spcBef>
              <a:spcAft>
                <a:spcPct val="50000"/>
              </a:spcAft>
              <a:buFont typeface="Wingdings" panose="05000000000000000000" pitchFamily="2" charset="2"/>
              <a:buChar char="q"/>
            </a:pPr>
            <a:r>
              <a:rPr lang="en-US" altLang="en-US" sz="1600" b="1"/>
              <a:t>Must be replaced every 2 years</a:t>
            </a:r>
          </a:p>
          <a:p>
            <a:pPr eaLnBrk="1" hangingPunct="1">
              <a:spcBef>
                <a:spcPct val="20000"/>
              </a:spcBef>
              <a:spcAft>
                <a:spcPct val="50000"/>
              </a:spcAft>
              <a:buFont typeface="Wingdings" panose="05000000000000000000" pitchFamily="2" charset="2"/>
              <a:buChar char="q"/>
            </a:pPr>
            <a:r>
              <a:rPr lang="en-US" altLang="en-US" sz="1600" b="1"/>
              <a:t>Liners changed out annually</a:t>
            </a:r>
          </a:p>
        </p:txBody>
      </p:sp>
      <p:pic>
        <p:nvPicPr>
          <p:cNvPr id="99334" name="Picture 6">
            <a:extLst>
              <a:ext uri="{FF2B5EF4-FFF2-40B4-BE49-F238E27FC236}">
                <a16:creationId xmlns:a16="http://schemas.microsoft.com/office/drawing/2014/main" id="{25FC6CDE-28B7-1833-7E1C-0CC22416F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4560888"/>
            <a:ext cx="1447800" cy="13065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5" name="Text Box 7">
            <a:extLst>
              <a:ext uri="{FF2B5EF4-FFF2-40B4-BE49-F238E27FC236}">
                <a16:creationId xmlns:a16="http://schemas.microsoft.com/office/drawing/2014/main" id="{3D7043F6-B728-6315-5CD1-038B6EB5F03D}"/>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Personal Protective Equipment</a:t>
            </a:r>
          </a:p>
        </p:txBody>
      </p:sp>
      <p:pic>
        <p:nvPicPr>
          <p:cNvPr id="99336" name="Picture 8">
            <a:extLst>
              <a:ext uri="{FF2B5EF4-FFF2-40B4-BE49-F238E27FC236}">
                <a16:creationId xmlns:a16="http://schemas.microsoft.com/office/drawing/2014/main" id="{786A54DB-0BB0-3744-63BB-56BAB333C7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914400"/>
            <a:ext cx="2789238"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41CBD8E-7582-8D23-DD70-F4BD1431C4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C99B4254-DE38-B8F3-FBA8-CFDDB49657EF}"/>
              </a:ext>
            </a:extLst>
          </p:cNvPr>
          <p:cNvSpPr>
            <a:spLocks noGrp="1" noChangeArrowheads="1"/>
          </p:cNvSpPr>
          <p:nvPr>
            <p:ph type="body" idx="1"/>
          </p:nvPr>
        </p:nvSpPr>
        <p:spPr bwMode="auto">
          <a:xfrm>
            <a:off x="685800" y="1371600"/>
            <a:ext cx="3505200" cy="1752600"/>
          </a:xfrm>
          <a:noFill/>
          <a:ln>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eaLnBrk="1" hangingPunct="1">
              <a:lnSpc>
                <a:spcPct val="80000"/>
              </a:lnSpc>
              <a:spcAft>
                <a:spcPct val="50000"/>
              </a:spcAft>
              <a:buFont typeface="Wingdings" panose="05000000000000000000" pitchFamily="2" charset="2"/>
              <a:buChar char="q"/>
            </a:pPr>
            <a:r>
              <a:rPr lang="en-US" altLang="en-US" sz="1400" b="1"/>
              <a:t>Made with metal/plastic safety frames</a:t>
            </a:r>
          </a:p>
          <a:p>
            <a:pPr eaLnBrk="1" hangingPunct="1">
              <a:lnSpc>
                <a:spcPct val="80000"/>
              </a:lnSpc>
              <a:spcAft>
                <a:spcPct val="50000"/>
              </a:spcAft>
              <a:buFont typeface="Wingdings" panose="05000000000000000000" pitchFamily="2" charset="2"/>
              <a:buChar char="q"/>
            </a:pPr>
            <a:r>
              <a:rPr lang="en-US" altLang="en-US" sz="1400" b="1"/>
              <a:t>Most operations require side shields</a:t>
            </a:r>
          </a:p>
          <a:p>
            <a:pPr eaLnBrk="1" hangingPunct="1">
              <a:lnSpc>
                <a:spcPct val="80000"/>
              </a:lnSpc>
              <a:spcAft>
                <a:spcPct val="50000"/>
              </a:spcAft>
              <a:buFont typeface="Wingdings" panose="05000000000000000000" pitchFamily="2" charset="2"/>
              <a:buChar char="q"/>
            </a:pPr>
            <a:r>
              <a:rPr lang="en-US" altLang="en-US" sz="1400" b="1"/>
              <a:t>Used for moderate impact from particles produced by jobs such as rig floor, chipping, grinding, handling chemicals </a:t>
            </a:r>
          </a:p>
        </p:txBody>
      </p:sp>
      <p:pic>
        <p:nvPicPr>
          <p:cNvPr id="101379" name="Picture 3">
            <a:extLst>
              <a:ext uri="{FF2B5EF4-FFF2-40B4-BE49-F238E27FC236}">
                <a16:creationId xmlns:a16="http://schemas.microsoft.com/office/drawing/2014/main" id="{3DA1A2FF-8572-F338-AB81-5EE008AA6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914400"/>
            <a:ext cx="24384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Rectangle 4">
            <a:extLst>
              <a:ext uri="{FF2B5EF4-FFF2-40B4-BE49-F238E27FC236}">
                <a16:creationId xmlns:a16="http://schemas.microsoft.com/office/drawing/2014/main" id="{B5ABC67B-D480-F096-6498-168A06A9809C}"/>
              </a:ext>
            </a:extLst>
          </p:cNvPr>
          <p:cNvSpPr>
            <a:spLocks noGrp="1" noChangeArrowheads="1"/>
          </p:cNvSpPr>
          <p:nvPr>
            <p:ph type="title"/>
          </p:nvPr>
        </p:nvSpPr>
        <p:spPr bwMode="auto">
          <a:xfrm>
            <a:off x="442913" y="762000"/>
            <a:ext cx="3962400" cy="533400"/>
          </a:xfrm>
          <a:solidFill>
            <a:srgbClr val="FFCC00"/>
          </a:solidFill>
          <a:ln>
            <a:solidFill>
              <a:schemeClr val="tx1"/>
            </a:solidFill>
            <a:miter lim="800000"/>
            <a:headEnd/>
            <a:tailEnd/>
          </a:ln>
          <a:extLst>
            <a:ext uri="{AF507438-7753-43E0-B8FC-AC1667EBCBE1}">
              <a14:hiddenEffects xmlns:a14="http://schemas.microsoft.com/office/drawing/2010/main">
                <a:effectLst>
                  <a:outerShdw dist="35921" dir="2700000" algn="ctr" rotWithShape="0">
                    <a:srgbClr val="361B00"/>
                  </a:outerShdw>
                </a:effectLst>
              </a14:hiddenEffects>
            </a:ext>
          </a:extLst>
        </p:spPr>
        <p:txBody>
          <a:bodyPr vert="horz" wrap="square" lIns="92075" tIns="46038" rIns="92075" bIns="46038" numCol="1" anchor="ctr" anchorCtr="0" compatLnSpc="1">
            <a:prstTxWarp prst="textNoShape">
              <a:avLst/>
            </a:prstTxWarp>
          </a:bodyPr>
          <a:lstStyle/>
          <a:p>
            <a:pPr eaLnBrk="1" hangingPunct="1"/>
            <a:r>
              <a:rPr lang="en-US" altLang="en-US" sz="2400" b="1"/>
              <a:t>SAFETY GLASSES</a:t>
            </a:r>
          </a:p>
        </p:txBody>
      </p:sp>
      <p:sp>
        <p:nvSpPr>
          <p:cNvPr id="101381" name="Rectangle 5">
            <a:extLst>
              <a:ext uri="{FF2B5EF4-FFF2-40B4-BE49-F238E27FC236}">
                <a16:creationId xmlns:a16="http://schemas.microsoft.com/office/drawing/2014/main" id="{79E6FB17-3D5B-1F13-D456-EC35EB3D384F}"/>
              </a:ext>
            </a:extLst>
          </p:cNvPr>
          <p:cNvSpPr>
            <a:spLocks noChangeArrowheads="1"/>
          </p:cNvSpPr>
          <p:nvPr/>
        </p:nvSpPr>
        <p:spPr bwMode="auto">
          <a:xfrm>
            <a:off x="4572000" y="2790825"/>
            <a:ext cx="4114800" cy="3124200"/>
          </a:xfrm>
          <a:prstGeom prst="rect">
            <a:avLst/>
          </a:prstGeom>
          <a:solidFill>
            <a:srgbClr val="FFCC00">
              <a:alpha val="45882"/>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30000"/>
              </a:spcBef>
              <a:spcAft>
                <a:spcPct val="50000"/>
              </a:spcAft>
              <a:buFont typeface="Wingdings" panose="05000000000000000000" pitchFamily="2" charset="2"/>
              <a:buNone/>
            </a:pPr>
            <a:r>
              <a:rPr lang="en-US" altLang="en-US" sz="1600"/>
              <a:t>WHEN TO USE:</a:t>
            </a:r>
          </a:p>
          <a:p>
            <a:pPr eaLnBrk="1" hangingPunct="1">
              <a:lnSpc>
                <a:spcPct val="90000"/>
              </a:lnSpc>
              <a:spcBef>
                <a:spcPct val="30000"/>
              </a:spcBef>
              <a:spcAft>
                <a:spcPct val="50000"/>
              </a:spcAft>
              <a:buFont typeface="Wingdings" panose="05000000000000000000" pitchFamily="2" charset="2"/>
              <a:buChar char="q"/>
            </a:pPr>
            <a:r>
              <a:rPr lang="en-US" altLang="en-US" sz="1600"/>
              <a:t>Dust and other flying particles, such as metal shavings or powder chemicals</a:t>
            </a:r>
          </a:p>
          <a:p>
            <a:pPr eaLnBrk="1" hangingPunct="1">
              <a:lnSpc>
                <a:spcPct val="90000"/>
              </a:lnSpc>
              <a:spcBef>
                <a:spcPct val="30000"/>
              </a:spcBef>
              <a:spcAft>
                <a:spcPct val="50000"/>
              </a:spcAft>
              <a:buFont typeface="Wingdings" panose="05000000000000000000" pitchFamily="2" charset="2"/>
              <a:buChar char="q"/>
            </a:pPr>
            <a:r>
              <a:rPr lang="en-US" altLang="en-US" sz="1600"/>
              <a:t>Corrosive gases, vapors, and liquids</a:t>
            </a:r>
          </a:p>
          <a:p>
            <a:pPr eaLnBrk="1" hangingPunct="1">
              <a:lnSpc>
                <a:spcPct val="90000"/>
              </a:lnSpc>
              <a:spcBef>
                <a:spcPct val="30000"/>
              </a:spcBef>
              <a:spcAft>
                <a:spcPct val="50000"/>
              </a:spcAft>
              <a:buFont typeface="Wingdings" panose="05000000000000000000" pitchFamily="2" charset="2"/>
              <a:buChar char="q"/>
            </a:pPr>
            <a:r>
              <a:rPr lang="en-US" altLang="en-US" sz="1600"/>
              <a:t>Molten metal that may splash</a:t>
            </a:r>
          </a:p>
          <a:p>
            <a:pPr eaLnBrk="1" hangingPunct="1">
              <a:lnSpc>
                <a:spcPct val="90000"/>
              </a:lnSpc>
              <a:spcBef>
                <a:spcPct val="30000"/>
              </a:spcBef>
              <a:spcAft>
                <a:spcPct val="50000"/>
              </a:spcAft>
              <a:buFont typeface="Wingdings" panose="05000000000000000000" pitchFamily="2" charset="2"/>
              <a:buChar char="q"/>
            </a:pPr>
            <a:r>
              <a:rPr lang="en-US" altLang="en-US" sz="1600">
                <a:cs typeface="Arial" panose="020B0604020202020204" pitchFamily="34" charset="0"/>
              </a:rPr>
              <a:t>Potentially infectious materials such as blood or hazardous liquid chemicals that may splash</a:t>
            </a:r>
            <a:endParaRPr lang="en-US" altLang="en-US" sz="1600"/>
          </a:p>
          <a:p>
            <a:pPr eaLnBrk="1" hangingPunct="1">
              <a:lnSpc>
                <a:spcPct val="90000"/>
              </a:lnSpc>
              <a:spcBef>
                <a:spcPct val="30000"/>
              </a:spcBef>
              <a:spcAft>
                <a:spcPct val="50000"/>
              </a:spcAft>
              <a:buFont typeface="Wingdings" panose="05000000000000000000" pitchFamily="2" charset="2"/>
              <a:buChar char="q"/>
            </a:pPr>
            <a:r>
              <a:rPr lang="en-US" altLang="en-US" sz="1600"/>
              <a:t>Intense light from welding and lasers</a:t>
            </a:r>
          </a:p>
        </p:txBody>
      </p:sp>
      <p:sp>
        <p:nvSpPr>
          <p:cNvPr id="101382" name="Text Box 6">
            <a:extLst>
              <a:ext uri="{FF2B5EF4-FFF2-40B4-BE49-F238E27FC236}">
                <a16:creationId xmlns:a16="http://schemas.microsoft.com/office/drawing/2014/main" id="{89A5A617-6936-33DF-43CC-50AF8A5BA97E}"/>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Personal Protective Equipment</a:t>
            </a:r>
          </a:p>
        </p:txBody>
      </p:sp>
      <p:pic>
        <p:nvPicPr>
          <p:cNvPr id="101383" name="Picture 7">
            <a:extLst>
              <a:ext uri="{FF2B5EF4-FFF2-40B4-BE49-F238E27FC236}">
                <a16:creationId xmlns:a16="http://schemas.microsoft.com/office/drawing/2014/main" id="{894C0172-96FC-62A6-B48D-39FAEA04D6AB}"/>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533400" y="3352800"/>
            <a:ext cx="3657600"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ACCF0FB-B17F-9FF2-012F-F8F985424A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9DB73F-B3C1-020E-8BDD-A695E2534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03426" name="Rectangle 2">
            <a:extLst>
              <a:ext uri="{FF2B5EF4-FFF2-40B4-BE49-F238E27FC236}">
                <a16:creationId xmlns:a16="http://schemas.microsoft.com/office/drawing/2014/main" id="{AE26863A-0EDA-F6C5-CA9C-8D8C6567EA97}"/>
              </a:ext>
            </a:extLst>
          </p:cNvPr>
          <p:cNvSpPr>
            <a:spLocks noGrp="1" noChangeArrowheads="1"/>
          </p:cNvSpPr>
          <p:nvPr>
            <p:ph type="body" idx="1"/>
          </p:nvPr>
        </p:nvSpPr>
        <p:spPr bwMode="auto">
          <a:xfrm>
            <a:off x="628650" y="1143000"/>
            <a:ext cx="7848600" cy="2209800"/>
          </a:xfrm>
          <a:solidFill>
            <a:srgbClr val="FFFFCC"/>
          </a:solidFill>
          <a:ln w="38100">
            <a:solidFill>
              <a:srgbClr val="333399"/>
            </a:solidFill>
            <a:miter lim="800000"/>
            <a:headEnd/>
            <a:tailEnd/>
          </a:ln>
        </p:spPr>
        <p:txBody>
          <a:bodyPr vert="horz" wrap="square" lIns="91440" tIns="45720" rIns="91440" bIns="45720" numCol="1" anchor="t" anchorCtr="0" compatLnSpc="1">
            <a:prstTxWarp prst="textNoShape">
              <a:avLst/>
            </a:prstTxWarp>
          </a:bodyPr>
          <a:lstStyle/>
          <a:p>
            <a:pPr marL="0" indent="0" eaLnBrk="1" hangingPunct="1">
              <a:spcBef>
                <a:spcPct val="60000"/>
              </a:spcBef>
              <a:buFontTx/>
              <a:buNone/>
            </a:pPr>
            <a:r>
              <a:rPr lang="en-US" altLang="en-US" sz="1600" b="1"/>
              <a:t>Ordinary glasses do </a:t>
            </a:r>
            <a:r>
              <a:rPr lang="en-US" altLang="en-US" sz="1600" b="1" i="1"/>
              <a:t>not </a:t>
            </a:r>
            <a:r>
              <a:rPr lang="en-US" altLang="en-US" sz="1600" b="1"/>
              <a:t>provide the required protection</a:t>
            </a:r>
          </a:p>
          <a:p>
            <a:pPr marL="0" indent="0" eaLnBrk="1" hangingPunct="1">
              <a:spcBef>
                <a:spcPct val="60000"/>
              </a:spcBef>
              <a:buFontTx/>
              <a:buNone/>
            </a:pPr>
            <a:r>
              <a:rPr lang="en-US" altLang="en-US" sz="1600" b="1"/>
              <a:t>Proper choices include:</a:t>
            </a:r>
          </a:p>
          <a:p>
            <a:pPr marL="798513" lvl="1" indent="-341313" eaLnBrk="1" hangingPunct="1">
              <a:lnSpc>
                <a:spcPct val="90000"/>
              </a:lnSpc>
              <a:spcBef>
                <a:spcPct val="30000"/>
              </a:spcBef>
              <a:buFont typeface="Wingdings" panose="05000000000000000000" pitchFamily="2" charset="2"/>
              <a:buChar char="ü"/>
            </a:pPr>
            <a:r>
              <a:rPr lang="en-US" altLang="en-US" sz="1600" b="1"/>
              <a:t>Prescription glasses with side shields and protective lenses </a:t>
            </a:r>
          </a:p>
          <a:p>
            <a:pPr marL="798513" lvl="1" indent="-341313" eaLnBrk="1" hangingPunct="1">
              <a:lnSpc>
                <a:spcPct val="90000"/>
              </a:lnSpc>
              <a:spcBef>
                <a:spcPct val="30000"/>
              </a:spcBef>
              <a:buFont typeface="Wingdings" panose="05000000000000000000" pitchFamily="2" charset="2"/>
              <a:buChar char="ü"/>
            </a:pPr>
            <a:r>
              <a:rPr lang="en-US" altLang="en-US" sz="1600" b="1"/>
              <a:t>Goggles that fit comfortably over corrective glasses without disturbing the glasses</a:t>
            </a:r>
          </a:p>
          <a:p>
            <a:pPr marL="798513" lvl="1" indent="-341313" eaLnBrk="1" hangingPunct="1">
              <a:lnSpc>
                <a:spcPct val="90000"/>
              </a:lnSpc>
              <a:spcBef>
                <a:spcPct val="30000"/>
              </a:spcBef>
              <a:buFont typeface="Wingdings" panose="05000000000000000000" pitchFamily="2" charset="2"/>
              <a:buChar char="ü"/>
            </a:pPr>
            <a:r>
              <a:rPr lang="en-US" altLang="en-US" sz="1600" b="1"/>
              <a:t>Goggles that incorporate corrective lenses mounted behind protective lenses</a:t>
            </a:r>
          </a:p>
        </p:txBody>
      </p:sp>
      <p:sp>
        <p:nvSpPr>
          <p:cNvPr id="103427" name="Rectangle 3">
            <a:extLst>
              <a:ext uri="{FF2B5EF4-FFF2-40B4-BE49-F238E27FC236}">
                <a16:creationId xmlns:a16="http://schemas.microsoft.com/office/drawing/2014/main" id="{4B5A12A1-ABC8-33AD-9D79-091EB7903766}"/>
              </a:ext>
            </a:extLst>
          </p:cNvPr>
          <p:cNvSpPr>
            <a:spLocks noGrp="1" noChangeArrowheads="1"/>
          </p:cNvSpPr>
          <p:nvPr>
            <p:ph type="title"/>
          </p:nvPr>
        </p:nvSpPr>
        <p:spPr bwMode="auto">
          <a:xfrm>
            <a:off x="206375" y="609600"/>
            <a:ext cx="8686800" cy="533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361B00"/>
                  </a:outerShdw>
                </a:effectLst>
              </a14:hiddenEffects>
            </a:ext>
          </a:extLst>
        </p:spPr>
        <p:txBody>
          <a:bodyPr vert="horz" wrap="square" lIns="92075" tIns="46038" rIns="92075" bIns="46038" numCol="1" anchor="ctr" anchorCtr="0" compatLnSpc="1">
            <a:prstTxWarp prst="textNoShape">
              <a:avLst/>
            </a:prstTxWarp>
          </a:bodyPr>
          <a:lstStyle/>
          <a:p>
            <a:pPr eaLnBrk="1" hangingPunct="1"/>
            <a:r>
              <a:rPr lang="en-US" altLang="en-US" sz="2400" b="1"/>
              <a:t>PRESCRIPTION GLASSES</a:t>
            </a:r>
          </a:p>
        </p:txBody>
      </p:sp>
      <p:sp>
        <p:nvSpPr>
          <p:cNvPr id="103428" name="Text Box 4">
            <a:extLst>
              <a:ext uri="{FF2B5EF4-FFF2-40B4-BE49-F238E27FC236}">
                <a16:creationId xmlns:a16="http://schemas.microsoft.com/office/drawing/2014/main" id="{6B0E3E69-1D49-1D26-9C6B-5DA8AE1B956B}"/>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Personal Protective Equipment</a:t>
            </a:r>
          </a:p>
        </p:txBody>
      </p:sp>
      <p:pic>
        <p:nvPicPr>
          <p:cNvPr id="103429" name="Picture 5">
            <a:extLst>
              <a:ext uri="{FF2B5EF4-FFF2-40B4-BE49-F238E27FC236}">
                <a16:creationId xmlns:a16="http://schemas.microsoft.com/office/drawing/2014/main" id="{7405B727-D2F9-8CA5-B65B-2F468529B0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8" y="3429000"/>
            <a:ext cx="3505200" cy="2959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430" name="Picture 6">
            <a:extLst>
              <a:ext uri="{FF2B5EF4-FFF2-40B4-BE49-F238E27FC236}">
                <a16:creationId xmlns:a16="http://schemas.microsoft.com/office/drawing/2014/main" id="{0F6D2B7F-2ACF-2485-3B62-D9AFA68DA1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6288" y="3429000"/>
            <a:ext cx="4038600" cy="2838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0CC151-D85E-85D7-426F-59ECC51D1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05474" name="Rectangle 2">
            <a:extLst>
              <a:ext uri="{FF2B5EF4-FFF2-40B4-BE49-F238E27FC236}">
                <a16:creationId xmlns:a16="http://schemas.microsoft.com/office/drawing/2014/main" id="{434A5EAB-BAFF-54F0-21D7-D0044AC38D82}"/>
              </a:ext>
            </a:extLst>
          </p:cNvPr>
          <p:cNvSpPr>
            <a:spLocks noChangeArrowheads="1"/>
          </p:cNvSpPr>
          <p:nvPr/>
        </p:nvSpPr>
        <p:spPr bwMode="auto">
          <a:xfrm>
            <a:off x="762000" y="1257300"/>
            <a:ext cx="7696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a:solidFill>
                  <a:srgbClr val="FFFFFF"/>
                </a:solidFill>
              </a:rPr>
              <a:t>Protects eyes from intense concentrations of light produced by lasers</a:t>
            </a:r>
          </a:p>
        </p:txBody>
      </p:sp>
      <p:pic>
        <p:nvPicPr>
          <p:cNvPr id="105475" name="Picture 3">
            <a:extLst>
              <a:ext uri="{FF2B5EF4-FFF2-40B4-BE49-F238E27FC236}">
                <a16:creationId xmlns:a16="http://schemas.microsoft.com/office/drawing/2014/main" id="{0C5ADBC3-97D7-CB3D-AD95-89D076767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5713" y="1447800"/>
            <a:ext cx="2579687" cy="1870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5476" name="Picture 4">
            <a:extLst>
              <a:ext uri="{FF2B5EF4-FFF2-40B4-BE49-F238E27FC236}">
                <a16:creationId xmlns:a16="http://schemas.microsoft.com/office/drawing/2014/main" id="{C9C93AE1-DE9A-1020-5E61-AC442389C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600200"/>
            <a:ext cx="1446213"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5477" name="Rectangle 5">
            <a:extLst>
              <a:ext uri="{FF2B5EF4-FFF2-40B4-BE49-F238E27FC236}">
                <a16:creationId xmlns:a16="http://schemas.microsoft.com/office/drawing/2014/main" id="{5A1BC2D9-4400-B852-1933-8D68E414DBB7}"/>
              </a:ext>
            </a:extLst>
          </p:cNvPr>
          <p:cNvSpPr>
            <a:spLocks noGrp="1" noChangeArrowheads="1"/>
          </p:cNvSpPr>
          <p:nvPr>
            <p:ph type="title"/>
          </p:nvPr>
        </p:nvSpPr>
        <p:spPr bwMode="auto">
          <a:xfrm>
            <a:off x="1676400" y="838200"/>
            <a:ext cx="5638800" cy="533400"/>
          </a:xfrm>
          <a:solidFill>
            <a:srgbClr val="FFCC00"/>
          </a:solidFill>
          <a:ln w="28575">
            <a:solidFill>
              <a:srgbClr val="333399"/>
            </a:solidFill>
            <a:miter lim="800000"/>
            <a:headEnd/>
            <a:tailEnd/>
          </a:ln>
          <a:extLst>
            <a:ext uri="{AF507438-7753-43E0-B8FC-AC1667EBCBE1}">
              <a14:hiddenEffects xmlns:a14="http://schemas.microsoft.com/office/drawing/2010/main">
                <a:effectLst>
                  <a:outerShdw dist="35921" dir="2700000" algn="ctr" rotWithShape="0">
                    <a:srgbClr val="361B00"/>
                  </a:outerShdw>
                </a:effectLst>
              </a14:hiddenEffects>
            </a:ext>
          </a:extLst>
        </p:spPr>
        <p:txBody>
          <a:bodyPr vert="horz" wrap="square" lIns="92075" tIns="46038" rIns="92075" bIns="46038" numCol="1" anchor="ctr" anchorCtr="0" compatLnSpc="1">
            <a:prstTxWarp prst="textNoShape">
              <a:avLst/>
            </a:prstTxWarp>
          </a:bodyPr>
          <a:lstStyle/>
          <a:p>
            <a:pPr eaLnBrk="1" hangingPunct="1"/>
            <a:r>
              <a:rPr lang="en-US" altLang="en-US" sz="2400" b="1"/>
              <a:t>WELDING EYE PROTECTION</a:t>
            </a:r>
          </a:p>
        </p:txBody>
      </p:sp>
      <p:sp>
        <p:nvSpPr>
          <p:cNvPr id="105478" name="Rectangle 6">
            <a:extLst>
              <a:ext uri="{FF2B5EF4-FFF2-40B4-BE49-F238E27FC236}">
                <a16:creationId xmlns:a16="http://schemas.microsoft.com/office/drawing/2014/main" id="{C0F02C31-ED42-4B1A-93D9-0D0ABBAAA6E5}"/>
              </a:ext>
            </a:extLst>
          </p:cNvPr>
          <p:cNvSpPr>
            <a:spLocks noChangeArrowheads="1"/>
          </p:cNvSpPr>
          <p:nvPr/>
        </p:nvSpPr>
        <p:spPr bwMode="auto">
          <a:xfrm>
            <a:off x="3581400" y="3733800"/>
            <a:ext cx="2819400" cy="2301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96875" indent="-3968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333399"/>
              </a:buClr>
              <a:buFont typeface="Wingdings" panose="05000000000000000000" pitchFamily="2" charset="2"/>
              <a:buChar char="Ø"/>
            </a:pPr>
            <a:r>
              <a:rPr lang="en-US" altLang="en-US" sz="1600" b="1"/>
              <a:t>Protects eyes against burns from radiant light</a:t>
            </a:r>
          </a:p>
          <a:p>
            <a:pPr eaLnBrk="1" hangingPunct="1">
              <a:buClr>
                <a:srgbClr val="333399"/>
              </a:buClr>
              <a:buFont typeface="Wingdings" panose="05000000000000000000" pitchFamily="2" charset="2"/>
              <a:buChar char="Ø"/>
            </a:pPr>
            <a:r>
              <a:rPr lang="en-US" altLang="en-US" sz="1600" b="1"/>
              <a:t>Protects face and eyes from flying sparks, metal spatter, &amp; slag chips produced during welding, brazing, soldering, and cutting</a:t>
            </a:r>
          </a:p>
        </p:txBody>
      </p:sp>
      <p:sp>
        <p:nvSpPr>
          <p:cNvPr id="105479" name="Text Box 7">
            <a:extLst>
              <a:ext uri="{FF2B5EF4-FFF2-40B4-BE49-F238E27FC236}">
                <a16:creationId xmlns:a16="http://schemas.microsoft.com/office/drawing/2014/main" id="{7365BBE2-7602-8573-29AD-4F878201DC89}"/>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Personal Protective Equipment</a:t>
            </a:r>
          </a:p>
        </p:txBody>
      </p:sp>
      <p:pic>
        <p:nvPicPr>
          <p:cNvPr id="105480" name="Picture 8">
            <a:extLst>
              <a:ext uri="{FF2B5EF4-FFF2-40B4-BE49-F238E27FC236}">
                <a16:creationId xmlns:a16="http://schemas.microsoft.com/office/drawing/2014/main" id="{F04ADF5C-8061-E9D5-E207-7AA7FF8F0A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447800"/>
            <a:ext cx="2941638" cy="495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5481" name="Picture 9">
            <a:extLst>
              <a:ext uri="{FF2B5EF4-FFF2-40B4-BE49-F238E27FC236}">
                <a16:creationId xmlns:a16="http://schemas.microsoft.com/office/drawing/2014/main" id="{60A4E194-B265-A325-21DC-C98C624AAA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111" t="14166" r="26666" b="30833"/>
          <a:stretch>
            <a:fillRect/>
          </a:stretch>
        </p:blipFill>
        <p:spPr bwMode="auto">
          <a:xfrm>
            <a:off x="6629400" y="3352800"/>
            <a:ext cx="2224088"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95C35231-56EA-2C63-FB18-D076A8AC0CF9}"/>
              </a:ext>
            </a:extLst>
          </p:cNvPr>
          <p:cNvSpPr>
            <a:spLocks noGrp="1" noChangeArrowheads="1"/>
          </p:cNvSpPr>
          <p:nvPr>
            <p:ph type="body" idx="1"/>
          </p:nvPr>
        </p:nvSpPr>
        <p:spPr bwMode="auto">
          <a:xfrm>
            <a:off x="228600" y="1143000"/>
            <a:ext cx="8610600" cy="1828800"/>
          </a:xfrm>
          <a:noFill/>
          <a:ln>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eaLnBrk="1" hangingPunct="1">
              <a:lnSpc>
                <a:spcPct val="90000"/>
              </a:lnSpc>
              <a:spcAft>
                <a:spcPct val="50000"/>
              </a:spcAft>
              <a:buClr>
                <a:srgbClr val="333399"/>
              </a:buClr>
              <a:buFont typeface="Wingdings" panose="05000000000000000000" pitchFamily="2" charset="2"/>
              <a:buChar char="q"/>
            </a:pPr>
            <a:r>
              <a:rPr lang="en-US" altLang="en-US" sz="2000"/>
              <a:t>Full face protection</a:t>
            </a:r>
          </a:p>
          <a:p>
            <a:pPr eaLnBrk="1" hangingPunct="1">
              <a:lnSpc>
                <a:spcPct val="90000"/>
              </a:lnSpc>
              <a:spcAft>
                <a:spcPct val="50000"/>
              </a:spcAft>
              <a:buClr>
                <a:srgbClr val="333399"/>
              </a:buClr>
              <a:buFont typeface="Wingdings" panose="05000000000000000000" pitchFamily="2" charset="2"/>
              <a:buChar char="q"/>
            </a:pPr>
            <a:r>
              <a:rPr lang="en-US" altLang="en-US" sz="2000"/>
              <a:t>Protects face from dusts and splashes or sprays of hazardous liquids</a:t>
            </a:r>
          </a:p>
          <a:p>
            <a:pPr eaLnBrk="1" hangingPunct="1">
              <a:lnSpc>
                <a:spcPct val="90000"/>
              </a:lnSpc>
              <a:spcAft>
                <a:spcPct val="50000"/>
              </a:spcAft>
              <a:buClr>
                <a:srgbClr val="333399"/>
              </a:buClr>
              <a:buFont typeface="Wingdings" panose="05000000000000000000" pitchFamily="2" charset="2"/>
              <a:buChar char="q"/>
            </a:pPr>
            <a:r>
              <a:rPr lang="en-US" altLang="en-US" sz="2000"/>
              <a:t>Does </a:t>
            </a:r>
            <a:r>
              <a:rPr lang="en-US" altLang="en-US" sz="2000" u="sng"/>
              <a:t>not</a:t>
            </a:r>
            <a:r>
              <a:rPr lang="en-US" altLang="en-US" sz="2000"/>
              <a:t> protect from impact hazards</a:t>
            </a:r>
          </a:p>
          <a:p>
            <a:pPr eaLnBrk="1" hangingPunct="1">
              <a:lnSpc>
                <a:spcPct val="90000"/>
              </a:lnSpc>
              <a:spcAft>
                <a:spcPct val="50000"/>
              </a:spcAft>
              <a:buClr>
                <a:srgbClr val="333399"/>
              </a:buClr>
              <a:buFont typeface="Wingdings" panose="05000000000000000000" pitchFamily="2" charset="2"/>
              <a:buChar char="q"/>
            </a:pPr>
            <a:r>
              <a:rPr lang="en-US" altLang="en-US" sz="2000"/>
              <a:t>Wear safety glasses or goggles underneath</a:t>
            </a:r>
          </a:p>
        </p:txBody>
      </p:sp>
      <p:pic>
        <p:nvPicPr>
          <p:cNvPr id="107523" name="Picture 3">
            <a:extLst>
              <a:ext uri="{FF2B5EF4-FFF2-40B4-BE49-F238E27FC236}">
                <a16:creationId xmlns:a16="http://schemas.microsoft.com/office/drawing/2014/main" id="{81712170-A46A-32CA-912F-25850465676D}"/>
              </a:ext>
            </a:extLst>
          </p:cNvPr>
          <p:cNvPicPr>
            <a:picLocks noChangeArrowheads="1"/>
          </p:cNvPicPr>
          <p:nvPr/>
        </p:nvPicPr>
        <p:blipFill>
          <a:blip r:embed="rId3">
            <a:extLst>
              <a:ext uri="{28A0092B-C50C-407E-A947-70E740481C1C}">
                <a14:useLocalDpi xmlns:a14="http://schemas.microsoft.com/office/drawing/2010/main" val="0"/>
              </a:ext>
            </a:extLst>
          </a:blip>
          <a:srcRect t="2916" b="4723"/>
          <a:stretch>
            <a:fillRect/>
          </a:stretch>
        </p:blipFill>
        <p:spPr bwMode="auto">
          <a:xfrm>
            <a:off x="3552825" y="3276600"/>
            <a:ext cx="2593975" cy="2514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4" name="Rectangle 4">
            <a:extLst>
              <a:ext uri="{FF2B5EF4-FFF2-40B4-BE49-F238E27FC236}">
                <a16:creationId xmlns:a16="http://schemas.microsoft.com/office/drawing/2014/main" id="{A1D2FF5D-573F-A0B0-D735-8E132523FDC3}"/>
              </a:ext>
            </a:extLst>
          </p:cNvPr>
          <p:cNvSpPr>
            <a:spLocks noGrp="1" noChangeArrowheads="1"/>
          </p:cNvSpPr>
          <p:nvPr>
            <p:ph type="title"/>
          </p:nvPr>
        </p:nvSpPr>
        <p:spPr bwMode="auto">
          <a:xfrm>
            <a:off x="0" y="609600"/>
            <a:ext cx="8686800" cy="533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361B00"/>
                  </a:outerShdw>
                </a:effectLst>
              </a14:hiddenEffects>
            </a:ext>
          </a:extLst>
        </p:spPr>
        <p:txBody>
          <a:bodyPr vert="horz" wrap="square" lIns="92075" tIns="46038" rIns="92075" bIns="46038" numCol="1" anchor="ctr" anchorCtr="0" compatLnSpc="1">
            <a:prstTxWarp prst="textNoShape">
              <a:avLst/>
            </a:prstTxWarp>
          </a:bodyPr>
          <a:lstStyle/>
          <a:p>
            <a:pPr eaLnBrk="1" hangingPunct="1"/>
            <a:r>
              <a:rPr lang="en-US" altLang="en-US" sz="2400" b="1"/>
              <a:t>FACE SHIELDS</a:t>
            </a:r>
          </a:p>
        </p:txBody>
      </p:sp>
      <p:sp>
        <p:nvSpPr>
          <p:cNvPr id="107525" name="Text Box 5">
            <a:extLst>
              <a:ext uri="{FF2B5EF4-FFF2-40B4-BE49-F238E27FC236}">
                <a16:creationId xmlns:a16="http://schemas.microsoft.com/office/drawing/2014/main" id="{142B5D54-CF33-8CC0-40A8-471D8EE0E756}"/>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Personal Protective Equipment</a:t>
            </a:r>
          </a:p>
        </p:txBody>
      </p:sp>
      <p:pic>
        <p:nvPicPr>
          <p:cNvPr id="107526" name="Picture 6">
            <a:extLst>
              <a:ext uri="{FF2B5EF4-FFF2-40B4-BE49-F238E27FC236}">
                <a16:creationId xmlns:a16="http://schemas.microsoft.com/office/drawing/2014/main" id="{DBF02D97-9E11-EAC5-EB2B-057567F7231D}"/>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609600" y="3048000"/>
            <a:ext cx="2590800" cy="3216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7527" name="Picture 7">
            <a:extLst>
              <a:ext uri="{FF2B5EF4-FFF2-40B4-BE49-F238E27FC236}">
                <a16:creationId xmlns:a16="http://schemas.microsoft.com/office/drawing/2014/main" id="{949662C4-B524-AC6E-5ABC-39428E68F3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200400"/>
            <a:ext cx="1968500" cy="281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F3808A3-AD18-A57F-D2E0-6B3443CB07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91F8CF-AAF9-7055-0DA5-712D82B58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09570" name="Rectangle 2">
            <a:extLst>
              <a:ext uri="{FF2B5EF4-FFF2-40B4-BE49-F238E27FC236}">
                <a16:creationId xmlns:a16="http://schemas.microsoft.com/office/drawing/2014/main" id="{6158BEDA-2A16-3667-D55E-6B098A45FDFE}"/>
              </a:ext>
            </a:extLst>
          </p:cNvPr>
          <p:cNvSpPr>
            <a:spLocks noGrp="1" noChangeArrowheads="1"/>
          </p:cNvSpPr>
          <p:nvPr>
            <p:ph type="body" idx="1"/>
          </p:nvPr>
        </p:nvSpPr>
        <p:spPr bwMode="auto">
          <a:xfrm>
            <a:off x="381000" y="2971800"/>
            <a:ext cx="5410200" cy="3429000"/>
          </a:xfrm>
          <a:noFill/>
          <a:ln>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eaLnBrk="1" hangingPunct="1">
              <a:lnSpc>
                <a:spcPct val="80000"/>
              </a:lnSpc>
              <a:spcBef>
                <a:spcPct val="30000"/>
              </a:spcBef>
              <a:spcAft>
                <a:spcPct val="50000"/>
              </a:spcAft>
              <a:buClr>
                <a:srgbClr val="333399"/>
              </a:buClr>
              <a:buFont typeface="Wingdings" panose="05000000000000000000" pitchFamily="2" charset="2"/>
              <a:buChar char="q"/>
            </a:pPr>
            <a:r>
              <a:rPr lang="en-US" altLang="en-US" sz="1600" b="1"/>
              <a:t>Non slip soles &amp; heels</a:t>
            </a:r>
          </a:p>
          <a:p>
            <a:pPr eaLnBrk="1" hangingPunct="1">
              <a:lnSpc>
                <a:spcPct val="80000"/>
              </a:lnSpc>
              <a:spcBef>
                <a:spcPct val="30000"/>
              </a:spcBef>
              <a:spcAft>
                <a:spcPct val="50000"/>
              </a:spcAft>
              <a:buClr>
                <a:srgbClr val="333399"/>
              </a:buClr>
              <a:buFont typeface="Wingdings" panose="05000000000000000000" pitchFamily="2" charset="2"/>
              <a:buChar char="q"/>
            </a:pPr>
            <a:r>
              <a:rPr lang="en-US" altLang="en-US" sz="1600" b="1"/>
              <a:t>Impact-resistant toes and heat-resistant soles protect against hot surfaces </a:t>
            </a:r>
          </a:p>
          <a:p>
            <a:pPr eaLnBrk="1" hangingPunct="1">
              <a:lnSpc>
                <a:spcPct val="80000"/>
              </a:lnSpc>
              <a:spcBef>
                <a:spcPct val="30000"/>
              </a:spcBef>
              <a:spcAft>
                <a:spcPct val="50000"/>
              </a:spcAft>
              <a:buClr>
                <a:srgbClr val="333399"/>
              </a:buClr>
              <a:buFont typeface="Wingdings" panose="05000000000000000000" pitchFamily="2" charset="2"/>
              <a:buChar char="q"/>
            </a:pPr>
            <a:r>
              <a:rPr lang="en-US" altLang="en-US" sz="1600" b="1"/>
              <a:t>Some have metal insoles to protect against puncture wounds</a:t>
            </a:r>
          </a:p>
          <a:p>
            <a:pPr eaLnBrk="1" hangingPunct="1">
              <a:lnSpc>
                <a:spcPct val="80000"/>
              </a:lnSpc>
              <a:spcBef>
                <a:spcPct val="30000"/>
              </a:spcBef>
              <a:spcAft>
                <a:spcPct val="50000"/>
              </a:spcAft>
              <a:buClr>
                <a:srgbClr val="333399"/>
              </a:buClr>
              <a:buFont typeface="Wingdings" panose="05000000000000000000" pitchFamily="2" charset="2"/>
              <a:buChar char="q"/>
            </a:pPr>
            <a:r>
              <a:rPr lang="en-US" altLang="en-US" sz="1600" b="1"/>
              <a:t>May be electrically conductive for use in explosive atmospheres, or nonconductive to protect from workplace electrical hazards</a:t>
            </a:r>
          </a:p>
          <a:p>
            <a:pPr eaLnBrk="1" hangingPunct="1">
              <a:lnSpc>
                <a:spcPct val="80000"/>
              </a:lnSpc>
              <a:spcBef>
                <a:spcPct val="30000"/>
              </a:spcBef>
              <a:spcAft>
                <a:spcPct val="50000"/>
              </a:spcAft>
              <a:buClr>
                <a:srgbClr val="333399"/>
              </a:buClr>
              <a:buFont typeface="Wingdings" panose="05000000000000000000" pitchFamily="2" charset="2"/>
              <a:buChar char="q"/>
            </a:pPr>
            <a:r>
              <a:rPr lang="en-US" altLang="en-US" sz="1600" b="1"/>
              <a:t>Must be worn by all personnel</a:t>
            </a:r>
          </a:p>
          <a:p>
            <a:pPr eaLnBrk="1" hangingPunct="1">
              <a:lnSpc>
                <a:spcPct val="80000"/>
              </a:lnSpc>
              <a:spcBef>
                <a:spcPct val="30000"/>
              </a:spcBef>
              <a:spcAft>
                <a:spcPct val="50000"/>
              </a:spcAft>
              <a:buClr>
                <a:srgbClr val="333399"/>
              </a:buClr>
              <a:buFont typeface="Wingdings" panose="05000000000000000000" pitchFamily="2" charset="2"/>
              <a:buChar char="q"/>
            </a:pPr>
            <a:r>
              <a:rPr lang="en-US" altLang="en-US" sz="1600" b="1"/>
              <a:t>Neoprene safety boots or over-boots shall be worn for chemical protection when handling caustics</a:t>
            </a:r>
          </a:p>
        </p:txBody>
      </p:sp>
      <p:pic>
        <p:nvPicPr>
          <p:cNvPr id="109571" name="Picture 3">
            <a:extLst>
              <a:ext uri="{FF2B5EF4-FFF2-40B4-BE49-F238E27FC236}">
                <a16:creationId xmlns:a16="http://schemas.microsoft.com/office/drawing/2014/main" id="{53CCA61C-FD62-B203-6E58-DC32564C7DA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62000"/>
            <a:ext cx="2209800" cy="160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572" name="Rectangle 4">
            <a:extLst>
              <a:ext uri="{FF2B5EF4-FFF2-40B4-BE49-F238E27FC236}">
                <a16:creationId xmlns:a16="http://schemas.microsoft.com/office/drawing/2014/main" id="{A107E74A-2DB0-835B-02B2-5E08C3D49DD8}"/>
              </a:ext>
            </a:extLst>
          </p:cNvPr>
          <p:cNvSpPr>
            <a:spLocks noGrp="1" noChangeArrowheads="1"/>
          </p:cNvSpPr>
          <p:nvPr>
            <p:ph type="title"/>
          </p:nvPr>
        </p:nvSpPr>
        <p:spPr bwMode="auto">
          <a:xfrm>
            <a:off x="-381000" y="762000"/>
            <a:ext cx="9144000" cy="533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361B00"/>
                  </a:outerShdw>
                </a:effectLst>
              </a14:hiddenEffects>
            </a:ext>
          </a:extLst>
        </p:spPr>
        <p:txBody>
          <a:bodyPr vert="horz" wrap="square" lIns="92075" tIns="46038" rIns="92075" bIns="46038" numCol="1" anchor="ctr" anchorCtr="0" compatLnSpc="1">
            <a:prstTxWarp prst="textNoShape">
              <a:avLst/>
            </a:prstTxWarp>
          </a:bodyPr>
          <a:lstStyle/>
          <a:p>
            <a:pPr eaLnBrk="1" hangingPunct="1"/>
            <a:r>
              <a:rPr lang="en-US" altLang="en-US" sz="2400" b="1">
                <a:solidFill>
                  <a:srgbClr val="333399"/>
                </a:solidFill>
              </a:rPr>
              <a:t>SAFETY SHOES</a:t>
            </a:r>
          </a:p>
        </p:txBody>
      </p:sp>
      <p:sp>
        <p:nvSpPr>
          <p:cNvPr id="109573" name="Text Box 5">
            <a:extLst>
              <a:ext uri="{FF2B5EF4-FFF2-40B4-BE49-F238E27FC236}">
                <a16:creationId xmlns:a16="http://schemas.microsoft.com/office/drawing/2014/main" id="{4190ED21-55F4-CDBB-0F45-F7C7C94535E6}"/>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Personal Protective Equipment</a:t>
            </a:r>
          </a:p>
        </p:txBody>
      </p:sp>
      <p:pic>
        <p:nvPicPr>
          <p:cNvPr id="109574" name="Picture 6">
            <a:extLst>
              <a:ext uri="{FF2B5EF4-FFF2-40B4-BE49-F238E27FC236}">
                <a16:creationId xmlns:a16="http://schemas.microsoft.com/office/drawing/2014/main" id="{D6E28973-A496-5A08-D0AE-BFFFB56ED0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295400"/>
            <a:ext cx="2895600" cy="144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9575" name="Picture 7">
            <a:extLst>
              <a:ext uri="{FF2B5EF4-FFF2-40B4-BE49-F238E27FC236}">
                <a16:creationId xmlns:a16="http://schemas.microsoft.com/office/drawing/2014/main" id="{8A23CA1C-CE56-F3A3-A59A-F524789454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838200"/>
            <a:ext cx="2743200" cy="563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F84DCA-F93E-2F8D-E599-72D7DEC79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1266" name="Text Box 2">
            <a:extLst>
              <a:ext uri="{FF2B5EF4-FFF2-40B4-BE49-F238E27FC236}">
                <a16:creationId xmlns:a16="http://schemas.microsoft.com/office/drawing/2014/main" id="{15FA712F-6D8E-F4B1-9E28-3F295CEBB4E8}"/>
              </a:ext>
            </a:extLst>
          </p:cNvPr>
          <p:cNvSpPr txBox="1">
            <a:spLocks noChangeArrowheads="1"/>
          </p:cNvSpPr>
          <p:nvPr/>
        </p:nvSpPr>
        <p:spPr bwMode="auto">
          <a:xfrm>
            <a:off x="0" y="1397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ROUSTABOUT OJT HANDBOOK</a:t>
            </a:r>
          </a:p>
        </p:txBody>
      </p:sp>
      <p:sp>
        <p:nvSpPr>
          <p:cNvPr id="11267" name="Rectangle 3">
            <a:extLst>
              <a:ext uri="{FF2B5EF4-FFF2-40B4-BE49-F238E27FC236}">
                <a16:creationId xmlns:a16="http://schemas.microsoft.com/office/drawing/2014/main" id="{76B53D2A-7CB7-8568-56D2-823D2C678A39}"/>
              </a:ext>
            </a:extLst>
          </p:cNvPr>
          <p:cNvSpPr>
            <a:spLocks noChangeArrowheads="1"/>
          </p:cNvSpPr>
          <p:nvPr/>
        </p:nvSpPr>
        <p:spPr bwMode="auto">
          <a:xfrm>
            <a:off x="2362200" y="914400"/>
            <a:ext cx="4419600" cy="1066800"/>
          </a:xfrm>
          <a:prstGeom prst="rect">
            <a:avLst/>
          </a:prstGeom>
          <a:noFill/>
          <a:ln w="38100">
            <a:solidFill>
              <a:srgbClr val="333399"/>
            </a:solidFill>
            <a:miter lim="800000"/>
            <a:headEnd/>
            <a:tailEnd/>
          </a:ln>
          <a:extLst>
            <a:ext uri="{909E8E84-426E-40DD-AFC4-6F175D3DCCD1}">
              <a14:hiddenFill xmlns:a14="http://schemas.microsoft.com/office/drawing/2010/main">
                <a:solidFill>
                  <a:srgbClr val="FFCC00"/>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333399"/>
                </a:solidFill>
              </a:rPr>
              <a:t>MODULE 1</a:t>
            </a:r>
            <a:br>
              <a:rPr lang="en-US" altLang="en-US" sz="3200" b="1">
                <a:solidFill>
                  <a:srgbClr val="FF3300"/>
                </a:solidFill>
              </a:rPr>
            </a:br>
            <a:r>
              <a:rPr lang="en-US" altLang="en-US" sz="3200" b="1" i="1"/>
              <a:t>Basic Drilling</a:t>
            </a:r>
          </a:p>
        </p:txBody>
      </p:sp>
      <p:pic>
        <p:nvPicPr>
          <p:cNvPr id="11268" name="Picture 4">
            <a:extLst>
              <a:ext uri="{FF2B5EF4-FFF2-40B4-BE49-F238E27FC236}">
                <a16:creationId xmlns:a16="http://schemas.microsoft.com/office/drawing/2014/main" id="{0279CD61-4720-94B1-A1BE-3D78C4F44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900" y="2362200"/>
            <a:ext cx="2628900" cy="350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a:extLst>
              <a:ext uri="{FF2B5EF4-FFF2-40B4-BE49-F238E27FC236}">
                <a16:creationId xmlns:a16="http://schemas.microsoft.com/office/drawing/2014/main" id="{BABC550E-C90C-BD7E-89AB-BDA3E6CC3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362200"/>
            <a:ext cx="457200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70" name="Text Box 6">
            <a:extLst>
              <a:ext uri="{FF2B5EF4-FFF2-40B4-BE49-F238E27FC236}">
                <a16:creationId xmlns:a16="http://schemas.microsoft.com/office/drawing/2014/main" id="{9B8769CA-BDA0-832D-BFA4-3D98A4D0086F}"/>
              </a:ext>
            </a:extLst>
          </p:cNvPr>
          <p:cNvSpPr txBox="1">
            <a:spLocks noChangeArrowheads="1"/>
          </p:cNvSpPr>
          <p:nvPr/>
        </p:nvSpPr>
        <p:spPr bwMode="auto">
          <a:xfrm>
            <a:off x="1905000" y="5867400"/>
            <a:ext cx="1177925"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OFFSHORE</a:t>
            </a:r>
          </a:p>
        </p:txBody>
      </p:sp>
      <p:sp>
        <p:nvSpPr>
          <p:cNvPr id="11271" name="Text Box 7">
            <a:extLst>
              <a:ext uri="{FF2B5EF4-FFF2-40B4-BE49-F238E27FC236}">
                <a16:creationId xmlns:a16="http://schemas.microsoft.com/office/drawing/2014/main" id="{E0A75481-68B6-4799-F1FF-084CB1C30C5A}"/>
              </a:ext>
            </a:extLst>
          </p:cNvPr>
          <p:cNvSpPr txBox="1">
            <a:spLocks noChangeArrowheads="1"/>
          </p:cNvSpPr>
          <p:nvPr/>
        </p:nvSpPr>
        <p:spPr bwMode="auto">
          <a:xfrm>
            <a:off x="7204075" y="6019800"/>
            <a:ext cx="1177925" cy="284163"/>
          </a:xfrm>
          <a:prstGeom prst="rect">
            <a:avLst/>
          </a:prstGeom>
          <a:solidFill>
            <a:srgbClr val="FFCC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LAND</a:t>
            </a:r>
          </a:p>
        </p:txBody>
      </p:sp>
      <p:sp>
        <p:nvSpPr>
          <p:cNvPr id="11272" name="Text Box 8">
            <a:extLst>
              <a:ext uri="{FF2B5EF4-FFF2-40B4-BE49-F238E27FC236}">
                <a16:creationId xmlns:a16="http://schemas.microsoft.com/office/drawing/2014/main" id="{B166917B-1715-4073-5BDD-7BB6391ED18A}"/>
              </a:ext>
            </a:extLst>
          </p:cNvPr>
          <p:cNvSpPr txBox="1">
            <a:spLocks noChangeArrowheads="1"/>
          </p:cNvSpPr>
          <p:nvPr/>
        </p:nvSpPr>
        <p:spPr bwMode="auto">
          <a:xfrm>
            <a:off x="4724400" y="2506663"/>
            <a:ext cx="1600200" cy="22923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Roustabouts may work on offshore rigs or on land rigs.  There are differences between the two.  Whichever rig you work on, you must become familiar with the safety procedures and policies of the rig.</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7D4DB9-56B3-AEA7-63D1-0FF6BF0E7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11618" name="Rectangle 2">
            <a:extLst>
              <a:ext uri="{FF2B5EF4-FFF2-40B4-BE49-F238E27FC236}">
                <a16:creationId xmlns:a16="http://schemas.microsoft.com/office/drawing/2014/main" id="{D22EF7E5-B792-CC61-C9E4-1D733F4150E1}"/>
              </a:ext>
            </a:extLst>
          </p:cNvPr>
          <p:cNvSpPr>
            <a:spLocks noGrp="1" noChangeArrowheads="1"/>
          </p:cNvSpPr>
          <p:nvPr>
            <p:ph type="body" idx="1"/>
          </p:nvPr>
        </p:nvSpPr>
        <p:spPr bwMode="auto">
          <a:xfrm>
            <a:off x="533400" y="838200"/>
            <a:ext cx="8153400" cy="5638800"/>
          </a:xfrm>
          <a:solidFill>
            <a:srgbClr val="FFFFCC"/>
          </a:solidFill>
          <a:ln>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marL="347663" indent="-347663" eaLnBrk="1" hangingPunct="1">
              <a:lnSpc>
                <a:spcPct val="90000"/>
              </a:lnSpc>
              <a:spcAft>
                <a:spcPct val="50000"/>
              </a:spcAft>
              <a:buFont typeface="Wingdings" panose="05000000000000000000" pitchFamily="2" charset="2"/>
              <a:buNone/>
            </a:pPr>
            <a:r>
              <a:rPr lang="en-US" altLang="en-US" sz="2000" b="1">
                <a:solidFill>
                  <a:srgbClr val="333399"/>
                </a:solidFill>
              </a:rPr>
              <a:t>USE HEARING PROTECTION</a:t>
            </a:r>
            <a:r>
              <a:rPr lang="en-US" altLang="en-US" sz="2000"/>
              <a:t>:</a:t>
            </a:r>
          </a:p>
          <a:p>
            <a:pPr marL="347663" indent="-347663" eaLnBrk="1" hangingPunct="1">
              <a:lnSpc>
                <a:spcPct val="90000"/>
              </a:lnSpc>
              <a:spcAft>
                <a:spcPct val="50000"/>
              </a:spcAft>
              <a:buClr>
                <a:srgbClr val="333399"/>
              </a:buClr>
              <a:buFont typeface="Wingdings" panose="05000000000000000000" pitchFamily="2" charset="2"/>
              <a:buChar char="q"/>
            </a:pPr>
            <a:r>
              <a:rPr lang="en-US" altLang="en-US" sz="1400" b="1"/>
              <a:t>When an employee’s noise exposure exceeds an 8-hour time-weighted average (TWA) sound level of 90 Dba</a:t>
            </a:r>
          </a:p>
          <a:p>
            <a:pPr marL="347663" indent="-347663" eaLnBrk="1" hangingPunct="1">
              <a:lnSpc>
                <a:spcPct val="90000"/>
              </a:lnSpc>
              <a:spcAft>
                <a:spcPct val="50000"/>
              </a:spcAft>
              <a:buClr>
                <a:srgbClr val="333399"/>
              </a:buClr>
              <a:buFont typeface="Wingdings" panose="05000000000000000000" pitchFamily="2" charset="2"/>
              <a:buChar char="q"/>
            </a:pPr>
            <a:r>
              <a:rPr lang="en-US" altLang="en-US" sz="1400" b="1"/>
              <a:t>High noise areas</a:t>
            </a:r>
          </a:p>
          <a:p>
            <a:pPr marL="347663" indent="-347663" eaLnBrk="1" hangingPunct="1">
              <a:lnSpc>
                <a:spcPct val="90000"/>
              </a:lnSpc>
              <a:spcAft>
                <a:spcPct val="50000"/>
              </a:spcAft>
              <a:buClr>
                <a:srgbClr val="333399"/>
              </a:buClr>
              <a:buFont typeface="Wingdings" panose="05000000000000000000" pitchFamily="2" charset="2"/>
              <a:buChar char="q"/>
            </a:pPr>
            <a:r>
              <a:rPr lang="en-US" altLang="en-US" sz="1400" b="1"/>
              <a:t>When indicated by warning signs </a:t>
            </a:r>
          </a:p>
        </p:txBody>
      </p:sp>
      <p:pic>
        <p:nvPicPr>
          <p:cNvPr id="111619" name="Picture 3">
            <a:extLst>
              <a:ext uri="{FF2B5EF4-FFF2-40B4-BE49-F238E27FC236}">
                <a16:creationId xmlns:a16="http://schemas.microsoft.com/office/drawing/2014/main" id="{0BFBAA33-A4BC-E3C1-0E0C-29894C277F0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895600"/>
            <a:ext cx="1500188"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0" name="Picture 4">
            <a:extLst>
              <a:ext uri="{FF2B5EF4-FFF2-40B4-BE49-F238E27FC236}">
                <a16:creationId xmlns:a16="http://schemas.microsoft.com/office/drawing/2014/main" id="{CC9ABF7C-F818-30C0-7110-CAD5A2A3175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819400"/>
            <a:ext cx="1404938" cy="185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1" name="Picture 5">
            <a:extLst>
              <a:ext uri="{FF2B5EF4-FFF2-40B4-BE49-F238E27FC236}">
                <a16:creationId xmlns:a16="http://schemas.microsoft.com/office/drawing/2014/main" id="{BA2F1A0D-DF74-7A52-EF08-91E29A895F1E}"/>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2819400"/>
            <a:ext cx="1387475"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22" name="Rectangle 6">
            <a:extLst>
              <a:ext uri="{FF2B5EF4-FFF2-40B4-BE49-F238E27FC236}">
                <a16:creationId xmlns:a16="http://schemas.microsoft.com/office/drawing/2014/main" id="{5090565B-69B0-1387-F323-BDE9E7A90191}"/>
              </a:ext>
            </a:extLst>
          </p:cNvPr>
          <p:cNvSpPr>
            <a:spLocks noChangeArrowheads="1"/>
          </p:cNvSpPr>
          <p:nvPr/>
        </p:nvSpPr>
        <p:spPr bwMode="auto">
          <a:xfrm>
            <a:off x="838200" y="24384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solidFill>
                  <a:srgbClr val="333399"/>
                </a:solidFill>
              </a:rPr>
              <a:t>Earmuffs</a:t>
            </a:r>
          </a:p>
        </p:txBody>
      </p:sp>
      <p:sp>
        <p:nvSpPr>
          <p:cNvPr id="111623" name="Rectangle 7">
            <a:extLst>
              <a:ext uri="{FF2B5EF4-FFF2-40B4-BE49-F238E27FC236}">
                <a16:creationId xmlns:a16="http://schemas.microsoft.com/office/drawing/2014/main" id="{DB64B9B2-7E5E-654F-CBC9-79C6561F15D6}"/>
              </a:ext>
            </a:extLst>
          </p:cNvPr>
          <p:cNvSpPr>
            <a:spLocks noChangeArrowheads="1"/>
          </p:cNvSpPr>
          <p:nvPr/>
        </p:nvSpPr>
        <p:spPr bwMode="auto">
          <a:xfrm>
            <a:off x="2286000" y="2514600"/>
            <a:ext cx="116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solidFill>
                  <a:srgbClr val="333399"/>
                </a:solidFill>
              </a:rPr>
              <a:t>Earplugs</a:t>
            </a:r>
          </a:p>
        </p:txBody>
      </p:sp>
      <p:sp>
        <p:nvSpPr>
          <p:cNvPr id="111624" name="Rectangle 8">
            <a:extLst>
              <a:ext uri="{FF2B5EF4-FFF2-40B4-BE49-F238E27FC236}">
                <a16:creationId xmlns:a16="http://schemas.microsoft.com/office/drawing/2014/main" id="{3A075C52-0223-31F3-AE36-980338517E39}"/>
              </a:ext>
            </a:extLst>
          </p:cNvPr>
          <p:cNvSpPr>
            <a:spLocks noChangeArrowheads="1"/>
          </p:cNvSpPr>
          <p:nvPr/>
        </p:nvSpPr>
        <p:spPr bwMode="auto">
          <a:xfrm>
            <a:off x="3886200" y="2438400"/>
            <a:ext cx="142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solidFill>
                  <a:srgbClr val="333399"/>
                </a:solidFill>
              </a:rPr>
              <a:t>Canal Caps</a:t>
            </a:r>
          </a:p>
        </p:txBody>
      </p:sp>
      <p:sp>
        <p:nvSpPr>
          <p:cNvPr id="111625" name="Text Box 9">
            <a:extLst>
              <a:ext uri="{FF2B5EF4-FFF2-40B4-BE49-F238E27FC236}">
                <a16:creationId xmlns:a16="http://schemas.microsoft.com/office/drawing/2014/main" id="{F58C63D8-709B-6A29-3A45-60DC518EF152}"/>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Personal Protective Equipment</a:t>
            </a:r>
          </a:p>
        </p:txBody>
      </p:sp>
      <p:pic>
        <p:nvPicPr>
          <p:cNvPr id="111626" name="Picture 10">
            <a:extLst>
              <a:ext uri="{FF2B5EF4-FFF2-40B4-BE49-F238E27FC236}">
                <a16:creationId xmlns:a16="http://schemas.microsoft.com/office/drawing/2014/main" id="{9DC06A5D-166B-82CF-B4DE-C484B17051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2209800"/>
            <a:ext cx="2662238"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1627" name="Picture 11">
            <a:extLst>
              <a:ext uri="{FF2B5EF4-FFF2-40B4-BE49-F238E27FC236}">
                <a16:creationId xmlns:a16="http://schemas.microsoft.com/office/drawing/2014/main" id="{8459D5D8-09B5-2107-0BB7-421BDBAA7F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263" t="1118" r="42715" b="70909"/>
          <a:stretch>
            <a:fillRect/>
          </a:stretch>
        </p:blipFill>
        <p:spPr bwMode="auto">
          <a:xfrm>
            <a:off x="1600200" y="4800600"/>
            <a:ext cx="3733800" cy="1506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1628" name="Line 12">
            <a:extLst>
              <a:ext uri="{FF2B5EF4-FFF2-40B4-BE49-F238E27FC236}">
                <a16:creationId xmlns:a16="http://schemas.microsoft.com/office/drawing/2014/main" id="{8B747A5D-E7FB-4D63-1494-2FA507DFABC4}"/>
              </a:ext>
            </a:extLst>
          </p:cNvPr>
          <p:cNvSpPr>
            <a:spLocks noChangeShapeType="1"/>
          </p:cNvSpPr>
          <p:nvPr/>
        </p:nvSpPr>
        <p:spPr bwMode="auto">
          <a:xfrm flipH="1">
            <a:off x="2133600" y="3810000"/>
            <a:ext cx="228600" cy="1600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11629" name="Line 13">
            <a:extLst>
              <a:ext uri="{FF2B5EF4-FFF2-40B4-BE49-F238E27FC236}">
                <a16:creationId xmlns:a16="http://schemas.microsoft.com/office/drawing/2014/main" id="{A384727A-C1EC-6C90-68C5-B91C7983D762}"/>
              </a:ext>
            </a:extLst>
          </p:cNvPr>
          <p:cNvSpPr>
            <a:spLocks noChangeShapeType="1"/>
          </p:cNvSpPr>
          <p:nvPr/>
        </p:nvSpPr>
        <p:spPr bwMode="auto">
          <a:xfrm>
            <a:off x="3276600" y="4343400"/>
            <a:ext cx="1371600" cy="1371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D95295C1-FBB3-C97D-5BAA-3924AC340BC7}"/>
              </a:ext>
            </a:extLst>
          </p:cNvPr>
          <p:cNvSpPr>
            <a:spLocks noChangeArrowheads="1"/>
          </p:cNvSpPr>
          <p:nvPr/>
        </p:nvSpPr>
        <p:spPr bwMode="auto">
          <a:xfrm>
            <a:off x="457200" y="1143000"/>
            <a:ext cx="4419600" cy="27432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7663" indent="-347663">
              <a:defRPr>
                <a:solidFill>
                  <a:schemeClr val="tx1"/>
                </a:solidFill>
                <a:latin typeface="Arial" panose="020B0604020202020204" pitchFamily="34" charset="0"/>
              </a:defRPr>
            </a:lvl1pPr>
            <a:lvl2pPr marL="806450" indent="-285750">
              <a:defRPr>
                <a:solidFill>
                  <a:schemeClr val="tx1"/>
                </a:solidFill>
                <a:latin typeface="Arial" panose="020B0604020202020204" pitchFamily="34" charset="0"/>
              </a:defRPr>
            </a:lvl2pPr>
            <a:lvl3pPr marL="114935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spcAft>
                <a:spcPct val="50000"/>
              </a:spcAft>
              <a:buFont typeface="Wingdings" panose="05000000000000000000" pitchFamily="2" charset="2"/>
              <a:buChar char="q"/>
            </a:pPr>
            <a:r>
              <a:rPr lang="en-US" altLang="en-US" sz="1600" b="1"/>
              <a:t>Self Contained Breathing Apparatus</a:t>
            </a:r>
          </a:p>
          <a:p>
            <a:pPr eaLnBrk="1" hangingPunct="1">
              <a:lnSpc>
                <a:spcPct val="90000"/>
              </a:lnSpc>
              <a:spcBef>
                <a:spcPct val="20000"/>
              </a:spcBef>
              <a:spcAft>
                <a:spcPct val="50000"/>
              </a:spcAft>
              <a:buFont typeface="Wingdings" panose="05000000000000000000" pitchFamily="2" charset="2"/>
              <a:buChar char="q"/>
            </a:pPr>
            <a:r>
              <a:rPr lang="en-US" altLang="en-US" sz="1600" b="1"/>
              <a:t>Made readily available at the rig site</a:t>
            </a:r>
          </a:p>
          <a:p>
            <a:pPr eaLnBrk="1" hangingPunct="1">
              <a:lnSpc>
                <a:spcPct val="90000"/>
              </a:lnSpc>
              <a:spcBef>
                <a:spcPct val="20000"/>
              </a:spcBef>
              <a:spcAft>
                <a:spcPct val="50000"/>
              </a:spcAft>
              <a:buFont typeface="Wingdings" panose="05000000000000000000" pitchFamily="2" charset="2"/>
              <a:buChar char="q"/>
            </a:pPr>
            <a:r>
              <a:rPr lang="en-US" altLang="en-US" sz="1600" b="1"/>
              <a:t>Must be properly maintained</a:t>
            </a:r>
          </a:p>
          <a:p>
            <a:pPr eaLnBrk="1" hangingPunct="1">
              <a:lnSpc>
                <a:spcPct val="90000"/>
              </a:lnSpc>
              <a:spcBef>
                <a:spcPct val="20000"/>
              </a:spcBef>
              <a:spcAft>
                <a:spcPct val="50000"/>
              </a:spcAft>
              <a:buFont typeface="Wingdings" panose="05000000000000000000" pitchFamily="2" charset="2"/>
              <a:buChar char="q"/>
            </a:pPr>
            <a:r>
              <a:rPr lang="en-US" altLang="en-US" sz="1600" b="1"/>
              <a:t>Employees will not enter without proper breathing apparatus:</a:t>
            </a:r>
          </a:p>
          <a:p>
            <a:pPr lvl="1" eaLnBrk="1" hangingPunct="1">
              <a:lnSpc>
                <a:spcPct val="90000"/>
              </a:lnSpc>
              <a:spcBef>
                <a:spcPct val="20000"/>
              </a:spcBef>
              <a:spcAft>
                <a:spcPct val="50000"/>
              </a:spcAft>
              <a:buFont typeface="Wingdings" panose="05000000000000000000" pitchFamily="2" charset="2"/>
              <a:buChar char="ü"/>
            </a:pPr>
            <a:r>
              <a:rPr lang="en-US" altLang="en-US" sz="1600" b="1"/>
              <a:t>A deficiency of oxygen</a:t>
            </a:r>
          </a:p>
          <a:p>
            <a:pPr lvl="1" eaLnBrk="1" hangingPunct="1">
              <a:lnSpc>
                <a:spcPct val="90000"/>
              </a:lnSpc>
              <a:spcBef>
                <a:spcPct val="20000"/>
              </a:spcBef>
              <a:spcAft>
                <a:spcPct val="50000"/>
              </a:spcAft>
              <a:buFont typeface="Wingdings" panose="05000000000000000000" pitchFamily="2" charset="2"/>
              <a:buChar char="ü"/>
            </a:pPr>
            <a:r>
              <a:rPr lang="en-US" altLang="en-US" sz="1600" b="1"/>
              <a:t>Contaminated atmosphere of toxic/flammable gases or vapors</a:t>
            </a:r>
          </a:p>
          <a:p>
            <a:pPr lvl="1" eaLnBrk="1" hangingPunct="1">
              <a:lnSpc>
                <a:spcPct val="90000"/>
              </a:lnSpc>
              <a:spcBef>
                <a:spcPct val="20000"/>
              </a:spcBef>
              <a:spcAft>
                <a:spcPct val="50000"/>
              </a:spcAft>
              <a:buFont typeface="Wingdings" panose="05000000000000000000" pitchFamily="2" charset="2"/>
              <a:buChar char="ü"/>
            </a:pPr>
            <a:endParaRPr lang="en-US" altLang="en-US" sz="1600" b="1"/>
          </a:p>
        </p:txBody>
      </p:sp>
      <p:pic>
        <p:nvPicPr>
          <p:cNvPr id="113667" name="Picture 3">
            <a:extLst>
              <a:ext uri="{FF2B5EF4-FFF2-40B4-BE49-F238E27FC236}">
                <a16:creationId xmlns:a16="http://schemas.microsoft.com/office/drawing/2014/main" id="{D955574F-D124-2AA8-9DC6-4C652FA4E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143000"/>
            <a:ext cx="3657600" cy="2743200"/>
          </a:xfrm>
          <a:prstGeom prst="rect">
            <a:avLst/>
          </a:prstGeom>
          <a:solidFill>
            <a:srgbClr val="FFCC00"/>
          </a:solidFill>
          <a:ln w="9525">
            <a:solidFill>
              <a:schemeClr val="tx1"/>
            </a:solidFill>
            <a:miter lim="800000"/>
            <a:headEnd/>
            <a:tailEnd/>
          </a:ln>
        </p:spPr>
      </p:pic>
      <p:graphicFrame>
        <p:nvGraphicFramePr>
          <p:cNvPr id="115716" name="Object 4">
            <a:extLst>
              <a:ext uri="{FF2B5EF4-FFF2-40B4-BE49-F238E27FC236}">
                <a16:creationId xmlns:a16="http://schemas.microsoft.com/office/drawing/2014/main" id="{B21D9643-F627-FBA3-CD88-2A0B296F0717}"/>
              </a:ext>
            </a:extLst>
          </p:cNvPr>
          <p:cNvGraphicFramePr>
            <a:graphicFrameLocks noGrp="1" noChangeAspect="1"/>
          </p:cNvGraphicFramePr>
          <p:nvPr>
            <p:ph/>
          </p:nvPr>
        </p:nvGraphicFramePr>
        <p:xfrm>
          <a:off x="977900" y="4267200"/>
          <a:ext cx="2136775" cy="1422400"/>
        </p:xfrm>
        <a:graphic>
          <a:graphicData uri="http://schemas.openxmlformats.org/presentationml/2006/ole">
            <mc:AlternateContent xmlns:mc="http://schemas.openxmlformats.org/markup-compatibility/2006">
              <mc:Choice xmlns:v="urn:schemas-microsoft-com:vml" Requires="v">
                <p:oleObj name="PhotoHouse" r:id="rId4" imgW="2136076" imgH="1422175" progId="CorelPhotoHouse.Document">
                  <p:embed/>
                </p:oleObj>
              </mc:Choice>
              <mc:Fallback>
                <p:oleObj name="PhotoHouse" r:id="rId4" imgW="2136076" imgH="1422175" progId="CorelPhotoHouse.Document">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 y="4267200"/>
                        <a:ext cx="2136775" cy="14224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669" name="Rectangle 5">
            <a:extLst>
              <a:ext uri="{FF2B5EF4-FFF2-40B4-BE49-F238E27FC236}">
                <a16:creationId xmlns:a16="http://schemas.microsoft.com/office/drawing/2014/main" id="{BD295807-3277-FC07-FD8B-89B6D4DAC397}"/>
              </a:ext>
            </a:extLst>
          </p:cNvPr>
          <p:cNvSpPr>
            <a:spLocks noChangeArrowheads="1"/>
          </p:cNvSpPr>
          <p:nvPr/>
        </p:nvSpPr>
        <p:spPr bwMode="auto">
          <a:xfrm>
            <a:off x="3683000" y="4286250"/>
            <a:ext cx="5029200" cy="1752600"/>
          </a:xfrm>
          <a:prstGeom prst="rect">
            <a:avLst/>
          </a:prstGeom>
          <a:solidFill>
            <a:srgbClr val="FFCC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7663" indent="-347663">
              <a:defRPr>
                <a:solidFill>
                  <a:schemeClr val="tx1"/>
                </a:solidFill>
                <a:latin typeface="Arial" panose="020B0604020202020204" pitchFamily="34" charset="0"/>
              </a:defRPr>
            </a:lvl1pPr>
            <a:lvl2pPr marL="806450" indent="-285750">
              <a:defRPr>
                <a:solidFill>
                  <a:schemeClr val="tx1"/>
                </a:solidFill>
                <a:latin typeface="Arial" panose="020B0604020202020204" pitchFamily="34" charset="0"/>
              </a:defRPr>
            </a:lvl2pPr>
            <a:lvl3pPr marL="114935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spcAft>
                <a:spcPct val="50000"/>
              </a:spcAft>
              <a:buFont typeface="Wingdings" panose="05000000000000000000" pitchFamily="2" charset="2"/>
              <a:buChar char="q"/>
            </a:pPr>
            <a:r>
              <a:rPr lang="en-US" altLang="en-US" sz="1600" b="1">
                <a:solidFill>
                  <a:srgbClr val="333399"/>
                </a:solidFill>
              </a:rPr>
              <a:t>Used when spray painting, cementing, mixing chemicals, etc.</a:t>
            </a:r>
          </a:p>
          <a:p>
            <a:pPr eaLnBrk="1" hangingPunct="1">
              <a:lnSpc>
                <a:spcPct val="90000"/>
              </a:lnSpc>
              <a:spcBef>
                <a:spcPct val="20000"/>
              </a:spcBef>
              <a:spcAft>
                <a:spcPct val="50000"/>
              </a:spcAft>
              <a:buFont typeface="Wingdings" panose="05000000000000000000" pitchFamily="2" charset="2"/>
              <a:buChar char="q"/>
            </a:pPr>
            <a:r>
              <a:rPr lang="en-US" altLang="en-US" sz="1600" b="1">
                <a:solidFill>
                  <a:srgbClr val="333399"/>
                </a:solidFill>
              </a:rPr>
              <a:t>MSDS sheets will recommend type to use</a:t>
            </a:r>
          </a:p>
          <a:p>
            <a:pPr eaLnBrk="1" hangingPunct="1">
              <a:lnSpc>
                <a:spcPct val="90000"/>
              </a:lnSpc>
              <a:spcBef>
                <a:spcPct val="20000"/>
              </a:spcBef>
              <a:spcAft>
                <a:spcPct val="50000"/>
              </a:spcAft>
              <a:buFont typeface="Wingdings" panose="05000000000000000000" pitchFamily="2" charset="2"/>
              <a:buChar char="q"/>
            </a:pPr>
            <a:r>
              <a:rPr lang="en-US" altLang="en-US" sz="1600" b="1">
                <a:solidFill>
                  <a:srgbClr val="333399"/>
                </a:solidFill>
              </a:rPr>
              <a:t>Inspect and clean on a regular basis</a:t>
            </a:r>
          </a:p>
          <a:p>
            <a:pPr eaLnBrk="1" hangingPunct="1">
              <a:lnSpc>
                <a:spcPct val="90000"/>
              </a:lnSpc>
              <a:spcBef>
                <a:spcPct val="20000"/>
              </a:spcBef>
              <a:spcAft>
                <a:spcPct val="50000"/>
              </a:spcAft>
              <a:buFont typeface="Wingdings" panose="05000000000000000000" pitchFamily="2" charset="2"/>
              <a:buChar char="q"/>
            </a:pPr>
            <a:r>
              <a:rPr lang="en-US" altLang="en-US" sz="1600" b="1">
                <a:solidFill>
                  <a:srgbClr val="333399"/>
                </a:solidFill>
              </a:rPr>
              <a:t>Facial hair is removed to ensure proper fit</a:t>
            </a:r>
          </a:p>
          <a:p>
            <a:pPr lvl="1" eaLnBrk="1" hangingPunct="1">
              <a:lnSpc>
                <a:spcPct val="90000"/>
              </a:lnSpc>
              <a:spcBef>
                <a:spcPct val="20000"/>
              </a:spcBef>
              <a:spcAft>
                <a:spcPct val="50000"/>
              </a:spcAft>
              <a:buFont typeface="Wingdings" panose="05000000000000000000" pitchFamily="2" charset="2"/>
              <a:buChar char="ü"/>
            </a:pPr>
            <a:endParaRPr lang="en-US" altLang="en-US" sz="1600" b="1">
              <a:solidFill>
                <a:srgbClr val="333399"/>
              </a:solidFill>
            </a:endParaRPr>
          </a:p>
        </p:txBody>
      </p:sp>
      <p:sp>
        <p:nvSpPr>
          <p:cNvPr id="113670" name="Text Box 6">
            <a:extLst>
              <a:ext uri="{FF2B5EF4-FFF2-40B4-BE49-F238E27FC236}">
                <a16:creationId xmlns:a16="http://schemas.microsoft.com/office/drawing/2014/main" id="{8885DEB1-06FE-59FD-E2EE-AE11F34F7217}"/>
              </a:ext>
            </a:extLst>
          </p:cNvPr>
          <p:cNvSpPr txBox="1">
            <a:spLocks noChangeArrowheads="1"/>
          </p:cNvSpPr>
          <p:nvPr/>
        </p:nvSpPr>
        <p:spPr bwMode="auto">
          <a:xfrm>
            <a:off x="6248400" y="838200"/>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a:t>SCBA</a:t>
            </a:r>
          </a:p>
        </p:txBody>
      </p:sp>
      <p:sp>
        <p:nvSpPr>
          <p:cNvPr id="113671" name="Text Box 7">
            <a:extLst>
              <a:ext uri="{FF2B5EF4-FFF2-40B4-BE49-F238E27FC236}">
                <a16:creationId xmlns:a16="http://schemas.microsoft.com/office/drawing/2014/main" id="{475E725C-BFFB-D5D2-4252-B9A2067ACE5E}"/>
              </a:ext>
            </a:extLst>
          </p:cNvPr>
          <p:cNvSpPr txBox="1">
            <a:spLocks noChangeArrowheads="1"/>
          </p:cNvSpPr>
          <p:nvPr/>
        </p:nvSpPr>
        <p:spPr bwMode="auto">
          <a:xfrm>
            <a:off x="965200" y="5819775"/>
            <a:ext cx="2133600" cy="34607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a:t>RESPIRATOR</a:t>
            </a:r>
          </a:p>
        </p:txBody>
      </p:sp>
      <p:sp>
        <p:nvSpPr>
          <p:cNvPr id="113672" name="Text Box 8">
            <a:extLst>
              <a:ext uri="{FF2B5EF4-FFF2-40B4-BE49-F238E27FC236}">
                <a16:creationId xmlns:a16="http://schemas.microsoft.com/office/drawing/2014/main" id="{DF4D4399-AA30-A61E-D279-1A8382564287}"/>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Personal Protective Equipment</a:t>
            </a:r>
          </a:p>
        </p:txBody>
      </p:sp>
      <p:pic>
        <p:nvPicPr>
          <p:cNvPr id="2" name="Picture 1">
            <a:extLst>
              <a:ext uri="{FF2B5EF4-FFF2-40B4-BE49-F238E27FC236}">
                <a16:creationId xmlns:a16="http://schemas.microsoft.com/office/drawing/2014/main" id="{5AFDF751-4106-1D4C-4A99-6291AE9EFF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5716"/>
                                        </p:tgtEl>
                                        <p:attrNameLst>
                                          <p:attrName>style.visibility</p:attrName>
                                        </p:attrNameLst>
                                      </p:cBhvr>
                                      <p:to>
                                        <p:strVal val="visible"/>
                                      </p:to>
                                    </p:set>
                                    <p:anim calcmode="lin" valueType="num">
                                      <p:cBhvr>
                                        <p:cTn id="7" dur="1000" fill="hold"/>
                                        <p:tgtEl>
                                          <p:spTgt spid="115716"/>
                                        </p:tgtEl>
                                        <p:attrNameLst>
                                          <p:attrName>ppt_w</p:attrName>
                                        </p:attrNameLst>
                                      </p:cBhvr>
                                      <p:tavLst>
                                        <p:tav tm="0">
                                          <p:val>
                                            <p:fltVal val="0"/>
                                          </p:val>
                                        </p:tav>
                                        <p:tav tm="100000">
                                          <p:val>
                                            <p:strVal val="#ppt_w"/>
                                          </p:val>
                                        </p:tav>
                                      </p:tavLst>
                                    </p:anim>
                                    <p:anim calcmode="lin" valueType="num">
                                      <p:cBhvr>
                                        <p:cTn id="8" dur="1000" fill="hold"/>
                                        <p:tgtEl>
                                          <p:spTgt spid="115716"/>
                                        </p:tgtEl>
                                        <p:attrNameLst>
                                          <p:attrName>ppt_h</p:attrName>
                                        </p:attrNameLst>
                                      </p:cBhvr>
                                      <p:tavLst>
                                        <p:tav tm="0">
                                          <p:val>
                                            <p:fltVal val="0"/>
                                          </p:val>
                                        </p:tav>
                                        <p:tav tm="100000">
                                          <p:val>
                                            <p:strVal val="#ppt_h"/>
                                          </p:val>
                                        </p:tav>
                                      </p:tavLst>
                                    </p:anim>
                                    <p:anim calcmode="lin" valueType="num">
                                      <p:cBhvr>
                                        <p:cTn id="9" dur="1000" fill="hold"/>
                                        <p:tgtEl>
                                          <p:spTgt spid="1157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57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87DF3BC9-9BA3-7C24-A709-4453C735A1C6}"/>
              </a:ext>
            </a:extLst>
          </p:cNvPr>
          <p:cNvSpPr>
            <a:spLocks noGrp="1" noChangeArrowheads="1"/>
          </p:cNvSpPr>
          <p:nvPr>
            <p:ph type="body" idx="1"/>
          </p:nvPr>
        </p:nvSpPr>
        <p:spPr bwMode="auto">
          <a:xfrm>
            <a:off x="381000" y="1143000"/>
            <a:ext cx="8382000" cy="4724400"/>
          </a:xfrm>
          <a:solidFill>
            <a:srgbClr val="FFFFCC"/>
          </a:solidFill>
          <a:ln w="38100">
            <a:solidFill>
              <a:schemeClr val="tx1"/>
            </a:solidFill>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95000"/>
              </a:lnSpc>
              <a:spcBef>
                <a:spcPct val="10000"/>
              </a:spcBef>
              <a:spcAft>
                <a:spcPct val="50000"/>
              </a:spcAft>
              <a:buFont typeface="Wingdings" panose="05000000000000000000" pitchFamily="2" charset="2"/>
              <a:buNone/>
            </a:pPr>
            <a:r>
              <a:rPr lang="en-US" altLang="en-US" sz="2000" b="1"/>
              <a:t>TYPES OF GLOVES:</a:t>
            </a:r>
          </a:p>
          <a:p>
            <a:pPr eaLnBrk="1" hangingPunct="1">
              <a:lnSpc>
                <a:spcPct val="95000"/>
              </a:lnSpc>
              <a:spcBef>
                <a:spcPct val="10000"/>
              </a:spcBef>
              <a:spcAft>
                <a:spcPct val="50000"/>
              </a:spcAft>
              <a:buClr>
                <a:srgbClr val="333399"/>
              </a:buClr>
              <a:buFont typeface="Wingdings" panose="05000000000000000000" pitchFamily="2" charset="2"/>
              <a:buChar char="q"/>
            </a:pPr>
            <a:r>
              <a:rPr lang="en-US" altLang="en-US" sz="2000" b="1"/>
              <a:t>Durable gloves made of metal mesh, leather, or canvas</a:t>
            </a:r>
          </a:p>
          <a:p>
            <a:pPr lvl="1" eaLnBrk="1" hangingPunct="1">
              <a:lnSpc>
                <a:spcPct val="95000"/>
              </a:lnSpc>
              <a:spcBef>
                <a:spcPct val="10000"/>
              </a:spcBef>
              <a:spcAft>
                <a:spcPct val="50000"/>
              </a:spcAft>
              <a:buClr>
                <a:srgbClr val="333399"/>
              </a:buClr>
              <a:buFont typeface="Wingdings" panose="05000000000000000000" pitchFamily="2" charset="2"/>
              <a:buChar char="ü"/>
            </a:pPr>
            <a:r>
              <a:rPr lang="en-US" altLang="en-US" sz="2000" b="1"/>
              <a:t>Protects from cuts, burns, heat</a:t>
            </a:r>
          </a:p>
          <a:p>
            <a:pPr eaLnBrk="1" hangingPunct="1">
              <a:lnSpc>
                <a:spcPct val="95000"/>
              </a:lnSpc>
              <a:spcBef>
                <a:spcPct val="10000"/>
              </a:spcBef>
              <a:spcAft>
                <a:spcPct val="50000"/>
              </a:spcAft>
              <a:buClr>
                <a:srgbClr val="333399"/>
              </a:buClr>
              <a:buFont typeface="Wingdings" panose="05000000000000000000" pitchFamily="2" charset="2"/>
              <a:buChar char="q"/>
            </a:pPr>
            <a:r>
              <a:rPr lang="en-US" altLang="en-US" sz="2000" b="1"/>
              <a:t>Fabric and coated fabric gloves</a:t>
            </a:r>
          </a:p>
          <a:p>
            <a:pPr lvl="1" eaLnBrk="1" hangingPunct="1">
              <a:lnSpc>
                <a:spcPct val="95000"/>
              </a:lnSpc>
              <a:spcBef>
                <a:spcPct val="10000"/>
              </a:spcBef>
              <a:spcAft>
                <a:spcPct val="50000"/>
              </a:spcAft>
              <a:buClr>
                <a:srgbClr val="333399"/>
              </a:buClr>
              <a:buFont typeface="Wingdings" panose="05000000000000000000" pitchFamily="2" charset="2"/>
              <a:buChar char="ü"/>
            </a:pPr>
            <a:r>
              <a:rPr lang="en-US" altLang="en-US" sz="2000" b="1"/>
              <a:t>Protects from dirt and abrasion</a:t>
            </a:r>
          </a:p>
          <a:p>
            <a:pPr eaLnBrk="1" hangingPunct="1">
              <a:lnSpc>
                <a:spcPct val="95000"/>
              </a:lnSpc>
              <a:spcBef>
                <a:spcPct val="10000"/>
              </a:spcBef>
              <a:spcAft>
                <a:spcPct val="50000"/>
              </a:spcAft>
              <a:buClr>
                <a:srgbClr val="333399"/>
              </a:buClr>
              <a:buFont typeface="Wingdings" panose="05000000000000000000" pitchFamily="2" charset="2"/>
              <a:buChar char="q"/>
            </a:pPr>
            <a:r>
              <a:rPr lang="en-US" altLang="en-US" sz="2000" b="1"/>
              <a:t>Chemical and liquid resistant gloves</a:t>
            </a:r>
          </a:p>
          <a:p>
            <a:pPr lvl="1" eaLnBrk="1" hangingPunct="1">
              <a:lnSpc>
                <a:spcPct val="95000"/>
              </a:lnSpc>
              <a:spcBef>
                <a:spcPct val="10000"/>
              </a:spcBef>
              <a:spcAft>
                <a:spcPct val="50000"/>
              </a:spcAft>
              <a:buClr>
                <a:srgbClr val="333399"/>
              </a:buClr>
              <a:buFont typeface="Wingdings" panose="05000000000000000000" pitchFamily="2" charset="2"/>
              <a:buChar char="ü"/>
            </a:pPr>
            <a:r>
              <a:rPr lang="en-US" altLang="en-US" sz="2000" b="1"/>
              <a:t>Protects from burns, irritation, and dermatitis</a:t>
            </a:r>
          </a:p>
          <a:p>
            <a:pPr eaLnBrk="1" hangingPunct="1">
              <a:lnSpc>
                <a:spcPct val="95000"/>
              </a:lnSpc>
              <a:spcBef>
                <a:spcPct val="10000"/>
              </a:spcBef>
              <a:spcAft>
                <a:spcPct val="50000"/>
              </a:spcAft>
              <a:buClr>
                <a:srgbClr val="333399"/>
              </a:buClr>
              <a:buFont typeface="Wingdings" panose="05000000000000000000" pitchFamily="2" charset="2"/>
              <a:buChar char="q"/>
            </a:pPr>
            <a:r>
              <a:rPr lang="en-US" altLang="en-US" sz="2000" b="1"/>
              <a:t>Rubber gloves</a:t>
            </a:r>
          </a:p>
          <a:p>
            <a:pPr lvl="1" eaLnBrk="1" hangingPunct="1">
              <a:lnSpc>
                <a:spcPct val="95000"/>
              </a:lnSpc>
              <a:spcBef>
                <a:spcPct val="10000"/>
              </a:spcBef>
              <a:spcAft>
                <a:spcPct val="50000"/>
              </a:spcAft>
              <a:buClr>
                <a:srgbClr val="333399"/>
              </a:buClr>
              <a:buFont typeface="Wingdings" panose="05000000000000000000" pitchFamily="2" charset="2"/>
              <a:buChar char="ü"/>
            </a:pPr>
            <a:r>
              <a:rPr lang="en-US" altLang="en-US" sz="2000" b="1"/>
              <a:t>Protects from cuts, lacerations, and abrasions</a:t>
            </a:r>
          </a:p>
          <a:p>
            <a:pPr eaLnBrk="1" hangingPunct="1">
              <a:lnSpc>
                <a:spcPct val="95000"/>
              </a:lnSpc>
              <a:spcAft>
                <a:spcPct val="50000"/>
              </a:spcAft>
              <a:buFont typeface="Wingdings" panose="05000000000000000000" pitchFamily="2" charset="2"/>
              <a:buChar char="q"/>
            </a:pPr>
            <a:endParaRPr lang="en-US" altLang="en-US" sz="2000" b="1"/>
          </a:p>
        </p:txBody>
      </p:sp>
      <p:pic>
        <p:nvPicPr>
          <p:cNvPr id="115715" name="Picture 3">
            <a:extLst>
              <a:ext uri="{FF2B5EF4-FFF2-40B4-BE49-F238E27FC236}">
                <a16:creationId xmlns:a16="http://schemas.microsoft.com/office/drawing/2014/main" id="{43BC43E0-0C1A-6189-C67C-70A9848A126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2209800"/>
            <a:ext cx="1879600" cy="1524000"/>
          </a:xfrm>
          <a:prstGeom prst="rect">
            <a:avLst/>
          </a:prstGeom>
          <a:solidFill>
            <a:srgbClr val="FFCC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6" name="Text Box 4">
            <a:extLst>
              <a:ext uri="{FF2B5EF4-FFF2-40B4-BE49-F238E27FC236}">
                <a16:creationId xmlns:a16="http://schemas.microsoft.com/office/drawing/2014/main" id="{E656A932-6C42-4880-3839-1DB0A4D34F3F}"/>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Personal Protective Equipment</a:t>
            </a:r>
          </a:p>
        </p:txBody>
      </p:sp>
      <p:pic>
        <p:nvPicPr>
          <p:cNvPr id="2" name="Picture 1">
            <a:extLst>
              <a:ext uri="{FF2B5EF4-FFF2-40B4-BE49-F238E27FC236}">
                <a16:creationId xmlns:a16="http://schemas.microsoft.com/office/drawing/2014/main" id="{5587AA28-334D-1C0F-D472-3D115247F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a:extLst>
              <a:ext uri="{FF2B5EF4-FFF2-40B4-BE49-F238E27FC236}">
                <a16:creationId xmlns:a16="http://schemas.microsoft.com/office/drawing/2014/main" id="{5DB883A6-D40F-A411-4830-BFCFD720C47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2682875" cy="2027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3" name="Rectangle 3">
            <a:extLst>
              <a:ext uri="{FF2B5EF4-FFF2-40B4-BE49-F238E27FC236}">
                <a16:creationId xmlns:a16="http://schemas.microsoft.com/office/drawing/2014/main" id="{D4FBCFCC-9BBF-FD97-3FB7-8A8F13D50776}"/>
              </a:ext>
            </a:extLst>
          </p:cNvPr>
          <p:cNvSpPr>
            <a:spLocks noChangeArrowheads="1"/>
          </p:cNvSpPr>
          <p:nvPr/>
        </p:nvSpPr>
        <p:spPr bwMode="auto">
          <a:xfrm>
            <a:off x="76200" y="3048000"/>
            <a:ext cx="2667000"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85000"/>
              </a:lnSpc>
              <a:spcBef>
                <a:spcPct val="50000"/>
              </a:spcBef>
            </a:pPr>
            <a:r>
              <a:rPr lang="en-US" altLang="en-US" sz="1200" b="1" i="1"/>
              <a:t>Butyl </a:t>
            </a:r>
            <a:r>
              <a:rPr lang="en-US" altLang="en-US" sz="1200" b="1"/>
              <a:t>provides the highest permeation resistance to gas or water vapors</a:t>
            </a:r>
          </a:p>
        </p:txBody>
      </p:sp>
      <p:sp>
        <p:nvSpPr>
          <p:cNvPr id="117764" name="Rectangle 4">
            <a:extLst>
              <a:ext uri="{FF2B5EF4-FFF2-40B4-BE49-F238E27FC236}">
                <a16:creationId xmlns:a16="http://schemas.microsoft.com/office/drawing/2014/main" id="{90A20554-F160-E2EF-5B45-0E00F5B7B4B9}"/>
              </a:ext>
            </a:extLst>
          </p:cNvPr>
          <p:cNvSpPr>
            <a:spLocks noChangeArrowheads="1"/>
          </p:cNvSpPr>
          <p:nvPr/>
        </p:nvSpPr>
        <p:spPr bwMode="auto">
          <a:xfrm>
            <a:off x="6096000" y="2895600"/>
            <a:ext cx="30480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85000"/>
              </a:lnSpc>
              <a:spcBef>
                <a:spcPct val="50000"/>
              </a:spcBef>
            </a:pPr>
            <a:r>
              <a:rPr lang="en-US" altLang="en-US" sz="1200" b="1" i="1"/>
              <a:t>Nitrile </a:t>
            </a:r>
            <a:r>
              <a:rPr lang="en-US" altLang="en-US" sz="1200" b="1"/>
              <a:t>protects against solvents, harsh chemicals, fats and petroleum products and also provides excellent resistance to cuts and abrasions.</a:t>
            </a:r>
          </a:p>
        </p:txBody>
      </p:sp>
      <p:pic>
        <p:nvPicPr>
          <p:cNvPr id="117765" name="Picture 5">
            <a:extLst>
              <a:ext uri="{FF2B5EF4-FFF2-40B4-BE49-F238E27FC236}">
                <a16:creationId xmlns:a16="http://schemas.microsoft.com/office/drawing/2014/main" id="{DCF402FF-2906-28DC-DFEA-AA7AFBC43A2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838200"/>
            <a:ext cx="2701925" cy="19224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66" name="Picture 6">
            <a:extLst>
              <a:ext uri="{FF2B5EF4-FFF2-40B4-BE49-F238E27FC236}">
                <a16:creationId xmlns:a16="http://schemas.microsoft.com/office/drawing/2014/main" id="{D71C2D15-CF58-763E-1551-3CBB2DDAA3D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5" y="3733800"/>
            <a:ext cx="2701925" cy="19446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7" name="Rectangle 7">
            <a:extLst>
              <a:ext uri="{FF2B5EF4-FFF2-40B4-BE49-F238E27FC236}">
                <a16:creationId xmlns:a16="http://schemas.microsoft.com/office/drawing/2014/main" id="{452A98D8-B971-CF12-BE5E-68E17260A7DA}"/>
              </a:ext>
            </a:extLst>
          </p:cNvPr>
          <p:cNvSpPr>
            <a:spLocks noChangeArrowheads="1"/>
          </p:cNvSpPr>
          <p:nvPr/>
        </p:nvSpPr>
        <p:spPr bwMode="auto">
          <a:xfrm>
            <a:off x="228600" y="57912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b="1" i="1"/>
              <a:t>Kevlar</a:t>
            </a:r>
            <a:r>
              <a:rPr lang="en-US" altLang="en-US" sz="1200" b="1"/>
              <a:t> protects against cuts, slashes, and abrasion</a:t>
            </a:r>
          </a:p>
        </p:txBody>
      </p:sp>
      <p:pic>
        <p:nvPicPr>
          <p:cNvPr id="117768" name="Picture 8">
            <a:extLst>
              <a:ext uri="{FF2B5EF4-FFF2-40B4-BE49-F238E27FC236}">
                <a16:creationId xmlns:a16="http://schemas.microsoft.com/office/drawing/2014/main" id="{BD7AF589-F108-8D0A-A14A-6B704834CC4D}"/>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733800"/>
            <a:ext cx="2057400" cy="152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9" name="Rectangle 9">
            <a:extLst>
              <a:ext uri="{FF2B5EF4-FFF2-40B4-BE49-F238E27FC236}">
                <a16:creationId xmlns:a16="http://schemas.microsoft.com/office/drawing/2014/main" id="{ABBF5CCB-3A4D-EC18-682E-C898FFDDE355}"/>
              </a:ext>
            </a:extLst>
          </p:cNvPr>
          <p:cNvSpPr>
            <a:spLocks noChangeArrowheads="1"/>
          </p:cNvSpPr>
          <p:nvPr/>
        </p:nvSpPr>
        <p:spPr bwMode="auto">
          <a:xfrm>
            <a:off x="6400800" y="5486400"/>
            <a:ext cx="25908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i="1"/>
              <a:t>Stainless steel mesh</a:t>
            </a:r>
            <a:r>
              <a:rPr lang="en-US" altLang="en-US" sz="1200" b="1"/>
              <a:t> protects against cuts and lacerations, for use in Kitchens on our locations</a:t>
            </a:r>
          </a:p>
        </p:txBody>
      </p:sp>
      <p:sp>
        <p:nvSpPr>
          <p:cNvPr id="117770" name="Text Box 10">
            <a:extLst>
              <a:ext uri="{FF2B5EF4-FFF2-40B4-BE49-F238E27FC236}">
                <a16:creationId xmlns:a16="http://schemas.microsoft.com/office/drawing/2014/main" id="{70C30AA3-41B9-CC1B-372D-A0080220C1FE}"/>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Personal Protective Equipment</a:t>
            </a:r>
          </a:p>
        </p:txBody>
      </p:sp>
      <p:pic>
        <p:nvPicPr>
          <p:cNvPr id="117771" name="Picture 11">
            <a:extLst>
              <a:ext uri="{FF2B5EF4-FFF2-40B4-BE49-F238E27FC236}">
                <a16:creationId xmlns:a16="http://schemas.microsoft.com/office/drawing/2014/main" id="{BCBB0FA4-0EA7-4633-836E-DD0713A72D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762000"/>
            <a:ext cx="2984500" cy="495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5CD436-E829-69DC-772B-A21FF00600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a:extLst>
              <a:ext uri="{FF2B5EF4-FFF2-40B4-BE49-F238E27FC236}">
                <a16:creationId xmlns:a16="http://schemas.microsoft.com/office/drawing/2014/main" id="{6E782080-1CB0-57FC-2862-8EBED3F632E0}"/>
              </a:ext>
            </a:extLst>
          </p:cNvPr>
          <p:cNvPicPr>
            <a:picLocks noGrp="1" noChangeAspect="1" noChangeArrowheads="1"/>
          </p:cNvPicPr>
          <p:nvPr>
            <p:ph type="body" sz="half" idx="1"/>
          </p:nvPr>
        </p:nvPicPr>
        <p:blipFill>
          <a:blip r:embed="rId3">
            <a:extLst>
              <a:ext uri="{28A0092B-C50C-407E-A947-70E740481C1C}">
                <a14:useLocalDpi xmlns:a14="http://schemas.microsoft.com/office/drawing/2010/main" val="0"/>
              </a:ext>
            </a:extLst>
          </a:blip>
          <a:srcRect/>
          <a:stretch>
            <a:fillRect/>
          </a:stretch>
        </p:blipFill>
        <p:spPr bwMode="auto">
          <a:xfrm>
            <a:off x="7062788" y="1052513"/>
            <a:ext cx="1963737" cy="2057400"/>
          </a:xfrm>
          <a:noFill/>
          <a:ln>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9811" name="Text Box 3">
            <a:extLst>
              <a:ext uri="{FF2B5EF4-FFF2-40B4-BE49-F238E27FC236}">
                <a16:creationId xmlns:a16="http://schemas.microsoft.com/office/drawing/2014/main" id="{6480608C-99A5-0862-0FBD-180EFE32EDE9}"/>
              </a:ext>
            </a:extLst>
          </p:cNvPr>
          <p:cNvSpPr txBox="1">
            <a:spLocks noChangeArrowheads="1"/>
          </p:cNvSpPr>
          <p:nvPr/>
        </p:nvSpPr>
        <p:spPr bwMode="auto">
          <a:xfrm>
            <a:off x="304800" y="1524000"/>
            <a:ext cx="4406900" cy="467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292100" indent="-177800">
              <a:defRPr>
                <a:solidFill>
                  <a:schemeClr val="tx1"/>
                </a:solidFill>
                <a:latin typeface="Arial" panose="020B0604020202020204" pitchFamily="34" charset="0"/>
              </a:defRPr>
            </a:lvl2pPr>
            <a:lvl3pPr marL="1549400" indent="-457200">
              <a:defRPr>
                <a:solidFill>
                  <a:schemeClr val="tx1"/>
                </a:solidFill>
                <a:latin typeface="Arial" panose="020B0604020202020204" pitchFamily="34" charset="0"/>
              </a:defRPr>
            </a:lvl3pPr>
            <a:lvl4pPr marL="2120900" indent="-457200">
              <a:defRPr>
                <a:solidFill>
                  <a:schemeClr val="tx1"/>
                </a:solidFill>
                <a:latin typeface="Arial" panose="020B0604020202020204" pitchFamily="34" charset="0"/>
              </a:defRPr>
            </a:lvl4pPr>
            <a:lvl5pPr marL="2692400" indent="-457200">
              <a:defRPr>
                <a:solidFill>
                  <a:schemeClr val="tx1"/>
                </a:solidFill>
                <a:latin typeface="Arial" panose="020B0604020202020204" pitchFamily="34" charset="0"/>
              </a:defRPr>
            </a:lvl5pPr>
            <a:lvl6pPr marL="3149600" indent="-457200" eaLnBrk="0" fontAlgn="base" hangingPunct="0">
              <a:spcBef>
                <a:spcPct val="0"/>
              </a:spcBef>
              <a:spcAft>
                <a:spcPct val="0"/>
              </a:spcAft>
              <a:defRPr>
                <a:solidFill>
                  <a:schemeClr val="tx1"/>
                </a:solidFill>
                <a:latin typeface="Arial" panose="020B0604020202020204" pitchFamily="34" charset="0"/>
              </a:defRPr>
            </a:lvl6pPr>
            <a:lvl7pPr marL="3606800" indent="-457200" eaLnBrk="0" fontAlgn="base" hangingPunct="0">
              <a:spcBef>
                <a:spcPct val="0"/>
              </a:spcBef>
              <a:spcAft>
                <a:spcPct val="0"/>
              </a:spcAft>
              <a:defRPr>
                <a:solidFill>
                  <a:schemeClr val="tx1"/>
                </a:solidFill>
                <a:latin typeface="Arial" panose="020B0604020202020204" pitchFamily="34" charset="0"/>
              </a:defRPr>
            </a:lvl7pPr>
            <a:lvl8pPr marL="4064000" indent="-457200" eaLnBrk="0" fontAlgn="base" hangingPunct="0">
              <a:spcBef>
                <a:spcPct val="0"/>
              </a:spcBef>
              <a:spcAft>
                <a:spcPct val="0"/>
              </a:spcAft>
              <a:defRPr>
                <a:solidFill>
                  <a:schemeClr val="tx1"/>
                </a:solidFill>
                <a:latin typeface="Arial" panose="020B0604020202020204" pitchFamily="34" charset="0"/>
              </a:defRPr>
            </a:lvl8pPr>
            <a:lvl9pPr marL="4521200" indent="-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Working on a rig requires quite a lot of lifting and moving of equipment and tools.  If the person believes the load to be too heavy or awkward to lift, or if the person is unsure, either use mechanical means (such as an air hoist or crane) or ask the Supervisor for help.  </a:t>
            </a:r>
          </a:p>
          <a:p>
            <a:pPr eaLnBrk="1" hangingPunct="1">
              <a:spcBef>
                <a:spcPct val="50000"/>
              </a:spcBef>
            </a:pPr>
            <a:r>
              <a:rPr lang="en-US" altLang="en-US" sz="1000" b="1"/>
              <a:t>Before a person lifts a load by themselves, a plan for transporting the load should be made to prevent tripping or slipping hazards.</a:t>
            </a:r>
          </a:p>
          <a:p>
            <a:pPr eaLnBrk="1" hangingPunct="1">
              <a:spcBef>
                <a:spcPct val="50000"/>
              </a:spcBef>
            </a:pPr>
            <a:r>
              <a:rPr lang="en-US" altLang="en-US" sz="1000" b="1"/>
              <a:t>To lift a load safely using the BLAST technique:</a:t>
            </a:r>
          </a:p>
          <a:p>
            <a:pPr lvl="1" eaLnBrk="1" hangingPunct="1">
              <a:spcBef>
                <a:spcPct val="50000"/>
              </a:spcBef>
              <a:buFontTx/>
              <a:buAutoNum type="arabicPeriod"/>
            </a:pPr>
            <a:r>
              <a:rPr lang="en-US" altLang="en-US" sz="1000" b="1"/>
              <a:t>B - Bow the back and bend at the knees, not at the waist</a:t>
            </a:r>
          </a:p>
          <a:p>
            <a:pPr lvl="1" eaLnBrk="1" hangingPunct="1">
              <a:spcBef>
                <a:spcPct val="50000"/>
              </a:spcBef>
              <a:buFontTx/>
              <a:buAutoNum type="arabicPeriod"/>
            </a:pPr>
            <a:r>
              <a:rPr lang="en-US" altLang="en-US" sz="1000" b="1"/>
              <a:t>L - Lift with the legs – and avoid using back muscles. </a:t>
            </a:r>
          </a:p>
          <a:p>
            <a:pPr lvl="1" eaLnBrk="1" hangingPunct="1">
              <a:spcBef>
                <a:spcPct val="50000"/>
              </a:spcBef>
              <a:buFontTx/>
              <a:buAutoNum type="arabicPeriod"/>
            </a:pPr>
            <a:r>
              <a:rPr lang="en-US" altLang="en-US" sz="1000" b="1"/>
              <a:t>A - Tighten the stomach and abdominal muscles to help support the spine during the lift.</a:t>
            </a:r>
          </a:p>
          <a:p>
            <a:pPr lvl="1" eaLnBrk="1" hangingPunct="1">
              <a:spcBef>
                <a:spcPct val="50000"/>
              </a:spcBef>
              <a:buFontTx/>
              <a:buAutoNum type="arabicPeriod"/>
            </a:pPr>
            <a:r>
              <a:rPr lang="en-US" altLang="en-US" sz="1000" b="1"/>
              <a:t>S - Lift slowly and keep the load close to the body.</a:t>
            </a:r>
          </a:p>
          <a:p>
            <a:pPr lvl="1" eaLnBrk="1" hangingPunct="1">
              <a:spcBef>
                <a:spcPct val="50000"/>
              </a:spcBef>
              <a:buFontTx/>
              <a:buAutoNum type="arabicPeriod"/>
            </a:pPr>
            <a:r>
              <a:rPr lang="en-US" altLang="en-US" sz="1000" b="1"/>
              <a:t>T - Keep the back straight and upright and avoid twisting moves with the load.</a:t>
            </a:r>
          </a:p>
          <a:p>
            <a:pPr lvl="1" eaLnBrk="1" hangingPunct="1">
              <a:spcBef>
                <a:spcPct val="50000"/>
              </a:spcBef>
              <a:buFontTx/>
              <a:buAutoNum type="arabicPeriod"/>
            </a:pPr>
            <a:r>
              <a:rPr lang="en-US" altLang="en-US" sz="1000" b="1"/>
              <a:t>Also, be especially careful when moving loads up and down stairs and when moving loads with a blocked view.  Get help or make sure to check for slips and trips.  </a:t>
            </a:r>
          </a:p>
          <a:p>
            <a:pPr lvl="1" eaLnBrk="1" hangingPunct="1">
              <a:spcBef>
                <a:spcPct val="50000"/>
              </a:spcBef>
              <a:buFontTx/>
              <a:buAutoNum type="arabicPeriod"/>
            </a:pPr>
            <a:r>
              <a:rPr lang="en-US" altLang="en-US" sz="1000" b="1"/>
              <a:t>The top photos show incorrect lifting.  The persons are lifting with their backs only.  The correct way to lift something is with the legs and back as shown in the lower photos.  Proper lifting techniques must be used at all times.</a:t>
            </a:r>
          </a:p>
          <a:p>
            <a:pPr eaLnBrk="1" hangingPunct="1">
              <a:spcBef>
                <a:spcPct val="50000"/>
              </a:spcBef>
            </a:pPr>
            <a:r>
              <a:rPr lang="en-US" altLang="en-US" sz="1000" b="1"/>
              <a:t>When lifting heavy pieces of equipment, always try to get help as shown in the bottom photo.  Always remember to use good lifting practices to prevent injuries.  And, when in doubt, get help!  Work together as a TEAM!</a:t>
            </a:r>
          </a:p>
        </p:txBody>
      </p:sp>
      <p:sp>
        <p:nvSpPr>
          <p:cNvPr id="119812" name="Text Box 4">
            <a:extLst>
              <a:ext uri="{FF2B5EF4-FFF2-40B4-BE49-F238E27FC236}">
                <a16:creationId xmlns:a16="http://schemas.microsoft.com/office/drawing/2014/main" id="{94228CDA-3E82-6DBA-38A7-CB2607ECD267}"/>
              </a:ext>
            </a:extLst>
          </p:cNvPr>
          <p:cNvSpPr txBox="1">
            <a:spLocks noChangeArrowheads="1"/>
          </p:cNvSpPr>
          <p:nvPr/>
        </p:nvSpPr>
        <p:spPr bwMode="auto">
          <a:xfrm>
            <a:off x="6223000" y="3221038"/>
            <a:ext cx="16764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UNSAFE!!!</a:t>
            </a:r>
          </a:p>
        </p:txBody>
      </p:sp>
      <p:sp>
        <p:nvSpPr>
          <p:cNvPr id="119813" name="Text Box 5">
            <a:extLst>
              <a:ext uri="{FF2B5EF4-FFF2-40B4-BE49-F238E27FC236}">
                <a16:creationId xmlns:a16="http://schemas.microsoft.com/office/drawing/2014/main" id="{2AFD0E40-F383-7291-16A2-402A26BF5902}"/>
              </a:ext>
            </a:extLst>
          </p:cNvPr>
          <p:cNvSpPr txBox="1">
            <a:spLocks noChangeArrowheads="1"/>
          </p:cNvSpPr>
          <p:nvPr/>
        </p:nvSpPr>
        <p:spPr bwMode="auto">
          <a:xfrm>
            <a:off x="5905500" y="5705475"/>
            <a:ext cx="20574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SAFE WAY WITH TEAM WORK!!!</a:t>
            </a:r>
          </a:p>
        </p:txBody>
      </p:sp>
      <p:pic>
        <p:nvPicPr>
          <p:cNvPr id="119814" name="Picture 6">
            <a:extLst>
              <a:ext uri="{FF2B5EF4-FFF2-40B4-BE49-F238E27FC236}">
                <a16:creationId xmlns:a16="http://schemas.microsoft.com/office/drawing/2014/main" id="{6EEF44A3-2863-3EA0-F9ED-65C6B0BB15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074738"/>
            <a:ext cx="2146300" cy="2030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9815" name="Picture 7">
            <a:extLst>
              <a:ext uri="{FF2B5EF4-FFF2-40B4-BE49-F238E27FC236}">
                <a16:creationId xmlns:a16="http://schemas.microsoft.com/office/drawing/2014/main" id="{1B1C6A69-EE85-8F87-EB80-FDDCADA8B7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8050" y="3760788"/>
            <a:ext cx="1703388" cy="1725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9816" name="Text Box 8">
            <a:extLst>
              <a:ext uri="{FF2B5EF4-FFF2-40B4-BE49-F238E27FC236}">
                <a16:creationId xmlns:a16="http://schemas.microsoft.com/office/drawing/2014/main" id="{9FA5A6B2-4925-F4C3-BEB0-E6785B804487}"/>
              </a:ext>
            </a:extLst>
          </p:cNvPr>
          <p:cNvSpPr txBox="1">
            <a:spLocks noChangeArrowheads="1"/>
          </p:cNvSpPr>
          <p:nvPr/>
        </p:nvSpPr>
        <p:spPr bwMode="auto">
          <a:xfrm>
            <a:off x="1028700" y="990600"/>
            <a:ext cx="2819400" cy="37623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a:t>Safe Lifting Procedures</a:t>
            </a:r>
          </a:p>
        </p:txBody>
      </p:sp>
      <p:sp>
        <p:nvSpPr>
          <p:cNvPr id="119817" name="Text Box 9">
            <a:extLst>
              <a:ext uri="{FF2B5EF4-FFF2-40B4-BE49-F238E27FC236}">
                <a16:creationId xmlns:a16="http://schemas.microsoft.com/office/drawing/2014/main" id="{441F3A70-F59D-C306-3F53-21F95D8CF862}"/>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Lifting</a:t>
            </a:r>
          </a:p>
        </p:txBody>
      </p:sp>
      <p:pic>
        <p:nvPicPr>
          <p:cNvPr id="119818" name="Picture 10">
            <a:extLst>
              <a:ext uri="{FF2B5EF4-FFF2-40B4-BE49-F238E27FC236}">
                <a16:creationId xmlns:a16="http://schemas.microsoft.com/office/drawing/2014/main" id="{9ECE1272-9DF3-E97D-0C79-6813452716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797300"/>
            <a:ext cx="2197100" cy="177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43A22AC-DF91-4744-1F8F-425D625308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FE1913-D6AF-C615-70A3-BAD53F4E5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121858" name="Picture 2">
            <a:extLst>
              <a:ext uri="{FF2B5EF4-FFF2-40B4-BE49-F238E27FC236}">
                <a16:creationId xmlns:a16="http://schemas.microsoft.com/office/drawing/2014/main" id="{BD61C7A0-470C-5728-45F7-DF0E45DAF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695700"/>
            <a:ext cx="4343400" cy="2713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1859" name="Rectangle 3">
            <a:extLst>
              <a:ext uri="{FF2B5EF4-FFF2-40B4-BE49-F238E27FC236}">
                <a16:creationId xmlns:a16="http://schemas.microsoft.com/office/drawing/2014/main" id="{0DC3DD74-ACA3-4D14-A7AF-2046A47A2C95}"/>
              </a:ext>
            </a:extLst>
          </p:cNvPr>
          <p:cNvSpPr>
            <a:spLocks noGrp="1" noChangeArrowheads="1"/>
          </p:cNvSpPr>
          <p:nvPr>
            <p:ph type="title"/>
          </p:nvPr>
        </p:nvSpPr>
        <p:spPr bwMode="auto">
          <a:xfrm>
            <a:off x="685800" y="800100"/>
            <a:ext cx="7772400" cy="762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en-US" altLang="en-US" sz="3000" b="1">
                <a:solidFill>
                  <a:schemeClr val="tx1"/>
                </a:solidFill>
              </a:rPr>
              <a:t> </a:t>
            </a:r>
            <a:r>
              <a:rPr lang="en-US" altLang="en-US">
                <a:solidFill>
                  <a:schemeClr val="tx1"/>
                </a:solidFill>
              </a:rPr>
              <a:t> </a:t>
            </a:r>
          </a:p>
        </p:txBody>
      </p:sp>
      <p:sp>
        <p:nvSpPr>
          <p:cNvPr id="121860" name="Text Box 4">
            <a:extLst>
              <a:ext uri="{FF2B5EF4-FFF2-40B4-BE49-F238E27FC236}">
                <a16:creationId xmlns:a16="http://schemas.microsoft.com/office/drawing/2014/main" id="{6EB7A26F-029D-CEBC-A425-0C93575E356F}"/>
              </a:ext>
            </a:extLst>
          </p:cNvPr>
          <p:cNvSpPr txBox="1">
            <a:spLocks noChangeArrowheads="1"/>
          </p:cNvSpPr>
          <p:nvPr/>
        </p:nvSpPr>
        <p:spPr bwMode="auto">
          <a:xfrm>
            <a:off x="152400" y="5073650"/>
            <a:ext cx="4114800" cy="127952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100" b="1"/>
              <a:t>The rig crew has to do jobs all over the rig and carrying tools around the rig can be hazardous. Plan safe methods of transferring needed tools to a job site and back to storage prior to acting.  Handrails are always to be used when going up and down stairs. Keep one hand free to hold handrails and use the trailing hand technique.  Use caution when using walkways!</a:t>
            </a:r>
          </a:p>
        </p:txBody>
      </p:sp>
      <p:sp>
        <p:nvSpPr>
          <p:cNvPr id="121861" name="Rectangle 5">
            <a:extLst>
              <a:ext uri="{FF2B5EF4-FFF2-40B4-BE49-F238E27FC236}">
                <a16:creationId xmlns:a16="http://schemas.microsoft.com/office/drawing/2014/main" id="{8F51CD3C-B108-17FC-190F-84EA50B04FBC}"/>
              </a:ext>
            </a:extLst>
          </p:cNvPr>
          <p:cNvSpPr>
            <a:spLocks noChangeArrowheads="1"/>
          </p:cNvSpPr>
          <p:nvPr/>
        </p:nvSpPr>
        <p:spPr bwMode="auto">
          <a:xfrm>
            <a:off x="4148138" y="2052638"/>
            <a:ext cx="4800600" cy="1476375"/>
          </a:xfrm>
          <a:prstGeom prst="rect">
            <a:avLst/>
          </a:prstGeom>
          <a:solidFill>
            <a:srgbClr val="FFCC00"/>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100" b="1"/>
              <a:t>Safety signs and basic instructional signs are placed around the rig at strategic points.  Always read the signs and follow their instructions.  Their purpose is to keep the employee focused on their safety while reading.  Reading each sign’s message should trigger the question “why?”.  For instance: Why should no one be allowed on the BOP when testing?  If the person does not understand what a sign means, they are to ask their supervisor to explain the meaning of the instructions.</a:t>
            </a:r>
          </a:p>
        </p:txBody>
      </p:sp>
      <p:pic>
        <p:nvPicPr>
          <p:cNvPr id="121862" name="Picture 6">
            <a:extLst>
              <a:ext uri="{FF2B5EF4-FFF2-40B4-BE49-F238E27FC236}">
                <a16:creationId xmlns:a16="http://schemas.microsoft.com/office/drawing/2014/main" id="{32479FFA-26B5-0EEC-71C3-D887BF20FF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762000"/>
            <a:ext cx="4191000" cy="1179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1863" name="Text Box 7">
            <a:extLst>
              <a:ext uri="{FF2B5EF4-FFF2-40B4-BE49-F238E27FC236}">
                <a16:creationId xmlns:a16="http://schemas.microsoft.com/office/drawing/2014/main" id="{8E5E14F8-D233-28B3-931C-4A35AA62C9C9}"/>
              </a:ext>
            </a:extLst>
          </p:cNvPr>
          <p:cNvSpPr txBox="1">
            <a:spLocks noChangeArrowheads="1"/>
          </p:cNvSpPr>
          <p:nvPr/>
        </p:nvSpPr>
        <p:spPr bwMode="auto">
          <a:xfrm>
            <a:off x="4572000" y="5867400"/>
            <a:ext cx="28575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WATCH OUT FOR CAUTION TAPE AND AVOID THESE AREAS</a:t>
            </a:r>
          </a:p>
        </p:txBody>
      </p:sp>
      <p:sp>
        <p:nvSpPr>
          <p:cNvPr id="121864" name="Rectangle 8">
            <a:extLst>
              <a:ext uri="{FF2B5EF4-FFF2-40B4-BE49-F238E27FC236}">
                <a16:creationId xmlns:a16="http://schemas.microsoft.com/office/drawing/2014/main" id="{0B2E3F3D-B83E-BC35-4B76-979C9365CF04}"/>
              </a:ext>
            </a:extLst>
          </p:cNvPr>
          <p:cNvSpPr>
            <a:spLocks noChangeArrowheads="1"/>
          </p:cNvSpPr>
          <p:nvPr/>
        </p:nvSpPr>
        <p:spPr bwMode="auto">
          <a:xfrm>
            <a:off x="304800" y="733425"/>
            <a:ext cx="4114800" cy="94297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100" b="1"/>
              <a:t>All hatches and other openings in decks and floors will be provided with covers and kept closed when not in use unless provided with a permanent barricade.  All temporary openings must be properly guarded by handrails, chains, or other suitable means.</a:t>
            </a:r>
          </a:p>
        </p:txBody>
      </p:sp>
      <p:sp>
        <p:nvSpPr>
          <p:cNvPr id="121865" name="Text Box 9">
            <a:extLst>
              <a:ext uri="{FF2B5EF4-FFF2-40B4-BE49-F238E27FC236}">
                <a16:creationId xmlns:a16="http://schemas.microsoft.com/office/drawing/2014/main" id="{9E1144C2-1567-A307-F202-5E94C3C2C97E}"/>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HEALTH, SAFETY AND ENVIRONMENT</a:t>
            </a:r>
          </a:p>
        </p:txBody>
      </p:sp>
      <p:pic>
        <p:nvPicPr>
          <p:cNvPr id="121866" name="Picture 10">
            <a:extLst>
              <a:ext uri="{FF2B5EF4-FFF2-40B4-BE49-F238E27FC236}">
                <a16:creationId xmlns:a16="http://schemas.microsoft.com/office/drawing/2014/main" id="{FFE9E24D-1BF2-2309-83B9-5E234E3B05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025" y="1838325"/>
            <a:ext cx="3352800" cy="2998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1867" name="Text Box 11">
            <a:extLst>
              <a:ext uri="{FF2B5EF4-FFF2-40B4-BE49-F238E27FC236}">
                <a16:creationId xmlns:a16="http://schemas.microsoft.com/office/drawing/2014/main" id="{FD7A0788-8688-FED8-5524-79CF4F5C49EE}"/>
              </a:ext>
            </a:extLst>
          </p:cNvPr>
          <p:cNvSpPr txBox="1">
            <a:spLocks noChangeArrowheads="1"/>
          </p:cNvSpPr>
          <p:nvPr/>
        </p:nvSpPr>
        <p:spPr bwMode="auto">
          <a:xfrm>
            <a:off x="1485900" y="4535488"/>
            <a:ext cx="16002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 SAFE WAY </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a:extLst>
              <a:ext uri="{FF2B5EF4-FFF2-40B4-BE49-F238E27FC236}">
                <a16:creationId xmlns:a16="http://schemas.microsoft.com/office/drawing/2014/main" id="{DF4658ED-1405-F967-FA70-5461BE555EC3}"/>
              </a:ext>
            </a:extLst>
          </p:cNvPr>
          <p:cNvSpPr txBox="1">
            <a:spLocks noChangeArrowheads="1"/>
          </p:cNvSpPr>
          <p:nvPr/>
        </p:nvSpPr>
        <p:spPr bwMode="auto">
          <a:xfrm>
            <a:off x="0" y="1524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altLang="en-US" sz="2800" b="1">
              <a:cs typeface="Arial" panose="020B0604020202020204" pitchFamily="34" charset="0"/>
            </a:endParaRPr>
          </a:p>
        </p:txBody>
      </p:sp>
      <p:sp>
        <p:nvSpPr>
          <p:cNvPr id="123907" name="Text Box 3">
            <a:extLst>
              <a:ext uri="{FF2B5EF4-FFF2-40B4-BE49-F238E27FC236}">
                <a16:creationId xmlns:a16="http://schemas.microsoft.com/office/drawing/2014/main" id="{26F57CC4-EEFB-7AB6-6CA5-DBA7608FE6EF}"/>
              </a:ext>
            </a:extLst>
          </p:cNvPr>
          <p:cNvSpPr txBox="1">
            <a:spLocks noChangeArrowheads="1"/>
          </p:cNvSpPr>
          <p:nvPr/>
        </p:nvSpPr>
        <p:spPr bwMode="auto">
          <a:xfrm>
            <a:off x="304800" y="838200"/>
            <a:ext cx="3429000" cy="533876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b="1">
                <a:cs typeface="Arial" panose="020B0604020202020204" pitchFamily="34" charset="0"/>
              </a:rPr>
              <a:t>HOUSEKEEPING</a:t>
            </a:r>
          </a:p>
          <a:p>
            <a:pPr eaLnBrk="1" hangingPunct="1">
              <a:spcBef>
                <a:spcPct val="50000"/>
              </a:spcBef>
            </a:pPr>
            <a:r>
              <a:rPr lang="en-US" altLang="en-US" sz="1200" b="1">
                <a:cs typeface="Arial" panose="020B0604020202020204" pitchFamily="34" charset="0"/>
              </a:rPr>
              <a:t>Good housekeeping habits result in good job and safety performance.  All work areas are to be kept clean.  All walkways, steps, are to be kept clear of tools or other equipment.  Rig floors and decks are to be kept clear of trash, oil, and grease.  All  handrails are to be kept free of oil and grease.  Tools not being used are to be stored.  Combustibles such as oily rags are to be kept in containers for combustible materials.  Flammables such as paint and paint thinners are to be stored in the Paint Locker.  </a:t>
            </a:r>
          </a:p>
          <a:p>
            <a:pPr eaLnBrk="1" hangingPunct="1">
              <a:spcBef>
                <a:spcPct val="50000"/>
              </a:spcBef>
            </a:pPr>
            <a:r>
              <a:rPr lang="en-US" altLang="en-US" sz="1200" b="1">
                <a:cs typeface="Arial" panose="020B0604020202020204" pitchFamily="34" charset="0"/>
              </a:rPr>
              <a:t>All emergency items such as BOP controls, alarm switches, fire fighting, life saving, and escape and rescue equipment are to be freely accessible at all times. </a:t>
            </a:r>
          </a:p>
          <a:p>
            <a:pPr eaLnBrk="1" hangingPunct="1">
              <a:spcBef>
                <a:spcPct val="50000"/>
              </a:spcBef>
            </a:pPr>
            <a:r>
              <a:rPr lang="en-US" altLang="en-US" sz="1200" b="1">
                <a:cs typeface="Arial" panose="020B0604020202020204" pitchFamily="34" charset="0"/>
              </a:rPr>
              <a:t> All temporary openings or hatches opened are to be barricaded when in use and closed when not in use.  </a:t>
            </a:r>
          </a:p>
          <a:p>
            <a:pPr eaLnBrk="1" hangingPunct="1">
              <a:spcBef>
                <a:spcPct val="50000"/>
              </a:spcBef>
            </a:pPr>
            <a:r>
              <a:rPr lang="en-US" altLang="en-US" sz="1200" b="1">
                <a:cs typeface="Arial" panose="020B0604020202020204" pitchFamily="34" charset="0"/>
              </a:rPr>
              <a:t>Spills while handling sack or bulk materials shall be cleaned up as soon as practical.  </a:t>
            </a:r>
          </a:p>
          <a:p>
            <a:pPr eaLnBrk="1" hangingPunct="1">
              <a:spcBef>
                <a:spcPct val="50000"/>
              </a:spcBef>
            </a:pPr>
            <a:r>
              <a:rPr lang="en-US" altLang="en-US" sz="1200" b="1">
                <a:cs typeface="Arial" panose="020B0604020202020204" pitchFamily="34" charset="0"/>
              </a:rPr>
              <a:t>Unsafe or damaged areas are to be repaired as soon as practical and are to be reported at once to your immediate Supervisor.  </a:t>
            </a:r>
          </a:p>
        </p:txBody>
      </p:sp>
      <p:sp>
        <p:nvSpPr>
          <p:cNvPr id="123908" name="Text Box 4">
            <a:extLst>
              <a:ext uri="{FF2B5EF4-FFF2-40B4-BE49-F238E27FC236}">
                <a16:creationId xmlns:a16="http://schemas.microsoft.com/office/drawing/2014/main" id="{C46BADE9-2980-900E-BB27-5F1309971CFD}"/>
              </a:ext>
            </a:extLst>
          </p:cNvPr>
          <p:cNvSpPr txBox="1">
            <a:spLocks noChangeArrowheads="1"/>
          </p:cNvSpPr>
          <p:nvPr/>
        </p:nvSpPr>
        <p:spPr bwMode="auto">
          <a:xfrm>
            <a:off x="4038600" y="4800600"/>
            <a:ext cx="4800600" cy="1379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dirty="0">
                <a:cs typeface="Arial" panose="020B0604020202020204" pitchFamily="34" charset="0"/>
              </a:rPr>
              <a:t>Enforcing policies and procedures will result in greater job efficiency, productivity, and safety.  Your responsibility as the Driller is to ensure the drill crew housekeeping duties are defined, assigned and completed as instructed.  Anyone  knowingly or willfully dumping anything without having permission and anyone knowingly or willfully violating written ZENVORA policy will be dealt with accordingly.  </a:t>
            </a:r>
          </a:p>
        </p:txBody>
      </p:sp>
      <p:pic>
        <p:nvPicPr>
          <p:cNvPr id="123909" name="Picture 5">
            <a:extLst>
              <a:ext uri="{FF2B5EF4-FFF2-40B4-BE49-F238E27FC236}">
                <a16:creationId xmlns:a16="http://schemas.microsoft.com/office/drawing/2014/main" id="{F9F9CAED-808B-66D4-DC57-44B9B3C41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143000"/>
            <a:ext cx="4648200" cy="34845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10" name="Text Box 6">
            <a:extLst>
              <a:ext uri="{FF2B5EF4-FFF2-40B4-BE49-F238E27FC236}">
                <a16:creationId xmlns:a16="http://schemas.microsoft.com/office/drawing/2014/main" id="{BD6F9C46-090C-B45A-780C-CB140DB6BF43}"/>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Housekeeping</a:t>
            </a:r>
          </a:p>
        </p:txBody>
      </p:sp>
      <p:pic>
        <p:nvPicPr>
          <p:cNvPr id="2" name="Picture 1">
            <a:extLst>
              <a:ext uri="{FF2B5EF4-FFF2-40B4-BE49-F238E27FC236}">
                <a16:creationId xmlns:a16="http://schemas.microsoft.com/office/drawing/2014/main" id="{8AD34F70-3F52-4427-C8AD-FA0E48CEE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advClick="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5C1E4-8E20-096A-4E47-0B2A6A480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24930" name="Rectangle 2">
            <a:extLst>
              <a:ext uri="{FF2B5EF4-FFF2-40B4-BE49-F238E27FC236}">
                <a16:creationId xmlns:a16="http://schemas.microsoft.com/office/drawing/2014/main" id="{37C10692-4259-F3AA-C33D-B300219B1768}"/>
              </a:ext>
            </a:extLst>
          </p:cNvPr>
          <p:cNvSpPr>
            <a:spLocks noChangeArrowheads="1"/>
          </p:cNvSpPr>
          <p:nvPr/>
        </p:nvSpPr>
        <p:spPr bwMode="auto">
          <a:xfrm>
            <a:off x="76200" y="762000"/>
            <a:ext cx="5181600" cy="24384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100" b="1">
                <a:cs typeface="Arial" panose="020B0604020202020204" pitchFamily="34" charset="0"/>
              </a:rPr>
              <a:t>The Driller and his crew are responsible for the housekeeping on the drill floor.  Keeping the rig clean is a major priority for rig operations.  Trash such as rags, paper, damaged wires, old boxes, etc., around emergency areas such as walkways, emergency exits, or fire fighting equipment areas need to be picked up and placed in the trash cans.  Anytime trash is seen on the rig, take time to pick it up and put it in the right place.</a:t>
            </a:r>
          </a:p>
          <a:p>
            <a:pPr eaLnBrk="1" hangingPunct="1">
              <a:spcBef>
                <a:spcPct val="100000"/>
              </a:spcBef>
            </a:pPr>
            <a:r>
              <a:rPr lang="en-US" altLang="en-US" sz="1100" b="1">
                <a:cs typeface="Arial" panose="020B0604020202020204" pitchFamily="34" charset="0"/>
              </a:rPr>
              <a:t>The rig floor should be kept clear of unnecessary tools and equipment. Brushes, mops, and rags along with water, soap, and commitment to the job are necessary for a safe and clean operation!  </a:t>
            </a:r>
          </a:p>
          <a:p>
            <a:pPr eaLnBrk="1" hangingPunct="1">
              <a:spcBef>
                <a:spcPct val="100000"/>
              </a:spcBef>
            </a:pPr>
            <a:r>
              <a:rPr lang="en-US" altLang="en-US" sz="1100" b="1">
                <a:cs typeface="Arial" panose="020B0604020202020204" pitchFamily="34" charset="0"/>
              </a:rPr>
              <a:t>Clean decks and clean drilling equipment is considered a must on the rig floor.  All Drilling Contractors standard is a safe and clean work environment. </a:t>
            </a:r>
          </a:p>
        </p:txBody>
      </p:sp>
      <p:sp>
        <p:nvSpPr>
          <p:cNvPr id="124931" name="Text Box 3">
            <a:extLst>
              <a:ext uri="{FF2B5EF4-FFF2-40B4-BE49-F238E27FC236}">
                <a16:creationId xmlns:a16="http://schemas.microsoft.com/office/drawing/2014/main" id="{83143C12-ECFE-FFF5-DE5D-B2D891743E53}"/>
              </a:ext>
            </a:extLst>
          </p:cNvPr>
          <p:cNvSpPr txBox="1">
            <a:spLocks noChangeArrowheads="1"/>
          </p:cNvSpPr>
          <p:nvPr/>
        </p:nvSpPr>
        <p:spPr bwMode="auto">
          <a:xfrm>
            <a:off x="228600" y="0"/>
            <a:ext cx="861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b="1">
              <a:cs typeface="Arial" panose="020B0604020202020204" pitchFamily="34" charset="0"/>
            </a:endParaRPr>
          </a:p>
        </p:txBody>
      </p:sp>
      <p:sp>
        <p:nvSpPr>
          <p:cNvPr id="124932" name="Text Box 4">
            <a:extLst>
              <a:ext uri="{FF2B5EF4-FFF2-40B4-BE49-F238E27FC236}">
                <a16:creationId xmlns:a16="http://schemas.microsoft.com/office/drawing/2014/main" id="{4FA3A835-D337-61A1-2534-DEA5EDD62B7F}"/>
              </a:ext>
            </a:extLst>
          </p:cNvPr>
          <p:cNvSpPr txBox="1">
            <a:spLocks noChangeArrowheads="1"/>
          </p:cNvSpPr>
          <p:nvPr/>
        </p:nvSpPr>
        <p:spPr bwMode="auto">
          <a:xfrm>
            <a:off x="304800" y="5943600"/>
            <a:ext cx="8382000" cy="4667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cs typeface="Arial" panose="020B0604020202020204" pitchFamily="34" charset="0"/>
              </a:rPr>
              <a:t>Keeping oil base mud and other fluids off the rig floor makes it  safer for the personnel carrying out the drilling operations on rig.</a:t>
            </a:r>
          </a:p>
        </p:txBody>
      </p:sp>
      <p:sp>
        <p:nvSpPr>
          <p:cNvPr id="124933" name="Text Box 5">
            <a:extLst>
              <a:ext uri="{FF2B5EF4-FFF2-40B4-BE49-F238E27FC236}">
                <a16:creationId xmlns:a16="http://schemas.microsoft.com/office/drawing/2014/main" id="{FDFF9AED-5F03-2CBA-F83F-87019AA7B367}"/>
              </a:ext>
            </a:extLst>
          </p:cNvPr>
          <p:cNvSpPr txBox="1">
            <a:spLocks noChangeArrowheads="1"/>
          </p:cNvSpPr>
          <p:nvPr/>
        </p:nvSpPr>
        <p:spPr bwMode="auto">
          <a:xfrm>
            <a:off x="5486400" y="990600"/>
            <a:ext cx="3352800" cy="10160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cs typeface="Arial" panose="020B0604020202020204" pitchFamily="34" charset="0"/>
              </a:rPr>
              <a:t>KEEPING A NEAT WORK AREA ELIMINATES SAFETY HAZARDS</a:t>
            </a:r>
          </a:p>
        </p:txBody>
      </p:sp>
      <p:sp>
        <p:nvSpPr>
          <p:cNvPr id="124934" name="Text Box 6">
            <a:extLst>
              <a:ext uri="{FF2B5EF4-FFF2-40B4-BE49-F238E27FC236}">
                <a16:creationId xmlns:a16="http://schemas.microsoft.com/office/drawing/2014/main" id="{80F2571B-487E-3C0F-187A-619973B1AA87}"/>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Housekeeping</a:t>
            </a:r>
          </a:p>
        </p:txBody>
      </p:sp>
      <p:pic>
        <p:nvPicPr>
          <p:cNvPr id="124935" name="Picture 7">
            <a:extLst>
              <a:ext uri="{FF2B5EF4-FFF2-40B4-BE49-F238E27FC236}">
                <a16:creationId xmlns:a16="http://schemas.microsoft.com/office/drawing/2014/main" id="{2E419B16-ABD7-5F8A-6F0A-382F24601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76600"/>
            <a:ext cx="2193925"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4936" name="Picture 8">
            <a:extLst>
              <a:ext uri="{FF2B5EF4-FFF2-40B4-BE49-F238E27FC236}">
                <a16:creationId xmlns:a16="http://schemas.microsoft.com/office/drawing/2014/main" id="{9F5F74BF-71A4-95E0-E858-EE01FE90C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286000"/>
            <a:ext cx="3657600" cy="3035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4937" name="Picture 9">
            <a:extLst>
              <a:ext uri="{FF2B5EF4-FFF2-40B4-BE49-F238E27FC236}">
                <a16:creationId xmlns:a16="http://schemas.microsoft.com/office/drawing/2014/main" id="{46EFE0F0-8D5A-6797-24DE-FE0F3B3AB1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263" r="17545"/>
          <a:stretch>
            <a:fillRect/>
          </a:stretch>
        </p:blipFill>
        <p:spPr bwMode="auto">
          <a:xfrm>
            <a:off x="2514600" y="3276600"/>
            <a:ext cx="2667000"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a:extLst>
              <a:ext uri="{FF2B5EF4-FFF2-40B4-BE49-F238E27FC236}">
                <a16:creationId xmlns:a16="http://schemas.microsoft.com/office/drawing/2014/main" id="{FCC78DA9-E56F-AF11-4D20-000F662CF17C}"/>
              </a:ext>
            </a:extLst>
          </p:cNvPr>
          <p:cNvSpPr txBox="1">
            <a:spLocks noChangeArrowheads="1"/>
          </p:cNvSpPr>
          <p:nvPr/>
        </p:nvSpPr>
        <p:spPr bwMode="auto">
          <a:xfrm>
            <a:off x="295275" y="3098800"/>
            <a:ext cx="3276600" cy="406400"/>
          </a:xfrm>
          <a:prstGeom prst="rect">
            <a:avLst/>
          </a:prstGeom>
          <a:noFill/>
          <a:ln w="9525">
            <a:solidFill>
              <a:srgbClr val="333399"/>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solidFill>
                  <a:srgbClr val="333399"/>
                </a:solidFill>
                <a:cs typeface="Arial" panose="020B0604020202020204" pitchFamily="34" charset="0"/>
              </a:rPr>
              <a:t>STORE EQUIPMENT AND TOOLS USED DURING DRILLING AFTER CLEANING AND INSPECTING </a:t>
            </a:r>
          </a:p>
        </p:txBody>
      </p:sp>
      <p:pic>
        <p:nvPicPr>
          <p:cNvPr id="125955" name="Picture 3">
            <a:extLst>
              <a:ext uri="{FF2B5EF4-FFF2-40B4-BE49-F238E27FC236}">
                <a16:creationId xmlns:a16="http://schemas.microsoft.com/office/drawing/2014/main" id="{4B3A5E0C-CB34-54DF-6A19-1461107FC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12800"/>
            <a:ext cx="3276600" cy="2228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5956" name="Text Box 4">
            <a:extLst>
              <a:ext uri="{FF2B5EF4-FFF2-40B4-BE49-F238E27FC236}">
                <a16:creationId xmlns:a16="http://schemas.microsoft.com/office/drawing/2014/main" id="{05AF486C-54E7-7522-D8DB-25C10EC87FF6}"/>
              </a:ext>
            </a:extLst>
          </p:cNvPr>
          <p:cNvSpPr txBox="1">
            <a:spLocks noChangeArrowheads="1"/>
          </p:cNvSpPr>
          <p:nvPr/>
        </p:nvSpPr>
        <p:spPr bwMode="auto">
          <a:xfrm>
            <a:off x="3962400" y="3200400"/>
            <a:ext cx="2362200" cy="406400"/>
          </a:xfrm>
          <a:prstGeom prst="rect">
            <a:avLst/>
          </a:prstGeom>
          <a:noFill/>
          <a:ln w="9525">
            <a:solidFill>
              <a:srgbClr val="333399"/>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b="1">
                <a:solidFill>
                  <a:srgbClr val="333399"/>
                </a:solidFill>
                <a:cs typeface="Arial" panose="020B0604020202020204" pitchFamily="34" charset="0"/>
              </a:rPr>
              <a:t>REMOVING SLIP AND TRIP HAZARDS PREVENTS INCIDENTS</a:t>
            </a:r>
          </a:p>
        </p:txBody>
      </p:sp>
      <p:sp>
        <p:nvSpPr>
          <p:cNvPr id="125957" name="Text Box 5">
            <a:extLst>
              <a:ext uri="{FF2B5EF4-FFF2-40B4-BE49-F238E27FC236}">
                <a16:creationId xmlns:a16="http://schemas.microsoft.com/office/drawing/2014/main" id="{24310AC4-6023-A1F0-BC91-566590A55A01}"/>
              </a:ext>
            </a:extLst>
          </p:cNvPr>
          <p:cNvSpPr txBox="1">
            <a:spLocks noChangeArrowheads="1"/>
          </p:cNvSpPr>
          <p:nvPr/>
        </p:nvSpPr>
        <p:spPr bwMode="auto">
          <a:xfrm>
            <a:off x="3276600" y="5562600"/>
            <a:ext cx="5638800" cy="64928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cs typeface="Arial" panose="020B0604020202020204" pitchFamily="34" charset="0"/>
              </a:rPr>
              <a:t>STORE ALL  LIFTING GEAR NEATLY AND PROPERLY.  THIS MAKES IT EASIER TO FIND AND KEEP CLEAN. INSPECT AND PROPERLY DISPOSE OF ANY DAMAGED LIFTING DEVICE.</a:t>
            </a:r>
          </a:p>
        </p:txBody>
      </p:sp>
      <p:sp>
        <p:nvSpPr>
          <p:cNvPr id="125958" name="Rectangle 6">
            <a:extLst>
              <a:ext uri="{FF2B5EF4-FFF2-40B4-BE49-F238E27FC236}">
                <a16:creationId xmlns:a16="http://schemas.microsoft.com/office/drawing/2014/main" id="{C784160C-A991-2972-7846-7E2A773C723F}"/>
              </a:ext>
            </a:extLst>
          </p:cNvPr>
          <p:cNvSpPr>
            <a:spLocks noChangeArrowheads="1"/>
          </p:cNvSpPr>
          <p:nvPr/>
        </p:nvSpPr>
        <p:spPr bwMode="auto">
          <a:xfrm>
            <a:off x="323850" y="3767138"/>
            <a:ext cx="2743200" cy="24415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4300" indent="-1143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Proper Storage of Equipment and Supplies </a:t>
            </a:r>
          </a:p>
          <a:p>
            <a:pPr eaLnBrk="1" hangingPunct="1">
              <a:buFontTx/>
              <a:buChar char="•"/>
            </a:pPr>
            <a:r>
              <a:rPr lang="en-US" altLang="en-US" sz="1400" b="1"/>
              <a:t>Helps maintain equipment better and offers less exposure to potential accidents.</a:t>
            </a:r>
          </a:p>
          <a:p>
            <a:pPr eaLnBrk="1" hangingPunct="1">
              <a:buFontTx/>
              <a:buChar char="•"/>
            </a:pPr>
            <a:r>
              <a:rPr lang="en-US" altLang="en-US" sz="1400" b="1"/>
              <a:t> Saves extra steps for the employee, thus diminishing the exposure level for potential accidents.</a:t>
            </a:r>
          </a:p>
          <a:p>
            <a:pPr eaLnBrk="1" hangingPunct="1">
              <a:buFontTx/>
              <a:buChar char="•"/>
            </a:pPr>
            <a:r>
              <a:rPr lang="en-US" altLang="en-US" sz="1400" b="1"/>
              <a:t> Prolongs equipment life. </a:t>
            </a:r>
          </a:p>
        </p:txBody>
      </p:sp>
      <p:sp>
        <p:nvSpPr>
          <p:cNvPr id="125959" name="Text Box 7">
            <a:extLst>
              <a:ext uri="{FF2B5EF4-FFF2-40B4-BE49-F238E27FC236}">
                <a16:creationId xmlns:a16="http://schemas.microsoft.com/office/drawing/2014/main" id="{FB5190FA-E240-9DB2-425D-FBFDA568E8E1}"/>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Housekeeping</a:t>
            </a:r>
          </a:p>
        </p:txBody>
      </p:sp>
      <p:pic>
        <p:nvPicPr>
          <p:cNvPr id="125960" name="Picture 8">
            <a:extLst>
              <a:ext uri="{FF2B5EF4-FFF2-40B4-BE49-F238E27FC236}">
                <a16:creationId xmlns:a16="http://schemas.microsoft.com/office/drawing/2014/main" id="{937125DC-E735-F7FC-8040-EF3D4B935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7788" y="838200"/>
            <a:ext cx="2482850"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5961" name="Picture 9">
            <a:extLst>
              <a:ext uri="{FF2B5EF4-FFF2-40B4-BE49-F238E27FC236}">
                <a16:creationId xmlns:a16="http://schemas.microsoft.com/office/drawing/2014/main" id="{4667616E-FAEF-A701-357B-F0BE846AC7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9900" y="762000"/>
            <a:ext cx="17399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5962" name="Picture 10">
            <a:extLst>
              <a:ext uri="{FF2B5EF4-FFF2-40B4-BE49-F238E27FC236}">
                <a16:creationId xmlns:a16="http://schemas.microsoft.com/office/drawing/2014/main" id="{ED2FF34E-4E0A-8832-D8A4-DD567E7923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886200"/>
            <a:ext cx="2133600"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710E9CD-1779-833F-121B-C4C87C496C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advClick="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82E2168B-7F8C-F2AF-C0E8-C0EBB8E45234}"/>
              </a:ext>
            </a:extLst>
          </p:cNvPr>
          <p:cNvSpPr>
            <a:spLocks noGrp="1" noChangeArrowheads="1"/>
          </p:cNvSpPr>
          <p:nvPr>
            <p:ph type="body" sz="half" idx="1"/>
          </p:nvPr>
        </p:nvSpPr>
        <p:spPr bwMode="auto">
          <a:xfrm>
            <a:off x="209550" y="3429000"/>
            <a:ext cx="5765800" cy="1092607"/>
          </a:xfrm>
          <a:noFill/>
          <a:ln w="19050" algn="ctr">
            <a:solidFill>
              <a:schemeClr val="tx1"/>
            </a:solidFill>
            <a:miter lim="800000"/>
            <a:headEnd/>
            <a:tailEnd/>
          </a:ln>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100000"/>
              </a:spcBef>
              <a:buFontTx/>
              <a:buNone/>
            </a:pPr>
            <a:r>
              <a:rPr lang="en-US" altLang="en-US" sz="1000" b="1" dirty="0"/>
              <a:t>Roustabouts need to understand the provisions for collection, segregation and disposal of items such as general waste, oily rags, used filters, empty aerosols, glass, paints and scrap metal. Efforts should be made to minimize waster. </a:t>
            </a:r>
          </a:p>
          <a:p>
            <a:pPr marL="0" indent="0" eaLnBrk="1" hangingPunct="1">
              <a:spcBef>
                <a:spcPct val="50000"/>
              </a:spcBef>
              <a:buFontTx/>
              <a:buNone/>
            </a:pPr>
            <a:r>
              <a:rPr lang="en-US" altLang="en-US" sz="1000" b="1" dirty="0"/>
              <a:t>Housekeeping is done to keep the rig safe, to keep the rig equipment working for a long time, and to save the company money on upkeep and repair. Take ZENVORA in having a clean rig!  </a:t>
            </a:r>
          </a:p>
        </p:txBody>
      </p:sp>
      <p:pic>
        <p:nvPicPr>
          <p:cNvPr id="126979" name="Picture 3">
            <a:extLst>
              <a:ext uri="{FF2B5EF4-FFF2-40B4-BE49-F238E27FC236}">
                <a16:creationId xmlns:a16="http://schemas.microsoft.com/office/drawing/2014/main" id="{7FC31618-DA07-889D-FA0F-07B23AB72DC3}"/>
              </a:ext>
            </a:extLst>
          </p:cNvPr>
          <p:cNvPicPr>
            <a:picLocks noChangeAspect="1" noChangeArrowheads="1"/>
          </p:cNvPicPr>
          <p:nvPr/>
        </p:nvPicPr>
        <p:blipFill>
          <a:blip r:embed="rId3">
            <a:lum bright="-2000"/>
            <a:extLst>
              <a:ext uri="{28A0092B-C50C-407E-A947-70E740481C1C}">
                <a14:useLocalDpi xmlns:a14="http://schemas.microsoft.com/office/drawing/2010/main" val="0"/>
              </a:ext>
            </a:extLst>
          </a:blip>
          <a:srcRect/>
          <a:stretch>
            <a:fillRect/>
          </a:stretch>
        </p:blipFill>
        <p:spPr bwMode="auto">
          <a:xfrm>
            <a:off x="4786313" y="762000"/>
            <a:ext cx="1538287" cy="2019300"/>
          </a:xfrm>
          <a:prstGeom prst="rect">
            <a:avLst/>
          </a:prstGeom>
          <a:solidFill>
            <a:srgbClr val="FFCC00"/>
          </a:solidFill>
          <a:ln w="9525">
            <a:solidFill>
              <a:schemeClr val="tx1"/>
            </a:solidFill>
            <a:miter lim="800000"/>
            <a:headEnd/>
            <a:tailEnd/>
          </a:ln>
        </p:spPr>
      </p:pic>
      <p:sp>
        <p:nvSpPr>
          <p:cNvPr id="126980" name="Rectangle 4">
            <a:extLst>
              <a:ext uri="{FF2B5EF4-FFF2-40B4-BE49-F238E27FC236}">
                <a16:creationId xmlns:a16="http://schemas.microsoft.com/office/drawing/2014/main" id="{D01B0EEC-2578-9231-DB26-1F2985D28FBF}"/>
              </a:ext>
            </a:extLst>
          </p:cNvPr>
          <p:cNvSpPr>
            <a:spLocks noChangeArrowheads="1"/>
          </p:cNvSpPr>
          <p:nvPr/>
        </p:nvSpPr>
        <p:spPr bwMode="auto">
          <a:xfrm>
            <a:off x="6240463" y="3970338"/>
            <a:ext cx="2616200" cy="2225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0"/>
              </a:spcBef>
            </a:pPr>
            <a:r>
              <a:rPr lang="en-US" altLang="en-US" sz="1000" b="1"/>
              <a:t>Keeping the rig clean is a major priority for rig operations.  Trash such as rags, paper, damaged wires, old boxes, etc., (especially around the helideck area or around emergency areas such as walkways, emergency exits, or fire fighting equipment areas) need to be picked up and placed in the trash cans.  All trash cans will then be dumped into a container and moved to a supply boat that will take it to a location on land to be handled.  Any time trash is seen on the rig, take time to pick it up and put it in the right place.</a:t>
            </a:r>
          </a:p>
        </p:txBody>
      </p:sp>
      <p:pic>
        <p:nvPicPr>
          <p:cNvPr id="126981" name="Picture 5">
            <a:extLst>
              <a:ext uri="{FF2B5EF4-FFF2-40B4-BE49-F238E27FC236}">
                <a16:creationId xmlns:a16="http://schemas.microsoft.com/office/drawing/2014/main" id="{7348299E-8E1E-65F7-E5B5-3B390BED9D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8300" y="762000"/>
            <a:ext cx="2120900" cy="1989138"/>
          </a:xfrm>
          <a:prstGeom prst="rect">
            <a:avLst/>
          </a:prstGeom>
          <a:solidFill>
            <a:srgbClr val="FFCC00"/>
          </a:solidFill>
          <a:ln w="9525">
            <a:solidFill>
              <a:schemeClr val="tx1"/>
            </a:solidFill>
            <a:miter lim="800000"/>
            <a:headEnd/>
            <a:tailEnd/>
          </a:ln>
        </p:spPr>
      </p:pic>
      <p:sp>
        <p:nvSpPr>
          <p:cNvPr id="126982" name="Text Box 6">
            <a:extLst>
              <a:ext uri="{FF2B5EF4-FFF2-40B4-BE49-F238E27FC236}">
                <a16:creationId xmlns:a16="http://schemas.microsoft.com/office/drawing/2014/main" id="{F74CE2F4-1810-FB69-64B8-F03B2ACD751C}"/>
              </a:ext>
            </a:extLst>
          </p:cNvPr>
          <p:cNvSpPr txBox="1">
            <a:spLocks noChangeArrowheads="1"/>
          </p:cNvSpPr>
          <p:nvPr/>
        </p:nvSpPr>
        <p:spPr bwMode="auto">
          <a:xfrm>
            <a:off x="6794500" y="3429000"/>
            <a:ext cx="21209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HOUSEKEEPING TOOLS</a:t>
            </a:r>
          </a:p>
        </p:txBody>
      </p:sp>
      <p:sp>
        <p:nvSpPr>
          <p:cNvPr id="126983" name="Text Box 7">
            <a:extLst>
              <a:ext uri="{FF2B5EF4-FFF2-40B4-BE49-F238E27FC236}">
                <a16:creationId xmlns:a16="http://schemas.microsoft.com/office/drawing/2014/main" id="{700ACDB1-CF30-3F70-DD8F-32451352DD54}"/>
              </a:ext>
            </a:extLst>
          </p:cNvPr>
          <p:cNvSpPr txBox="1">
            <a:spLocks noChangeArrowheads="1"/>
          </p:cNvSpPr>
          <p:nvPr/>
        </p:nvSpPr>
        <p:spPr bwMode="auto">
          <a:xfrm>
            <a:off x="3657600" y="2819400"/>
            <a:ext cx="28194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TRASH &amp; RAGS TO BE PICKED UP AND DISPOSED OF PROPERLY</a:t>
            </a:r>
          </a:p>
        </p:txBody>
      </p:sp>
      <p:sp>
        <p:nvSpPr>
          <p:cNvPr id="126984" name="Text Box 8">
            <a:extLst>
              <a:ext uri="{FF2B5EF4-FFF2-40B4-BE49-F238E27FC236}">
                <a16:creationId xmlns:a16="http://schemas.microsoft.com/office/drawing/2014/main" id="{3AC5B986-982C-4D6D-6F04-31631A225985}"/>
              </a:ext>
            </a:extLst>
          </p:cNvPr>
          <p:cNvSpPr txBox="1">
            <a:spLocks noChangeArrowheads="1"/>
          </p:cNvSpPr>
          <p:nvPr/>
        </p:nvSpPr>
        <p:spPr bwMode="auto">
          <a:xfrm>
            <a:off x="228600" y="5029200"/>
            <a:ext cx="1143000" cy="64928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KEEPING RIG FLOOR CLEAN!</a:t>
            </a:r>
          </a:p>
        </p:txBody>
      </p:sp>
      <p:sp>
        <p:nvSpPr>
          <p:cNvPr id="126985" name="Text Box 9">
            <a:extLst>
              <a:ext uri="{FF2B5EF4-FFF2-40B4-BE49-F238E27FC236}">
                <a16:creationId xmlns:a16="http://schemas.microsoft.com/office/drawing/2014/main" id="{E947F3D4-02FA-C169-F249-83FD3FD8EF10}"/>
              </a:ext>
            </a:extLst>
          </p:cNvPr>
          <p:cNvSpPr txBox="1">
            <a:spLocks noChangeArrowheads="1"/>
          </p:cNvSpPr>
          <p:nvPr/>
        </p:nvSpPr>
        <p:spPr bwMode="auto">
          <a:xfrm>
            <a:off x="3962400" y="6477000"/>
            <a:ext cx="14478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KEEP HELIDECK CLEAR</a:t>
            </a:r>
          </a:p>
        </p:txBody>
      </p:sp>
      <p:pic>
        <p:nvPicPr>
          <p:cNvPr id="126986" name="Picture 10">
            <a:extLst>
              <a:ext uri="{FF2B5EF4-FFF2-40B4-BE49-F238E27FC236}">
                <a16:creationId xmlns:a16="http://schemas.microsoft.com/office/drawing/2014/main" id="{5250F6DB-F4CB-7A35-BD5D-BF2F4EF2BF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819400"/>
            <a:ext cx="1905000" cy="504825"/>
          </a:xfrm>
          <a:prstGeom prst="rect">
            <a:avLst/>
          </a:prstGeom>
          <a:solidFill>
            <a:srgbClr val="FFCC00"/>
          </a:solidFill>
          <a:ln w="9525">
            <a:solidFill>
              <a:schemeClr val="tx1"/>
            </a:solidFill>
            <a:miter lim="800000"/>
            <a:headEnd/>
            <a:tailEnd/>
          </a:ln>
        </p:spPr>
      </p:pic>
      <p:pic>
        <p:nvPicPr>
          <p:cNvPr id="126987" name="Picture 11">
            <a:extLst>
              <a:ext uri="{FF2B5EF4-FFF2-40B4-BE49-F238E27FC236}">
                <a16:creationId xmlns:a16="http://schemas.microsoft.com/office/drawing/2014/main" id="{F9B251B9-F9D2-727D-103A-9536CA8DD3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4413" y="762000"/>
            <a:ext cx="1093787" cy="1752600"/>
          </a:xfrm>
          <a:prstGeom prst="rect">
            <a:avLst/>
          </a:prstGeom>
          <a:solidFill>
            <a:srgbClr val="FFCC00"/>
          </a:solidFill>
          <a:ln w="9525">
            <a:solidFill>
              <a:schemeClr val="tx1"/>
            </a:solidFill>
            <a:miter lim="800000"/>
            <a:headEnd/>
            <a:tailEnd/>
          </a:ln>
        </p:spPr>
      </p:pic>
      <p:sp>
        <p:nvSpPr>
          <p:cNvPr id="126988" name="Text Box 12">
            <a:extLst>
              <a:ext uri="{FF2B5EF4-FFF2-40B4-BE49-F238E27FC236}">
                <a16:creationId xmlns:a16="http://schemas.microsoft.com/office/drawing/2014/main" id="{B4A6B31F-4797-42BF-74DE-AE2E933DB81A}"/>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Housekeeping</a:t>
            </a:r>
          </a:p>
        </p:txBody>
      </p:sp>
      <p:pic>
        <p:nvPicPr>
          <p:cNvPr id="126989" name="Picture 13">
            <a:extLst>
              <a:ext uri="{FF2B5EF4-FFF2-40B4-BE49-F238E27FC236}">
                <a16:creationId xmlns:a16="http://schemas.microsoft.com/office/drawing/2014/main" id="{5C540AFB-DB25-4B36-3E49-FE56335686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762000"/>
            <a:ext cx="2895600" cy="2243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6990" name="Text Box 14">
            <a:extLst>
              <a:ext uri="{FF2B5EF4-FFF2-40B4-BE49-F238E27FC236}">
                <a16:creationId xmlns:a16="http://schemas.microsoft.com/office/drawing/2014/main" id="{E12D5FD9-C691-E6AD-59E0-FD68147ACE4A}"/>
              </a:ext>
            </a:extLst>
          </p:cNvPr>
          <p:cNvSpPr txBox="1">
            <a:spLocks noChangeArrowheads="1"/>
          </p:cNvSpPr>
          <p:nvPr/>
        </p:nvSpPr>
        <p:spPr bwMode="auto">
          <a:xfrm>
            <a:off x="457200" y="3048000"/>
            <a:ext cx="2209800" cy="3143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t> MAINTENANCE TEAM</a:t>
            </a:r>
          </a:p>
        </p:txBody>
      </p:sp>
      <p:pic>
        <p:nvPicPr>
          <p:cNvPr id="126991" name="Picture 15">
            <a:extLst>
              <a:ext uri="{FF2B5EF4-FFF2-40B4-BE49-F238E27FC236}">
                <a16:creationId xmlns:a16="http://schemas.microsoft.com/office/drawing/2014/main" id="{6A901010-5659-D425-FC6B-1E5BB82739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4150" y="4648200"/>
            <a:ext cx="1793875"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6992" name="Picture 16">
            <a:extLst>
              <a:ext uri="{FF2B5EF4-FFF2-40B4-BE49-F238E27FC236}">
                <a16:creationId xmlns:a16="http://schemas.microsoft.com/office/drawing/2014/main" id="{56041662-E47C-F907-4F2D-3077C41C03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4648200"/>
            <a:ext cx="2286000" cy="1681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3140C35-D886-5B4E-9B14-2188DE538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6C59AB-25FF-4A53-FBDB-5EB350789D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2290" name="Rectangle 2">
            <a:extLst>
              <a:ext uri="{FF2B5EF4-FFF2-40B4-BE49-F238E27FC236}">
                <a16:creationId xmlns:a16="http://schemas.microsoft.com/office/drawing/2014/main" id="{673EC806-82D5-6CA1-1418-E307B9D3816B}"/>
              </a:ext>
            </a:extLst>
          </p:cNvPr>
          <p:cNvSpPr>
            <a:spLocks noChangeArrowheads="1"/>
          </p:cNvSpPr>
          <p:nvPr/>
        </p:nvSpPr>
        <p:spPr bwMode="auto">
          <a:xfrm>
            <a:off x="0" y="114300"/>
            <a:ext cx="9144000"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BASIC DRILLING</a:t>
            </a:r>
            <a:br>
              <a:rPr lang="en-US" altLang="en-US" sz="3000" b="1"/>
            </a:br>
            <a:r>
              <a:rPr lang="en-US" altLang="en-US" sz="2300" b="1"/>
              <a:t> </a:t>
            </a:r>
          </a:p>
        </p:txBody>
      </p:sp>
      <p:sp>
        <p:nvSpPr>
          <p:cNvPr id="12291" name="Text Box 3">
            <a:extLst>
              <a:ext uri="{FF2B5EF4-FFF2-40B4-BE49-F238E27FC236}">
                <a16:creationId xmlns:a16="http://schemas.microsoft.com/office/drawing/2014/main" id="{575C1C43-AEC6-FBD4-7175-DB9F877CA2A0}"/>
              </a:ext>
            </a:extLst>
          </p:cNvPr>
          <p:cNvSpPr txBox="1">
            <a:spLocks noChangeArrowheads="1"/>
          </p:cNvSpPr>
          <p:nvPr/>
        </p:nvSpPr>
        <p:spPr bwMode="auto">
          <a:xfrm>
            <a:off x="152400" y="762000"/>
            <a:ext cx="3810000" cy="30368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900" b="1"/>
              <a:t>Offshore rigs are designed to meet specific operational requirements and therefore have different capabilities and characteristics.  Offshore drilling rigs perform the task of drilling for oil and gas.  </a:t>
            </a:r>
          </a:p>
          <a:p>
            <a:pPr eaLnBrk="1" hangingPunct="1">
              <a:spcBef>
                <a:spcPct val="50000"/>
              </a:spcBef>
            </a:pPr>
            <a:r>
              <a:rPr lang="en-US" altLang="en-US" sz="900" b="1"/>
              <a:t>One type of drilling rig that drills offshore is a floating rig, which remains afloat while drilling and relies on anchoring or dynamic positioning systems to keep them over a drilling location.  Drill ships or semi-submersible rigs are examples of floating rigs.</a:t>
            </a:r>
          </a:p>
          <a:p>
            <a:pPr eaLnBrk="1" hangingPunct="1">
              <a:spcBef>
                <a:spcPct val="50000"/>
              </a:spcBef>
            </a:pPr>
            <a:r>
              <a:rPr lang="en-US" altLang="en-US" sz="900" b="1"/>
              <a:t>Other types of drilling rigs that are called stationary rigs are platforms and self-elevating rigs or jack-ups.</a:t>
            </a:r>
          </a:p>
          <a:p>
            <a:pPr eaLnBrk="1" hangingPunct="1">
              <a:spcBef>
                <a:spcPct val="50000"/>
              </a:spcBef>
            </a:pPr>
            <a:r>
              <a:rPr lang="en-US" altLang="en-US" sz="900" b="1"/>
              <a:t>A jack-up rig can be floated to a location and raised up from the water with its long legs and its jacking system.  Then, the drilling process starts and the objective is to drill a well to find oil and gas. </a:t>
            </a:r>
          </a:p>
          <a:p>
            <a:pPr eaLnBrk="1" hangingPunct="1">
              <a:spcBef>
                <a:spcPct val="50000"/>
              </a:spcBef>
            </a:pPr>
            <a:r>
              <a:rPr lang="en-US" altLang="en-US" sz="900" b="1"/>
              <a:t>A platform rig is mounted on a drilling platform that is set on the ocean bottom.  Several wells can be drilled from the platform.</a:t>
            </a:r>
          </a:p>
          <a:p>
            <a:pPr eaLnBrk="1" hangingPunct="1">
              <a:spcBef>
                <a:spcPct val="50000"/>
              </a:spcBef>
            </a:pPr>
            <a:r>
              <a:rPr lang="en-US" altLang="en-US" sz="900" b="1"/>
              <a:t>A land rig is moved onto location with trucks and cranes.  It takes a lot of loads to get it to a location.  Each piece of the rig is then rigged up for the drilling process to begin.</a:t>
            </a:r>
          </a:p>
        </p:txBody>
      </p:sp>
      <p:sp>
        <p:nvSpPr>
          <p:cNvPr id="12292" name="Text Box 4">
            <a:extLst>
              <a:ext uri="{FF2B5EF4-FFF2-40B4-BE49-F238E27FC236}">
                <a16:creationId xmlns:a16="http://schemas.microsoft.com/office/drawing/2014/main" id="{A2703004-1098-D906-4A5F-F61A9046D863}"/>
              </a:ext>
            </a:extLst>
          </p:cNvPr>
          <p:cNvSpPr txBox="1">
            <a:spLocks noChangeArrowheads="1"/>
          </p:cNvSpPr>
          <p:nvPr/>
        </p:nvSpPr>
        <p:spPr bwMode="auto">
          <a:xfrm>
            <a:off x="6858000" y="3443288"/>
            <a:ext cx="1554163" cy="21431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JACK-UP</a:t>
            </a:r>
          </a:p>
        </p:txBody>
      </p:sp>
      <p:sp>
        <p:nvSpPr>
          <p:cNvPr id="12293" name="Text Box 5">
            <a:extLst>
              <a:ext uri="{FF2B5EF4-FFF2-40B4-BE49-F238E27FC236}">
                <a16:creationId xmlns:a16="http://schemas.microsoft.com/office/drawing/2014/main" id="{F1C8E84E-B9D4-363C-6BAB-5D39377D7293}"/>
              </a:ext>
            </a:extLst>
          </p:cNvPr>
          <p:cNvSpPr txBox="1">
            <a:spLocks noChangeArrowheads="1"/>
          </p:cNvSpPr>
          <p:nvPr/>
        </p:nvSpPr>
        <p:spPr bwMode="auto">
          <a:xfrm>
            <a:off x="381000" y="6034088"/>
            <a:ext cx="1828800" cy="21431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SEMI-SUBMERSIBLE</a:t>
            </a:r>
          </a:p>
        </p:txBody>
      </p:sp>
      <p:sp>
        <p:nvSpPr>
          <p:cNvPr id="12294" name="Text Box 6">
            <a:extLst>
              <a:ext uri="{FF2B5EF4-FFF2-40B4-BE49-F238E27FC236}">
                <a16:creationId xmlns:a16="http://schemas.microsoft.com/office/drawing/2014/main" id="{5B8177FB-62C4-F66A-0966-BC832B03754A}"/>
              </a:ext>
            </a:extLst>
          </p:cNvPr>
          <p:cNvSpPr txBox="1">
            <a:spLocks noChangeArrowheads="1"/>
          </p:cNvSpPr>
          <p:nvPr/>
        </p:nvSpPr>
        <p:spPr bwMode="auto">
          <a:xfrm>
            <a:off x="7162800" y="6186488"/>
            <a:ext cx="1627188" cy="21431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PLATFORM</a:t>
            </a:r>
          </a:p>
        </p:txBody>
      </p:sp>
      <p:pic>
        <p:nvPicPr>
          <p:cNvPr id="12295" name="Picture 7">
            <a:extLst>
              <a:ext uri="{FF2B5EF4-FFF2-40B4-BE49-F238E27FC236}">
                <a16:creationId xmlns:a16="http://schemas.microsoft.com/office/drawing/2014/main" id="{0E674E23-D1CE-5B6A-1AD7-55CD104FA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902075"/>
            <a:ext cx="1831975" cy="2041525"/>
          </a:xfrm>
          <a:prstGeom prst="rect">
            <a:avLst/>
          </a:prstGeom>
          <a:solidFill>
            <a:srgbClr val="FFCC00"/>
          </a:solidFill>
          <a:ln w="9525">
            <a:solidFill>
              <a:schemeClr val="tx1"/>
            </a:solidFill>
            <a:miter lim="800000"/>
            <a:headEnd/>
            <a:tailEnd/>
          </a:ln>
        </p:spPr>
      </p:pic>
      <p:sp>
        <p:nvSpPr>
          <p:cNvPr id="12296" name="Line 9">
            <a:extLst>
              <a:ext uri="{FF2B5EF4-FFF2-40B4-BE49-F238E27FC236}">
                <a16:creationId xmlns:a16="http://schemas.microsoft.com/office/drawing/2014/main" id="{34A4F64A-D00E-B533-EAB2-B430E35A4C74}"/>
              </a:ext>
            </a:extLst>
          </p:cNvPr>
          <p:cNvSpPr>
            <a:spLocks noChangeShapeType="1"/>
          </p:cNvSpPr>
          <p:nvPr/>
        </p:nvSpPr>
        <p:spPr bwMode="auto">
          <a:xfrm flipH="1">
            <a:off x="6248400" y="2667000"/>
            <a:ext cx="1254125" cy="10668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297" name="Text Box 10">
            <a:extLst>
              <a:ext uri="{FF2B5EF4-FFF2-40B4-BE49-F238E27FC236}">
                <a16:creationId xmlns:a16="http://schemas.microsoft.com/office/drawing/2014/main" id="{D4BBD0A9-2AF7-8BDC-AF3F-1A238CD4EEB4}"/>
              </a:ext>
            </a:extLst>
          </p:cNvPr>
          <p:cNvSpPr txBox="1">
            <a:spLocks noChangeArrowheads="1"/>
          </p:cNvSpPr>
          <p:nvPr/>
        </p:nvSpPr>
        <p:spPr bwMode="auto">
          <a:xfrm>
            <a:off x="5043488" y="5759450"/>
            <a:ext cx="10668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OIL/GAS</a:t>
            </a:r>
          </a:p>
        </p:txBody>
      </p:sp>
      <p:pic>
        <p:nvPicPr>
          <p:cNvPr id="12298" name="Picture 11">
            <a:extLst>
              <a:ext uri="{FF2B5EF4-FFF2-40B4-BE49-F238E27FC236}">
                <a16:creationId xmlns:a16="http://schemas.microsoft.com/office/drawing/2014/main" id="{CF579751-F2FA-A4E5-FAC6-8B23A11912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600" y="3906838"/>
            <a:ext cx="1535113" cy="2036762"/>
          </a:xfrm>
          <a:prstGeom prst="rect">
            <a:avLst/>
          </a:prstGeom>
          <a:solidFill>
            <a:srgbClr val="FFCC00"/>
          </a:solidFill>
          <a:ln w="9525">
            <a:solidFill>
              <a:schemeClr val="tx1"/>
            </a:solidFill>
            <a:miter lim="800000"/>
            <a:headEnd/>
            <a:tailEnd/>
          </a:ln>
        </p:spPr>
      </p:pic>
      <p:sp>
        <p:nvSpPr>
          <p:cNvPr id="12299" name="Text Box 12">
            <a:extLst>
              <a:ext uri="{FF2B5EF4-FFF2-40B4-BE49-F238E27FC236}">
                <a16:creationId xmlns:a16="http://schemas.microsoft.com/office/drawing/2014/main" id="{8CAB696A-1F85-5852-FCCD-05DF666CA227}"/>
              </a:ext>
            </a:extLst>
          </p:cNvPr>
          <p:cNvSpPr txBox="1">
            <a:spLocks noChangeArrowheads="1"/>
          </p:cNvSpPr>
          <p:nvPr/>
        </p:nvSpPr>
        <p:spPr bwMode="auto">
          <a:xfrm>
            <a:off x="2647950" y="6034088"/>
            <a:ext cx="1535113" cy="21431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DRILL SHIP</a:t>
            </a:r>
          </a:p>
        </p:txBody>
      </p:sp>
      <p:grpSp>
        <p:nvGrpSpPr>
          <p:cNvPr id="12300" name="Group 14">
            <a:extLst>
              <a:ext uri="{FF2B5EF4-FFF2-40B4-BE49-F238E27FC236}">
                <a16:creationId xmlns:a16="http://schemas.microsoft.com/office/drawing/2014/main" id="{1B33CACF-A419-DE94-4E89-539D5045F24C}"/>
              </a:ext>
            </a:extLst>
          </p:cNvPr>
          <p:cNvGrpSpPr>
            <a:grpSpLocks/>
          </p:cNvGrpSpPr>
          <p:nvPr/>
        </p:nvGrpSpPr>
        <p:grpSpPr bwMode="auto">
          <a:xfrm>
            <a:off x="4449763" y="3763963"/>
            <a:ext cx="2406650" cy="2636837"/>
            <a:chOff x="2304" y="1824"/>
            <a:chExt cx="1968" cy="2156"/>
          </a:xfrm>
        </p:grpSpPr>
        <p:sp>
          <p:nvSpPr>
            <p:cNvPr id="12307" name="Freeform 15">
              <a:extLst>
                <a:ext uri="{FF2B5EF4-FFF2-40B4-BE49-F238E27FC236}">
                  <a16:creationId xmlns:a16="http://schemas.microsoft.com/office/drawing/2014/main" id="{58F0E0AA-9256-E8AF-0641-2C1AC28E5CD4}"/>
                </a:ext>
              </a:extLst>
            </p:cNvPr>
            <p:cNvSpPr>
              <a:spLocks/>
            </p:cNvSpPr>
            <p:nvPr/>
          </p:nvSpPr>
          <p:spPr bwMode="auto">
            <a:xfrm>
              <a:off x="2402" y="2528"/>
              <a:ext cx="1764" cy="704"/>
            </a:xfrm>
            <a:custGeom>
              <a:avLst/>
              <a:gdLst>
                <a:gd name="T0" fmla="*/ 225 w 1800"/>
                <a:gd name="T1" fmla="*/ 0 h 696"/>
                <a:gd name="T2" fmla="*/ 123 w 1800"/>
                <a:gd name="T3" fmla="*/ 170 h 696"/>
                <a:gd name="T4" fmla="*/ 12 w 1800"/>
                <a:gd name="T5" fmla="*/ 414 h 696"/>
                <a:gd name="T6" fmla="*/ 33 w 1800"/>
                <a:gd name="T7" fmla="*/ 574 h 696"/>
                <a:gd name="T8" fmla="*/ 0 w 1800"/>
                <a:gd name="T9" fmla="*/ 702 h 696"/>
                <a:gd name="T10" fmla="*/ 531 w 1800"/>
                <a:gd name="T11" fmla="*/ 665 h 696"/>
                <a:gd name="T12" fmla="*/ 1016 w 1800"/>
                <a:gd name="T13" fmla="*/ 685 h 696"/>
                <a:gd name="T14" fmla="*/ 1367 w 1800"/>
                <a:gd name="T15" fmla="*/ 720 h 696"/>
                <a:gd name="T16" fmla="*/ 1694 w 1800"/>
                <a:gd name="T17" fmla="*/ 696 h 696"/>
                <a:gd name="T18" fmla="*/ 1615 w 1800"/>
                <a:gd name="T19" fmla="*/ 459 h 696"/>
                <a:gd name="T20" fmla="*/ 1480 w 1800"/>
                <a:gd name="T21" fmla="*/ 210 h 696"/>
                <a:gd name="T22" fmla="*/ 1389 w 1800"/>
                <a:gd name="T23" fmla="*/ 0 h 696"/>
                <a:gd name="T24" fmla="*/ 225 w 1800"/>
                <a:gd name="T25" fmla="*/ 0 h 6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00" h="696">
                  <a:moveTo>
                    <a:pt x="240" y="0"/>
                  </a:moveTo>
                  <a:lnTo>
                    <a:pt x="132" y="164"/>
                  </a:lnTo>
                  <a:lnTo>
                    <a:pt x="12" y="399"/>
                  </a:lnTo>
                  <a:lnTo>
                    <a:pt x="36" y="555"/>
                  </a:lnTo>
                  <a:lnTo>
                    <a:pt x="0" y="678"/>
                  </a:lnTo>
                  <a:lnTo>
                    <a:pt x="564" y="643"/>
                  </a:lnTo>
                  <a:lnTo>
                    <a:pt x="1080" y="661"/>
                  </a:lnTo>
                  <a:lnTo>
                    <a:pt x="1452" y="696"/>
                  </a:lnTo>
                  <a:lnTo>
                    <a:pt x="1800" y="672"/>
                  </a:lnTo>
                  <a:lnTo>
                    <a:pt x="1716" y="444"/>
                  </a:lnTo>
                  <a:lnTo>
                    <a:pt x="1572" y="204"/>
                  </a:lnTo>
                  <a:lnTo>
                    <a:pt x="1476" y="0"/>
                  </a:lnTo>
                  <a:lnTo>
                    <a:pt x="240" y="0"/>
                  </a:lnTo>
                  <a:close/>
                </a:path>
              </a:pathLst>
            </a:custGeom>
            <a:blipFill dpi="0" rotWithShape="0">
              <a:blip r:embed="rId5"/>
              <a:srcRect/>
              <a:tile tx="0" ty="0" sx="100000" sy="100000" flip="none" algn="tl"/>
            </a:blip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12308" name="Group 16">
              <a:extLst>
                <a:ext uri="{FF2B5EF4-FFF2-40B4-BE49-F238E27FC236}">
                  <a16:creationId xmlns:a16="http://schemas.microsoft.com/office/drawing/2014/main" id="{EDBC7375-F7F2-845C-AC43-7D5C12D6A2BF}"/>
                </a:ext>
              </a:extLst>
            </p:cNvPr>
            <p:cNvGrpSpPr>
              <a:grpSpLocks/>
            </p:cNvGrpSpPr>
            <p:nvPr/>
          </p:nvGrpSpPr>
          <p:grpSpPr bwMode="auto">
            <a:xfrm>
              <a:off x="2790" y="1824"/>
              <a:ext cx="941" cy="680"/>
              <a:chOff x="3264" y="1632"/>
              <a:chExt cx="2284" cy="1680"/>
            </a:xfrm>
          </p:grpSpPr>
          <p:sp>
            <p:nvSpPr>
              <p:cNvPr id="12318" name="Rectangle 17">
                <a:extLst>
                  <a:ext uri="{FF2B5EF4-FFF2-40B4-BE49-F238E27FC236}">
                    <a16:creationId xmlns:a16="http://schemas.microsoft.com/office/drawing/2014/main" id="{F0891AEF-6DD4-14FB-9A37-61AA1D76EF55}"/>
                  </a:ext>
                </a:extLst>
              </p:cNvPr>
              <p:cNvSpPr>
                <a:spLocks noChangeArrowheads="1"/>
              </p:cNvSpPr>
              <p:nvPr/>
            </p:nvSpPr>
            <p:spPr bwMode="auto">
              <a:xfrm>
                <a:off x="3696" y="2688"/>
                <a:ext cx="1440" cy="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grpSp>
            <p:nvGrpSpPr>
              <p:cNvPr id="12319" name="Group 18">
                <a:extLst>
                  <a:ext uri="{FF2B5EF4-FFF2-40B4-BE49-F238E27FC236}">
                    <a16:creationId xmlns:a16="http://schemas.microsoft.com/office/drawing/2014/main" id="{F9FB34AC-FAC1-6E31-151D-3695596ACEC0}"/>
                  </a:ext>
                </a:extLst>
              </p:cNvPr>
              <p:cNvGrpSpPr>
                <a:grpSpLocks/>
              </p:cNvGrpSpPr>
              <p:nvPr/>
            </p:nvGrpSpPr>
            <p:grpSpPr bwMode="auto">
              <a:xfrm>
                <a:off x="3744" y="2112"/>
                <a:ext cx="144" cy="1200"/>
                <a:chOff x="2160" y="1824"/>
                <a:chExt cx="144" cy="1200"/>
              </a:xfrm>
            </p:grpSpPr>
            <p:sp>
              <p:nvSpPr>
                <p:cNvPr id="12342" name="Rectangle 19">
                  <a:extLst>
                    <a:ext uri="{FF2B5EF4-FFF2-40B4-BE49-F238E27FC236}">
                      <a16:creationId xmlns:a16="http://schemas.microsoft.com/office/drawing/2014/main" id="{0DD0711B-9570-752F-0A02-8803F7998471}"/>
                    </a:ext>
                  </a:extLst>
                </p:cNvPr>
                <p:cNvSpPr>
                  <a:spLocks noChangeArrowheads="1"/>
                </p:cNvSpPr>
                <p:nvPr/>
              </p:nvSpPr>
              <p:spPr bwMode="auto">
                <a:xfrm>
                  <a:off x="2160" y="1824"/>
                  <a:ext cx="144" cy="12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12343" name="Freeform 20">
                  <a:extLst>
                    <a:ext uri="{FF2B5EF4-FFF2-40B4-BE49-F238E27FC236}">
                      <a16:creationId xmlns:a16="http://schemas.microsoft.com/office/drawing/2014/main" id="{11882047-2887-DA5B-F04F-32CCA06C7FCE}"/>
                    </a:ext>
                  </a:extLst>
                </p:cNvPr>
                <p:cNvSpPr>
                  <a:spLocks/>
                </p:cNvSpPr>
                <p:nvPr/>
              </p:nvSpPr>
              <p:spPr bwMode="auto">
                <a:xfrm>
                  <a:off x="2160" y="1824"/>
                  <a:ext cx="144" cy="1152"/>
                </a:xfrm>
                <a:custGeom>
                  <a:avLst/>
                  <a:gdLst>
                    <a:gd name="T0" fmla="*/ 0 w 144"/>
                    <a:gd name="T1" fmla="*/ 0 h 1152"/>
                    <a:gd name="T2" fmla="*/ 144 w 144"/>
                    <a:gd name="T3" fmla="*/ 96 h 1152"/>
                    <a:gd name="T4" fmla="*/ 0 w 144"/>
                    <a:gd name="T5" fmla="*/ 192 h 1152"/>
                    <a:gd name="T6" fmla="*/ 144 w 144"/>
                    <a:gd name="T7" fmla="*/ 288 h 1152"/>
                    <a:gd name="T8" fmla="*/ 0 w 144"/>
                    <a:gd name="T9" fmla="*/ 384 h 1152"/>
                    <a:gd name="T10" fmla="*/ 144 w 144"/>
                    <a:gd name="T11" fmla="*/ 480 h 1152"/>
                    <a:gd name="T12" fmla="*/ 0 w 144"/>
                    <a:gd name="T13" fmla="*/ 576 h 1152"/>
                    <a:gd name="T14" fmla="*/ 144 w 144"/>
                    <a:gd name="T15" fmla="*/ 672 h 1152"/>
                    <a:gd name="T16" fmla="*/ 0 w 144"/>
                    <a:gd name="T17" fmla="*/ 768 h 1152"/>
                    <a:gd name="T18" fmla="*/ 144 w 144"/>
                    <a:gd name="T19" fmla="*/ 864 h 1152"/>
                    <a:gd name="T20" fmla="*/ 0 w 144"/>
                    <a:gd name="T21" fmla="*/ 960 h 1152"/>
                    <a:gd name="T22" fmla="*/ 144 w 144"/>
                    <a:gd name="T23" fmla="*/ 1056 h 1152"/>
                    <a:gd name="T24" fmla="*/ 0 w 144"/>
                    <a:gd name="T25" fmla="*/ 1152 h 1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4" h="1152">
                      <a:moveTo>
                        <a:pt x="0" y="0"/>
                      </a:moveTo>
                      <a:lnTo>
                        <a:pt x="144" y="96"/>
                      </a:lnTo>
                      <a:lnTo>
                        <a:pt x="0" y="192"/>
                      </a:lnTo>
                      <a:lnTo>
                        <a:pt x="144" y="288"/>
                      </a:lnTo>
                      <a:lnTo>
                        <a:pt x="0" y="384"/>
                      </a:lnTo>
                      <a:lnTo>
                        <a:pt x="144" y="480"/>
                      </a:lnTo>
                      <a:lnTo>
                        <a:pt x="0" y="576"/>
                      </a:lnTo>
                      <a:lnTo>
                        <a:pt x="144" y="672"/>
                      </a:lnTo>
                      <a:lnTo>
                        <a:pt x="0" y="768"/>
                      </a:lnTo>
                      <a:lnTo>
                        <a:pt x="144" y="864"/>
                      </a:lnTo>
                      <a:lnTo>
                        <a:pt x="0" y="960"/>
                      </a:lnTo>
                      <a:lnTo>
                        <a:pt x="144" y="1056"/>
                      </a:lnTo>
                      <a:lnTo>
                        <a:pt x="0" y="115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44" name="Freeform 21">
                  <a:extLst>
                    <a:ext uri="{FF2B5EF4-FFF2-40B4-BE49-F238E27FC236}">
                      <a16:creationId xmlns:a16="http://schemas.microsoft.com/office/drawing/2014/main" id="{16228CE5-6BC4-1916-B43C-FFC822307F1B}"/>
                    </a:ext>
                  </a:extLst>
                </p:cNvPr>
                <p:cNvSpPr>
                  <a:spLocks/>
                </p:cNvSpPr>
                <p:nvPr/>
              </p:nvSpPr>
              <p:spPr bwMode="auto">
                <a:xfrm>
                  <a:off x="2160" y="1824"/>
                  <a:ext cx="144" cy="1200"/>
                </a:xfrm>
                <a:custGeom>
                  <a:avLst/>
                  <a:gdLst>
                    <a:gd name="T0" fmla="*/ 144 w 144"/>
                    <a:gd name="T1" fmla="*/ 0 h 1200"/>
                    <a:gd name="T2" fmla="*/ 0 w 144"/>
                    <a:gd name="T3" fmla="*/ 96 h 1200"/>
                    <a:gd name="T4" fmla="*/ 144 w 144"/>
                    <a:gd name="T5" fmla="*/ 192 h 1200"/>
                    <a:gd name="T6" fmla="*/ 0 w 144"/>
                    <a:gd name="T7" fmla="*/ 288 h 1200"/>
                    <a:gd name="T8" fmla="*/ 144 w 144"/>
                    <a:gd name="T9" fmla="*/ 384 h 1200"/>
                    <a:gd name="T10" fmla="*/ 0 w 144"/>
                    <a:gd name="T11" fmla="*/ 480 h 1200"/>
                    <a:gd name="T12" fmla="*/ 144 w 144"/>
                    <a:gd name="T13" fmla="*/ 576 h 1200"/>
                    <a:gd name="T14" fmla="*/ 0 w 144"/>
                    <a:gd name="T15" fmla="*/ 672 h 1200"/>
                    <a:gd name="T16" fmla="*/ 144 w 144"/>
                    <a:gd name="T17" fmla="*/ 768 h 1200"/>
                    <a:gd name="T18" fmla="*/ 0 w 144"/>
                    <a:gd name="T19" fmla="*/ 864 h 1200"/>
                    <a:gd name="T20" fmla="*/ 144 w 144"/>
                    <a:gd name="T21" fmla="*/ 960 h 1200"/>
                    <a:gd name="T22" fmla="*/ 0 w 144"/>
                    <a:gd name="T23" fmla="*/ 1056 h 1200"/>
                    <a:gd name="T24" fmla="*/ 144 w 144"/>
                    <a:gd name="T25" fmla="*/ 1152 h 1200"/>
                    <a:gd name="T26" fmla="*/ 48 w 144"/>
                    <a:gd name="T27" fmla="*/ 1200 h 12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4" h="1200">
                      <a:moveTo>
                        <a:pt x="144" y="0"/>
                      </a:moveTo>
                      <a:lnTo>
                        <a:pt x="0" y="96"/>
                      </a:lnTo>
                      <a:lnTo>
                        <a:pt x="144" y="192"/>
                      </a:lnTo>
                      <a:lnTo>
                        <a:pt x="0" y="288"/>
                      </a:lnTo>
                      <a:lnTo>
                        <a:pt x="144" y="384"/>
                      </a:lnTo>
                      <a:lnTo>
                        <a:pt x="0" y="480"/>
                      </a:lnTo>
                      <a:lnTo>
                        <a:pt x="144" y="576"/>
                      </a:lnTo>
                      <a:lnTo>
                        <a:pt x="0" y="672"/>
                      </a:lnTo>
                      <a:lnTo>
                        <a:pt x="144" y="768"/>
                      </a:lnTo>
                      <a:lnTo>
                        <a:pt x="0" y="864"/>
                      </a:lnTo>
                      <a:lnTo>
                        <a:pt x="144" y="960"/>
                      </a:lnTo>
                      <a:lnTo>
                        <a:pt x="0" y="1056"/>
                      </a:lnTo>
                      <a:lnTo>
                        <a:pt x="144" y="1152"/>
                      </a:lnTo>
                      <a:lnTo>
                        <a:pt x="48" y="120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grpSp>
            <p:nvGrpSpPr>
              <p:cNvPr id="12320" name="Group 22">
                <a:extLst>
                  <a:ext uri="{FF2B5EF4-FFF2-40B4-BE49-F238E27FC236}">
                    <a16:creationId xmlns:a16="http://schemas.microsoft.com/office/drawing/2014/main" id="{8F280C87-6E0E-FA13-4650-43CABB1F7629}"/>
                  </a:ext>
                </a:extLst>
              </p:cNvPr>
              <p:cNvGrpSpPr>
                <a:grpSpLocks/>
              </p:cNvGrpSpPr>
              <p:nvPr/>
            </p:nvGrpSpPr>
            <p:grpSpPr bwMode="auto">
              <a:xfrm>
                <a:off x="4944" y="2112"/>
                <a:ext cx="144" cy="1200"/>
                <a:chOff x="2160" y="1824"/>
                <a:chExt cx="144" cy="1200"/>
              </a:xfrm>
            </p:grpSpPr>
            <p:sp>
              <p:nvSpPr>
                <p:cNvPr id="12339" name="Rectangle 23">
                  <a:extLst>
                    <a:ext uri="{FF2B5EF4-FFF2-40B4-BE49-F238E27FC236}">
                      <a16:creationId xmlns:a16="http://schemas.microsoft.com/office/drawing/2014/main" id="{E4E3D3AB-FFEF-AA45-617F-7245F1E5D6B2}"/>
                    </a:ext>
                  </a:extLst>
                </p:cNvPr>
                <p:cNvSpPr>
                  <a:spLocks noChangeArrowheads="1"/>
                </p:cNvSpPr>
                <p:nvPr/>
              </p:nvSpPr>
              <p:spPr bwMode="auto">
                <a:xfrm>
                  <a:off x="2160" y="1824"/>
                  <a:ext cx="144" cy="12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12340" name="Freeform 24">
                  <a:extLst>
                    <a:ext uri="{FF2B5EF4-FFF2-40B4-BE49-F238E27FC236}">
                      <a16:creationId xmlns:a16="http://schemas.microsoft.com/office/drawing/2014/main" id="{EF9F02AC-24CC-D224-3098-87DD18B98571}"/>
                    </a:ext>
                  </a:extLst>
                </p:cNvPr>
                <p:cNvSpPr>
                  <a:spLocks/>
                </p:cNvSpPr>
                <p:nvPr/>
              </p:nvSpPr>
              <p:spPr bwMode="auto">
                <a:xfrm>
                  <a:off x="2160" y="1824"/>
                  <a:ext cx="144" cy="1152"/>
                </a:xfrm>
                <a:custGeom>
                  <a:avLst/>
                  <a:gdLst>
                    <a:gd name="T0" fmla="*/ 0 w 144"/>
                    <a:gd name="T1" fmla="*/ 0 h 1152"/>
                    <a:gd name="T2" fmla="*/ 144 w 144"/>
                    <a:gd name="T3" fmla="*/ 96 h 1152"/>
                    <a:gd name="T4" fmla="*/ 0 w 144"/>
                    <a:gd name="T5" fmla="*/ 192 h 1152"/>
                    <a:gd name="T6" fmla="*/ 144 w 144"/>
                    <a:gd name="T7" fmla="*/ 288 h 1152"/>
                    <a:gd name="T8" fmla="*/ 0 w 144"/>
                    <a:gd name="T9" fmla="*/ 384 h 1152"/>
                    <a:gd name="T10" fmla="*/ 144 w 144"/>
                    <a:gd name="T11" fmla="*/ 480 h 1152"/>
                    <a:gd name="T12" fmla="*/ 0 w 144"/>
                    <a:gd name="T13" fmla="*/ 576 h 1152"/>
                    <a:gd name="T14" fmla="*/ 144 w 144"/>
                    <a:gd name="T15" fmla="*/ 672 h 1152"/>
                    <a:gd name="T16" fmla="*/ 0 w 144"/>
                    <a:gd name="T17" fmla="*/ 768 h 1152"/>
                    <a:gd name="T18" fmla="*/ 144 w 144"/>
                    <a:gd name="T19" fmla="*/ 864 h 1152"/>
                    <a:gd name="T20" fmla="*/ 0 w 144"/>
                    <a:gd name="T21" fmla="*/ 960 h 1152"/>
                    <a:gd name="T22" fmla="*/ 144 w 144"/>
                    <a:gd name="T23" fmla="*/ 1056 h 1152"/>
                    <a:gd name="T24" fmla="*/ 0 w 144"/>
                    <a:gd name="T25" fmla="*/ 1152 h 1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4" h="1152">
                      <a:moveTo>
                        <a:pt x="0" y="0"/>
                      </a:moveTo>
                      <a:lnTo>
                        <a:pt x="144" y="96"/>
                      </a:lnTo>
                      <a:lnTo>
                        <a:pt x="0" y="192"/>
                      </a:lnTo>
                      <a:lnTo>
                        <a:pt x="144" y="288"/>
                      </a:lnTo>
                      <a:lnTo>
                        <a:pt x="0" y="384"/>
                      </a:lnTo>
                      <a:lnTo>
                        <a:pt x="144" y="480"/>
                      </a:lnTo>
                      <a:lnTo>
                        <a:pt x="0" y="576"/>
                      </a:lnTo>
                      <a:lnTo>
                        <a:pt x="144" y="672"/>
                      </a:lnTo>
                      <a:lnTo>
                        <a:pt x="0" y="768"/>
                      </a:lnTo>
                      <a:lnTo>
                        <a:pt x="144" y="864"/>
                      </a:lnTo>
                      <a:lnTo>
                        <a:pt x="0" y="960"/>
                      </a:lnTo>
                      <a:lnTo>
                        <a:pt x="144" y="1056"/>
                      </a:lnTo>
                      <a:lnTo>
                        <a:pt x="0" y="115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41" name="Freeform 25">
                  <a:extLst>
                    <a:ext uri="{FF2B5EF4-FFF2-40B4-BE49-F238E27FC236}">
                      <a16:creationId xmlns:a16="http://schemas.microsoft.com/office/drawing/2014/main" id="{F4F85604-D249-C94E-06F4-F44B8E17775C}"/>
                    </a:ext>
                  </a:extLst>
                </p:cNvPr>
                <p:cNvSpPr>
                  <a:spLocks/>
                </p:cNvSpPr>
                <p:nvPr/>
              </p:nvSpPr>
              <p:spPr bwMode="auto">
                <a:xfrm>
                  <a:off x="2160" y="1824"/>
                  <a:ext cx="144" cy="1200"/>
                </a:xfrm>
                <a:custGeom>
                  <a:avLst/>
                  <a:gdLst>
                    <a:gd name="T0" fmla="*/ 144 w 144"/>
                    <a:gd name="T1" fmla="*/ 0 h 1200"/>
                    <a:gd name="T2" fmla="*/ 0 w 144"/>
                    <a:gd name="T3" fmla="*/ 96 h 1200"/>
                    <a:gd name="T4" fmla="*/ 144 w 144"/>
                    <a:gd name="T5" fmla="*/ 192 h 1200"/>
                    <a:gd name="T6" fmla="*/ 0 w 144"/>
                    <a:gd name="T7" fmla="*/ 288 h 1200"/>
                    <a:gd name="T8" fmla="*/ 144 w 144"/>
                    <a:gd name="T9" fmla="*/ 384 h 1200"/>
                    <a:gd name="T10" fmla="*/ 0 w 144"/>
                    <a:gd name="T11" fmla="*/ 480 h 1200"/>
                    <a:gd name="T12" fmla="*/ 144 w 144"/>
                    <a:gd name="T13" fmla="*/ 576 h 1200"/>
                    <a:gd name="T14" fmla="*/ 0 w 144"/>
                    <a:gd name="T15" fmla="*/ 672 h 1200"/>
                    <a:gd name="T16" fmla="*/ 144 w 144"/>
                    <a:gd name="T17" fmla="*/ 768 h 1200"/>
                    <a:gd name="T18" fmla="*/ 0 w 144"/>
                    <a:gd name="T19" fmla="*/ 864 h 1200"/>
                    <a:gd name="T20" fmla="*/ 144 w 144"/>
                    <a:gd name="T21" fmla="*/ 960 h 1200"/>
                    <a:gd name="T22" fmla="*/ 0 w 144"/>
                    <a:gd name="T23" fmla="*/ 1056 h 1200"/>
                    <a:gd name="T24" fmla="*/ 144 w 144"/>
                    <a:gd name="T25" fmla="*/ 1152 h 1200"/>
                    <a:gd name="T26" fmla="*/ 48 w 144"/>
                    <a:gd name="T27" fmla="*/ 1200 h 12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4" h="1200">
                      <a:moveTo>
                        <a:pt x="144" y="0"/>
                      </a:moveTo>
                      <a:lnTo>
                        <a:pt x="0" y="96"/>
                      </a:lnTo>
                      <a:lnTo>
                        <a:pt x="144" y="192"/>
                      </a:lnTo>
                      <a:lnTo>
                        <a:pt x="0" y="288"/>
                      </a:lnTo>
                      <a:lnTo>
                        <a:pt x="144" y="384"/>
                      </a:lnTo>
                      <a:lnTo>
                        <a:pt x="0" y="480"/>
                      </a:lnTo>
                      <a:lnTo>
                        <a:pt x="144" y="576"/>
                      </a:lnTo>
                      <a:lnTo>
                        <a:pt x="0" y="672"/>
                      </a:lnTo>
                      <a:lnTo>
                        <a:pt x="144" y="768"/>
                      </a:lnTo>
                      <a:lnTo>
                        <a:pt x="0" y="864"/>
                      </a:lnTo>
                      <a:lnTo>
                        <a:pt x="144" y="960"/>
                      </a:lnTo>
                      <a:lnTo>
                        <a:pt x="0" y="1056"/>
                      </a:lnTo>
                      <a:lnTo>
                        <a:pt x="144" y="1152"/>
                      </a:lnTo>
                      <a:lnTo>
                        <a:pt x="48" y="120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12321" name="Freeform 26">
                <a:extLst>
                  <a:ext uri="{FF2B5EF4-FFF2-40B4-BE49-F238E27FC236}">
                    <a16:creationId xmlns:a16="http://schemas.microsoft.com/office/drawing/2014/main" id="{CD0D27D9-8D38-009F-E77B-3D303BC558E7}"/>
                  </a:ext>
                </a:extLst>
              </p:cNvPr>
              <p:cNvSpPr>
                <a:spLocks/>
              </p:cNvSpPr>
              <p:nvPr/>
            </p:nvSpPr>
            <p:spPr bwMode="auto">
              <a:xfrm>
                <a:off x="4848" y="2297"/>
                <a:ext cx="700" cy="7"/>
              </a:xfrm>
              <a:custGeom>
                <a:avLst/>
                <a:gdLst>
                  <a:gd name="T0" fmla="*/ 0 w 700"/>
                  <a:gd name="T1" fmla="*/ 7 h 7"/>
                  <a:gd name="T2" fmla="*/ 700 w 700"/>
                  <a:gd name="T3" fmla="*/ 0 h 7"/>
                  <a:gd name="T4" fmla="*/ 0 60000 65536"/>
                  <a:gd name="T5" fmla="*/ 0 60000 65536"/>
                </a:gdLst>
                <a:ahLst/>
                <a:cxnLst>
                  <a:cxn ang="T4">
                    <a:pos x="T0" y="T1"/>
                  </a:cxn>
                  <a:cxn ang="T5">
                    <a:pos x="T2" y="T3"/>
                  </a:cxn>
                </a:cxnLst>
                <a:rect l="0" t="0" r="r" b="b"/>
                <a:pathLst>
                  <a:path w="700" h="7">
                    <a:moveTo>
                      <a:pt x="0" y="7"/>
                    </a:moveTo>
                    <a:lnTo>
                      <a:pt x="700" y="0"/>
                    </a:lnTo>
                  </a:path>
                </a:pathLst>
              </a:custGeom>
              <a:noFill/>
              <a:ln w="571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22" name="Rectangle 27">
                <a:extLst>
                  <a:ext uri="{FF2B5EF4-FFF2-40B4-BE49-F238E27FC236}">
                    <a16:creationId xmlns:a16="http://schemas.microsoft.com/office/drawing/2014/main" id="{90790614-78BA-251B-7F4E-93182B129AEC}"/>
                  </a:ext>
                </a:extLst>
              </p:cNvPr>
              <p:cNvSpPr>
                <a:spLocks noChangeArrowheads="1"/>
              </p:cNvSpPr>
              <p:nvPr/>
            </p:nvSpPr>
            <p:spPr bwMode="auto">
              <a:xfrm>
                <a:off x="3408" y="2448"/>
                <a:ext cx="432" cy="192"/>
              </a:xfrm>
              <a:prstGeom prst="rect">
                <a:avLst/>
              </a:prstGeom>
              <a:solidFill>
                <a:schemeClr val="tx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grpSp>
            <p:nvGrpSpPr>
              <p:cNvPr id="12323" name="Group 28">
                <a:extLst>
                  <a:ext uri="{FF2B5EF4-FFF2-40B4-BE49-F238E27FC236}">
                    <a16:creationId xmlns:a16="http://schemas.microsoft.com/office/drawing/2014/main" id="{5A40D47D-219F-5589-703A-8CDCF5C505E4}"/>
                  </a:ext>
                </a:extLst>
              </p:cNvPr>
              <p:cNvGrpSpPr>
                <a:grpSpLocks/>
              </p:cNvGrpSpPr>
              <p:nvPr/>
            </p:nvGrpSpPr>
            <p:grpSpPr bwMode="auto">
              <a:xfrm>
                <a:off x="3504" y="1632"/>
                <a:ext cx="192" cy="864"/>
                <a:chOff x="3840" y="960"/>
                <a:chExt cx="336" cy="1008"/>
              </a:xfrm>
            </p:grpSpPr>
            <p:sp>
              <p:nvSpPr>
                <p:cNvPr id="12335" name="Freeform 29">
                  <a:extLst>
                    <a:ext uri="{FF2B5EF4-FFF2-40B4-BE49-F238E27FC236}">
                      <a16:creationId xmlns:a16="http://schemas.microsoft.com/office/drawing/2014/main" id="{3BA35D9D-0073-5D0F-4052-532EFD624B64}"/>
                    </a:ext>
                  </a:extLst>
                </p:cNvPr>
                <p:cNvSpPr>
                  <a:spLocks/>
                </p:cNvSpPr>
                <p:nvPr/>
              </p:nvSpPr>
              <p:spPr bwMode="auto">
                <a:xfrm>
                  <a:off x="3840" y="1056"/>
                  <a:ext cx="336" cy="912"/>
                </a:xfrm>
                <a:custGeom>
                  <a:avLst/>
                  <a:gdLst>
                    <a:gd name="T0" fmla="*/ 0 w 336"/>
                    <a:gd name="T1" fmla="*/ 912 h 912"/>
                    <a:gd name="T2" fmla="*/ 96 w 336"/>
                    <a:gd name="T3" fmla="*/ 0 h 912"/>
                    <a:gd name="T4" fmla="*/ 240 w 336"/>
                    <a:gd name="T5" fmla="*/ 0 h 912"/>
                    <a:gd name="T6" fmla="*/ 336 w 336"/>
                    <a:gd name="T7" fmla="*/ 91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6" h="912">
                      <a:moveTo>
                        <a:pt x="0" y="912"/>
                      </a:moveTo>
                      <a:lnTo>
                        <a:pt x="96" y="0"/>
                      </a:lnTo>
                      <a:lnTo>
                        <a:pt x="240" y="0"/>
                      </a:lnTo>
                      <a:lnTo>
                        <a:pt x="336" y="912"/>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36" name="Freeform 30">
                  <a:extLst>
                    <a:ext uri="{FF2B5EF4-FFF2-40B4-BE49-F238E27FC236}">
                      <a16:creationId xmlns:a16="http://schemas.microsoft.com/office/drawing/2014/main" id="{7E9529E6-9529-9E2C-A527-00C8827897FE}"/>
                    </a:ext>
                  </a:extLst>
                </p:cNvPr>
                <p:cNvSpPr>
                  <a:spLocks/>
                </p:cNvSpPr>
                <p:nvPr/>
              </p:nvSpPr>
              <p:spPr bwMode="auto">
                <a:xfrm>
                  <a:off x="3861" y="1056"/>
                  <a:ext cx="267" cy="726"/>
                </a:xfrm>
                <a:custGeom>
                  <a:avLst/>
                  <a:gdLst>
                    <a:gd name="T0" fmla="*/ 75 w 267"/>
                    <a:gd name="T1" fmla="*/ 0 h 726"/>
                    <a:gd name="T2" fmla="*/ 231 w 267"/>
                    <a:gd name="T3" fmla="*/ 144 h 726"/>
                    <a:gd name="T4" fmla="*/ 42 w 267"/>
                    <a:gd name="T5" fmla="*/ 309 h 726"/>
                    <a:gd name="T6" fmla="*/ 267 w 267"/>
                    <a:gd name="T7" fmla="*/ 501 h 726"/>
                    <a:gd name="T8" fmla="*/ 0 w 267"/>
                    <a:gd name="T9" fmla="*/ 726 h 7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 h="726">
                      <a:moveTo>
                        <a:pt x="75" y="0"/>
                      </a:moveTo>
                      <a:lnTo>
                        <a:pt x="231" y="144"/>
                      </a:lnTo>
                      <a:lnTo>
                        <a:pt x="42" y="309"/>
                      </a:lnTo>
                      <a:lnTo>
                        <a:pt x="267" y="501"/>
                      </a:lnTo>
                      <a:lnTo>
                        <a:pt x="0" y="726"/>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37" name="Freeform 31">
                  <a:extLst>
                    <a:ext uri="{FF2B5EF4-FFF2-40B4-BE49-F238E27FC236}">
                      <a16:creationId xmlns:a16="http://schemas.microsoft.com/office/drawing/2014/main" id="{E13495B8-7E07-52A1-6808-2C42CA147742}"/>
                    </a:ext>
                  </a:extLst>
                </p:cNvPr>
                <p:cNvSpPr>
                  <a:spLocks/>
                </p:cNvSpPr>
                <p:nvPr/>
              </p:nvSpPr>
              <p:spPr bwMode="auto">
                <a:xfrm>
                  <a:off x="3882" y="1059"/>
                  <a:ext cx="276" cy="732"/>
                </a:xfrm>
                <a:custGeom>
                  <a:avLst/>
                  <a:gdLst>
                    <a:gd name="T0" fmla="*/ 195 w 276"/>
                    <a:gd name="T1" fmla="*/ 0 h 732"/>
                    <a:gd name="T2" fmla="*/ 42 w 276"/>
                    <a:gd name="T3" fmla="*/ 156 h 732"/>
                    <a:gd name="T4" fmla="*/ 231 w 276"/>
                    <a:gd name="T5" fmla="*/ 315 h 732"/>
                    <a:gd name="T6" fmla="*/ 0 w 276"/>
                    <a:gd name="T7" fmla="*/ 501 h 732"/>
                    <a:gd name="T8" fmla="*/ 276 w 276"/>
                    <a:gd name="T9" fmla="*/ 732 h 7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6" h="732">
                      <a:moveTo>
                        <a:pt x="195" y="0"/>
                      </a:moveTo>
                      <a:lnTo>
                        <a:pt x="42" y="156"/>
                      </a:lnTo>
                      <a:lnTo>
                        <a:pt x="231" y="315"/>
                      </a:lnTo>
                      <a:lnTo>
                        <a:pt x="0" y="501"/>
                      </a:lnTo>
                      <a:lnTo>
                        <a:pt x="276" y="73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38" name="Rectangle 32">
                  <a:extLst>
                    <a:ext uri="{FF2B5EF4-FFF2-40B4-BE49-F238E27FC236}">
                      <a16:creationId xmlns:a16="http://schemas.microsoft.com/office/drawing/2014/main" id="{1533CE17-2B84-AA0B-154B-C8822EC0EA70}"/>
                    </a:ext>
                  </a:extLst>
                </p:cNvPr>
                <p:cNvSpPr>
                  <a:spLocks noChangeArrowheads="1"/>
                </p:cNvSpPr>
                <p:nvPr/>
              </p:nvSpPr>
              <p:spPr bwMode="auto">
                <a:xfrm>
                  <a:off x="3888" y="960"/>
                  <a:ext cx="240" cy="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grpSp>
          <p:sp>
            <p:nvSpPr>
              <p:cNvPr id="12324" name="Rectangle 33">
                <a:extLst>
                  <a:ext uri="{FF2B5EF4-FFF2-40B4-BE49-F238E27FC236}">
                    <a16:creationId xmlns:a16="http://schemas.microsoft.com/office/drawing/2014/main" id="{CAB80D1F-8099-32A5-F5AB-DC99D2AD62B4}"/>
                  </a:ext>
                </a:extLst>
              </p:cNvPr>
              <p:cNvSpPr>
                <a:spLocks noChangeArrowheads="1"/>
              </p:cNvSpPr>
              <p:nvPr/>
            </p:nvSpPr>
            <p:spPr bwMode="auto">
              <a:xfrm>
                <a:off x="3264" y="2592"/>
                <a:ext cx="720" cy="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12325" name="Rectangle 34">
                <a:extLst>
                  <a:ext uri="{FF2B5EF4-FFF2-40B4-BE49-F238E27FC236}">
                    <a16:creationId xmlns:a16="http://schemas.microsoft.com/office/drawing/2014/main" id="{B2414282-3037-AD85-4F62-40A999DC12E9}"/>
                  </a:ext>
                </a:extLst>
              </p:cNvPr>
              <p:cNvSpPr>
                <a:spLocks noChangeArrowheads="1"/>
              </p:cNvSpPr>
              <p:nvPr/>
            </p:nvSpPr>
            <p:spPr bwMode="auto">
              <a:xfrm>
                <a:off x="4416" y="2448"/>
                <a:ext cx="672"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grpSp>
            <p:nvGrpSpPr>
              <p:cNvPr id="12326" name="Group 35">
                <a:extLst>
                  <a:ext uri="{FF2B5EF4-FFF2-40B4-BE49-F238E27FC236}">
                    <a16:creationId xmlns:a16="http://schemas.microsoft.com/office/drawing/2014/main" id="{5478A1A7-E0AE-8EC3-C204-A0D2A605ABB5}"/>
                  </a:ext>
                </a:extLst>
              </p:cNvPr>
              <p:cNvGrpSpPr>
                <a:grpSpLocks/>
              </p:cNvGrpSpPr>
              <p:nvPr/>
            </p:nvGrpSpPr>
            <p:grpSpPr bwMode="auto">
              <a:xfrm>
                <a:off x="3696" y="1968"/>
                <a:ext cx="507" cy="723"/>
                <a:chOff x="1296" y="1776"/>
                <a:chExt cx="507" cy="723"/>
              </a:xfrm>
            </p:grpSpPr>
            <p:sp>
              <p:nvSpPr>
                <p:cNvPr id="12331" name="Freeform 36">
                  <a:extLst>
                    <a:ext uri="{FF2B5EF4-FFF2-40B4-BE49-F238E27FC236}">
                      <a16:creationId xmlns:a16="http://schemas.microsoft.com/office/drawing/2014/main" id="{08684F48-4287-A1F7-20D3-0C2F1A73B0D1}"/>
                    </a:ext>
                  </a:extLst>
                </p:cNvPr>
                <p:cNvSpPr>
                  <a:spLocks/>
                </p:cNvSpPr>
                <p:nvPr/>
              </p:nvSpPr>
              <p:spPr bwMode="auto">
                <a:xfrm>
                  <a:off x="1563" y="2355"/>
                  <a:ext cx="240" cy="144"/>
                </a:xfrm>
                <a:custGeom>
                  <a:avLst/>
                  <a:gdLst>
                    <a:gd name="T0" fmla="*/ 96 w 240"/>
                    <a:gd name="T1" fmla="*/ 0 h 192"/>
                    <a:gd name="T2" fmla="*/ 0 w 240"/>
                    <a:gd name="T3" fmla="*/ 20 h 192"/>
                    <a:gd name="T4" fmla="*/ 0 w 240"/>
                    <a:gd name="T5" fmla="*/ 81 h 192"/>
                    <a:gd name="T6" fmla="*/ 240 w 240"/>
                    <a:gd name="T7" fmla="*/ 81 h 192"/>
                    <a:gd name="T8" fmla="*/ 240 w 240"/>
                    <a:gd name="T9" fmla="*/ 0 h 192"/>
                    <a:gd name="T10" fmla="*/ 96 w 240"/>
                    <a:gd name="T11" fmla="*/ 0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0" h="192">
                      <a:moveTo>
                        <a:pt x="96" y="0"/>
                      </a:moveTo>
                      <a:lnTo>
                        <a:pt x="0" y="48"/>
                      </a:lnTo>
                      <a:lnTo>
                        <a:pt x="0" y="192"/>
                      </a:lnTo>
                      <a:lnTo>
                        <a:pt x="240" y="192"/>
                      </a:lnTo>
                      <a:lnTo>
                        <a:pt x="240" y="0"/>
                      </a:lnTo>
                      <a:lnTo>
                        <a:pt x="96" y="0"/>
                      </a:ln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32" name="Freeform 37">
                  <a:extLst>
                    <a:ext uri="{FF2B5EF4-FFF2-40B4-BE49-F238E27FC236}">
                      <a16:creationId xmlns:a16="http://schemas.microsoft.com/office/drawing/2014/main" id="{4E9251B9-983F-C149-7014-76864CE0AD33}"/>
                    </a:ext>
                  </a:extLst>
                </p:cNvPr>
                <p:cNvSpPr>
                  <a:spLocks/>
                </p:cNvSpPr>
                <p:nvPr/>
              </p:nvSpPr>
              <p:spPr bwMode="auto">
                <a:xfrm rot="1185750">
                  <a:off x="1296" y="1824"/>
                  <a:ext cx="441" cy="573"/>
                </a:xfrm>
                <a:custGeom>
                  <a:avLst/>
                  <a:gdLst>
                    <a:gd name="T0" fmla="*/ 390 w 441"/>
                    <a:gd name="T1" fmla="*/ 573 h 573"/>
                    <a:gd name="T2" fmla="*/ 0 w 441"/>
                    <a:gd name="T3" fmla="*/ 12 h 573"/>
                    <a:gd name="T4" fmla="*/ 15 w 441"/>
                    <a:gd name="T5" fmla="*/ 0 h 573"/>
                    <a:gd name="T6" fmla="*/ 441 w 441"/>
                    <a:gd name="T7" fmla="*/ 540 h 573"/>
                    <a:gd name="T8" fmla="*/ 390 w 441"/>
                    <a:gd name="T9" fmla="*/ 573 h 5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1" h="573">
                      <a:moveTo>
                        <a:pt x="390" y="573"/>
                      </a:moveTo>
                      <a:lnTo>
                        <a:pt x="0" y="12"/>
                      </a:lnTo>
                      <a:lnTo>
                        <a:pt x="15" y="0"/>
                      </a:lnTo>
                      <a:lnTo>
                        <a:pt x="441" y="540"/>
                      </a:lnTo>
                      <a:lnTo>
                        <a:pt x="390" y="573"/>
                      </a:ln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33" name="Line 38">
                  <a:extLst>
                    <a:ext uri="{FF2B5EF4-FFF2-40B4-BE49-F238E27FC236}">
                      <a16:creationId xmlns:a16="http://schemas.microsoft.com/office/drawing/2014/main" id="{E9ABB5D8-6439-974C-9BE3-A6D69F1FEF77}"/>
                    </a:ext>
                  </a:extLst>
                </p:cNvPr>
                <p:cNvSpPr>
                  <a:spLocks noChangeShapeType="1"/>
                </p:cNvSpPr>
                <p:nvPr/>
              </p:nvSpPr>
              <p:spPr bwMode="auto">
                <a:xfrm>
                  <a:off x="1410" y="1776"/>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34" name="Oval 39">
                  <a:extLst>
                    <a:ext uri="{FF2B5EF4-FFF2-40B4-BE49-F238E27FC236}">
                      <a16:creationId xmlns:a16="http://schemas.microsoft.com/office/drawing/2014/main" id="{90B6F706-7C4B-B5AC-432C-141599C78BB6}"/>
                    </a:ext>
                  </a:extLst>
                </p:cNvPr>
                <p:cNvSpPr>
                  <a:spLocks noChangeArrowheads="1"/>
                </p:cNvSpPr>
                <p:nvPr/>
              </p:nvSpPr>
              <p:spPr bwMode="auto">
                <a:xfrm>
                  <a:off x="1386" y="2328"/>
                  <a:ext cx="47" cy="4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grpSp>
          <p:sp>
            <p:nvSpPr>
              <p:cNvPr id="12327" name="Oval 40">
                <a:extLst>
                  <a:ext uri="{FF2B5EF4-FFF2-40B4-BE49-F238E27FC236}">
                    <a16:creationId xmlns:a16="http://schemas.microsoft.com/office/drawing/2014/main" id="{61910580-C8F7-EB39-3216-FDD417DD736B}"/>
                  </a:ext>
                </a:extLst>
              </p:cNvPr>
              <p:cNvSpPr>
                <a:spLocks noChangeArrowheads="1"/>
              </p:cNvSpPr>
              <p:nvPr/>
            </p:nvSpPr>
            <p:spPr bwMode="auto">
              <a:xfrm>
                <a:off x="3574" y="2094"/>
                <a:ext cx="47" cy="10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12328" name="Line 41">
                <a:extLst>
                  <a:ext uri="{FF2B5EF4-FFF2-40B4-BE49-F238E27FC236}">
                    <a16:creationId xmlns:a16="http://schemas.microsoft.com/office/drawing/2014/main" id="{CD1A5BCC-E783-C9BF-796A-595822A96781}"/>
                  </a:ext>
                </a:extLst>
              </p:cNvPr>
              <p:cNvSpPr>
                <a:spLocks noChangeShapeType="1"/>
              </p:cNvSpPr>
              <p:nvPr/>
            </p:nvSpPr>
            <p:spPr bwMode="auto">
              <a:xfrm flipV="1">
                <a:off x="3576" y="1722"/>
                <a:ext cx="6" cy="4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29" name="Line 42">
                <a:extLst>
                  <a:ext uri="{FF2B5EF4-FFF2-40B4-BE49-F238E27FC236}">
                    <a16:creationId xmlns:a16="http://schemas.microsoft.com/office/drawing/2014/main" id="{0A028E79-C1BC-2A55-4592-E31711A6D4A0}"/>
                  </a:ext>
                </a:extLst>
              </p:cNvPr>
              <p:cNvSpPr>
                <a:spLocks noChangeShapeType="1"/>
              </p:cNvSpPr>
              <p:nvPr/>
            </p:nvSpPr>
            <p:spPr bwMode="auto">
              <a:xfrm flipV="1">
                <a:off x="3618" y="1710"/>
                <a:ext cx="6" cy="4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30" name="Freeform 43">
                <a:extLst>
                  <a:ext uri="{FF2B5EF4-FFF2-40B4-BE49-F238E27FC236}">
                    <a16:creationId xmlns:a16="http://schemas.microsoft.com/office/drawing/2014/main" id="{2C5A97FE-CD1D-7D09-F441-D451C22F714D}"/>
                  </a:ext>
                </a:extLst>
              </p:cNvPr>
              <p:cNvSpPr>
                <a:spLocks/>
              </p:cNvSpPr>
              <p:nvPr/>
            </p:nvSpPr>
            <p:spPr bwMode="auto">
              <a:xfrm>
                <a:off x="3594" y="2193"/>
                <a:ext cx="1" cy="261"/>
              </a:xfrm>
              <a:custGeom>
                <a:avLst/>
                <a:gdLst>
                  <a:gd name="T0" fmla="*/ 1 w 1"/>
                  <a:gd name="T1" fmla="*/ 0 h 261"/>
                  <a:gd name="T2" fmla="*/ 0 w 1"/>
                  <a:gd name="T3" fmla="*/ 261 h 261"/>
                  <a:gd name="T4" fmla="*/ 0 60000 65536"/>
                  <a:gd name="T5" fmla="*/ 0 60000 65536"/>
                </a:gdLst>
                <a:ahLst/>
                <a:cxnLst>
                  <a:cxn ang="T4">
                    <a:pos x="T0" y="T1"/>
                  </a:cxn>
                  <a:cxn ang="T5">
                    <a:pos x="T2" y="T3"/>
                  </a:cxn>
                </a:cxnLst>
                <a:rect l="0" t="0" r="r" b="b"/>
                <a:pathLst>
                  <a:path w="1" h="261">
                    <a:moveTo>
                      <a:pt x="1" y="0"/>
                    </a:moveTo>
                    <a:lnTo>
                      <a:pt x="0" y="261"/>
                    </a:lnTo>
                  </a:path>
                </a:pathLst>
              </a:custGeom>
              <a:noFill/>
              <a:ln w="190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12309" name="Freeform 44">
              <a:extLst>
                <a:ext uri="{FF2B5EF4-FFF2-40B4-BE49-F238E27FC236}">
                  <a16:creationId xmlns:a16="http://schemas.microsoft.com/office/drawing/2014/main" id="{CB1D903F-93D3-DE14-FDAC-4AC438553F25}"/>
                </a:ext>
              </a:extLst>
            </p:cNvPr>
            <p:cNvSpPr>
              <a:spLocks/>
            </p:cNvSpPr>
            <p:nvPr/>
          </p:nvSpPr>
          <p:spPr bwMode="auto">
            <a:xfrm>
              <a:off x="2633" y="2309"/>
              <a:ext cx="1216" cy="231"/>
            </a:xfrm>
            <a:custGeom>
              <a:avLst/>
              <a:gdLst>
                <a:gd name="T0" fmla="*/ 0 w 1240"/>
                <a:gd name="T1" fmla="*/ 225 h 228"/>
                <a:gd name="T2" fmla="*/ 69 w 1240"/>
                <a:gd name="T3" fmla="*/ 0 h 228"/>
                <a:gd name="T4" fmla="*/ 1064 w 1240"/>
                <a:gd name="T5" fmla="*/ 0 h 228"/>
                <a:gd name="T6" fmla="*/ 1169 w 1240"/>
                <a:gd name="T7" fmla="*/ 237 h 228"/>
                <a:gd name="T8" fmla="*/ 0 w 1240"/>
                <a:gd name="T9" fmla="*/ 225 h 2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0" h="228">
                  <a:moveTo>
                    <a:pt x="0" y="216"/>
                  </a:moveTo>
                  <a:lnTo>
                    <a:pt x="72" y="0"/>
                  </a:lnTo>
                  <a:lnTo>
                    <a:pt x="1128" y="0"/>
                  </a:lnTo>
                  <a:lnTo>
                    <a:pt x="1240" y="228"/>
                  </a:lnTo>
                  <a:lnTo>
                    <a:pt x="0" y="216"/>
                  </a:lnTo>
                  <a:close/>
                </a:path>
              </a:pathLst>
            </a:custGeom>
            <a:solidFill>
              <a:schemeClr val="accent1">
                <a:alpha val="50195"/>
              </a:schemeClr>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10" name="Freeform 45">
              <a:extLst>
                <a:ext uri="{FF2B5EF4-FFF2-40B4-BE49-F238E27FC236}">
                  <a16:creationId xmlns:a16="http://schemas.microsoft.com/office/drawing/2014/main" id="{58651B45-A203-8203-8E57-6536702AF44A}"/>
                </a:ext>
              </a:extLst>
            </p:cNvPr>
            <p:cNvSpPr>
              <a:spLocks/>
            </p:cNvSpPr>
            <p:nvPr/>
          </p:nvSpPr>
          <p:spPr bwMode="auto">
            <a:xfrm>
              <a:off x="2375" y="3167"/>
              <a:ext cx="1838" cy="162"/>
            </a:xfrm>
            <a:custGeom>
              <a:avLst/>
              <a:gdLst>
                <a:gd name="T0" fmla="*/ 29 w 1876"/>
                <a:gd name="T1" fmla="*/ 12 h 240"/>
                <a:gd name="T2" fmla="*/ 16 w 1876"/>
                <a:gd name="T3" fmla="*/ 36 h 240"/>
                <a:gd name="T4" fmla="*/ 0 w 1876"/>
                <a:gd name="T5" fmla="*/ 47 h 240"/>
                <a:gd name="T6" fmla="*/ 16 w 1876"/>
                <a:gd name="T7" fmla="*/ 59 h 240"/>
                <a:gd name="T8" fmla="*/ 658 w 1876"/>
                <a:gd name="T9" fmla="*/ 53 h 240"/>
                <a:gd name="T10" fmla="*/ 963 w 1876"/>
                <a:gd name="T11" fmla="*/ 63 h 240"/>
                <a:gd name="T12" fmla="*/ 1279 w 1876"/>
                <a:gd name="T13" fmla="*/ 60 h 240"/>
                <a:gd name="T14" fmla="*/ 1565 w 1876"/>
                <a:gd name="T15" fmla="*/ 74 h 240"/>
                <a:gd name="T16" fmla="*/ 1753 w 1876"/>
                <a:gd name="T17" fmla="*/ 68 h 240"/>
                <a:gd name="T18" fmla="*/ 1765 w 1876"/>
                <a:gd name="T19" fmla="*/ 37 h 240"/>
                <a:gd name="T20" fmla="*/ 1719 w 1876"/>
                <a:gd name="T21" fmla="*/ 10 h 240"/>
                <a:gd name="T22" fmla="*/ 1377 w 1876"/>
                <a:gd name="T23" fmla="*/ 15 h 240"/>
                <a:gd name="T24" fmla="*/ 1023 w 1876"/>
                <a:gd name="T25" fmla="*/ 2 h 240"/>
                <a:gd name="T26" fmla="*/ 707 w 1876"/>
                <a:gd name="T27" fmla="*/ 5 h 240"/>
                <a:gd name="T28" fmla="*/ 478 w 1876"/>
                <a:gd name="T29" fmla="*/ 0 h 240"/>
                <a:gd name="T30" fmla="*/ 184 w 1876"/>
                <a:gd name="T31" fmla="*/ 5 h 240"/>
                <a:gd name="T32" fmla="*/ 29 w 1876"/>
                <a:gd name="T33" fmla="*/ 12 h 2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76" h="240">
                  <a:moveTo>
                    <a:pt x="32" y="40"/>
                  </a:moveTo>
                  <a:lnTo>
                    <a:pt x="16" y="116"/>
                  </a:lnTo>
                  <a:lnTo>
                    <a:pt x="0" y="152"/>
                  </a:lnTo>
                  <a:lnTo>
                    <a:pt x="16" y="192"/>
                  </a:lnTo>
                  <a:lnTo>
                    <a:pt x="700" y="172"/>
                  </a:lnTo>
                  <a:lnTo>
                    <a:pt x="1024" y="204"/>
                  </a:lnTo>
                  <a:lnTo>
                    <a:pt x="1360" y="196"/>
                  </a:lnTo>
                  <a:lnTo>
                    <a:pt x="1664" y="240"/>
                  </a:lnTo>
                  <a:lnTo>
                    <a:pt x="1864" y="220"/>
                  </a:lnTo>
                  <a:lnTo>
                    <a:pt x="1876" y="120"/>
                  </a:lnTo>
                  <a:lnTo>
                    <a:pt x="1828" y="32"/>
                  </a:lnTo>
                  <a:lnTo>
                    <a:pt x="1464" y="48"/>
                  </a:lnTo>
                  <a:lnTo>
                    <a:pt x="1088" y="8"/>
                  </a:lnTo>
                  <a:lnTo>
                    <a:pt x="752" y="16"/>
                  </a:lnTo>
                  <a:lnTo>
                    <a:pt x="508" y="0"/>
                  </a:lnTo>
                  <a:lnTo>
                    <a:pt x="196" y="16"/>
                  </a:lnTo>
                  <a:lnTo>
                    <a:pt x="32" y="40"/>
                  </a:lnTo>
                  <a:close/>
                </a:path>
              </a:pathLst>
            </a:custGeom>
            <a:blipFill dpi="0" rotWithShape="0">
              <a:blip r:embed="rId6"/>
              <a:srcRect/>
              <a:tile tx="0" ty="0" sx="100000" sy="100000" flip="none" algn="tl"/>
            </a:blip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11" name="Freeform 46">
              <a:extLst>
                <a:ext uri="{FF2B5EF4-FFF2-40B4-BE49-F238E27FC236}">
                  <a16:creationId xmlns:a16="http://schemas.microsoft.com/office/drawing/2014/main" id="{913E806B-8033-BF40-9823-4CE21897D57D}"/>
                </a:ext>
              </a:extLst>
            </p:cNvPr>
            <p:cNvSpPr>
              <a:spLocks/>
            </p:cNvSpPr>
            <p:nvPr/>
          </p:nvSpPr>
          <p:spPr bwMode="auto">
            <a:xfrm>
              <a:off x="2304" y="3280"/>
              <a:ext cx="1968" cy="389"/>
            </a:xfrm>
            <a:custGeom>
              <a:avLst/>
              <a:gdLst>
                <a:gd name="T0" fmla="*/ 61 w 2008"/>
                <a:gd name="T1" fmla="*/ 0 h 444"/>
                <a:gd name="T2" fmla="*/ 12 w 2008"/>
                <a:gd name="T3" fmla="*/ 62 h 444"/>
                <a:gd name="T4" fmla="*/ 0 w 2008"/>
                <a:gd name="T5" fmla="*/ 138 h 444"/>
                <a:gd name="T6" fmla="*/ 65 w 2008"/>
                <a:gd name="T7" fmla="*/ 220 h 444"/>
                <a:gd name="T8" fmla="*/ 172 w 2008"/>
                <a:gd name="T9" fmla="*/ 299 h 444"/>
                <a:gd name="T10" fmla="*/ 1747 w 2008"/>
                <a:gd name="T11" fmla="*/ 290 h 444"/>
                <a:gd name="T12" fmla="*/ 1891 w 2008"/>
                <a:gd name="T13" fmla="*/ 188 h 444"/>
                <a:gd name="T14" fmla="*/ 1891 w 2008"/>
                <a:gd name="T15" fmla="*/ 129 h 444"/>
                <a:gd name="T16" fmla="*/ 1853 w 2008"/>
                <a:gd name="T17" fmla="*/ 91 h 444"/>
                <a:gd name="T18" fmla="*/ 1822 w 2008"/>
                <a:gd name="T19" fmla="*/ 22 h 444"/>
                <a:gd name="T20" fmla="*/ 1664 w 2008"/>
                <a:gd name="T21" fmla="*/ 27 h 444"/>
                <a:gd name="T22" fmla="*/ 1488 w 2008"/>
                <a:gd name="T23" fmla="*/ 19 h 444"/>
                <a:gd name="T24" fmla="*/ 1359 w 2008"/>
                <a:gd name="T25" fmla="*/ 9 h 444"/>
                <a:gd name="T26" fmla="*/ 1171 w 2008"/>
                <a:gd name="T27" fmla="*/ 16 h 444"/>
                <a:gd name="T28" fmla="*/ 1009 w 2008"/>
                <a:gd name="T29" fmla="*/ 9 h 444"/>
                <a:gd name="T30" fmla="*/ 768 w 2008"/>
                <a:gd name="T31" fmla="*/ 4 h 444"/>
                <a:gd name="T32" fmla="*/ 505 w 2008"/>
                <a:gd name="T33" fmla="*/ 0 h 444"/>
                <a:gd name="T34" fmla="*/ 355 w 2008"/>
                <a:gd name="T35" fmla="*/ 11 h 444"/>
                <a:gd name="T36" fmla="*/ 184 w 2008"/>
                <a:gd name="T37" fmla="*/ 9 h 444"/>
                <a:gd name="T38" fmla="*/ 61 w 2008"/>
                <a:gd name="T39" fmla="*/ 0 h 4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08" h="444">
                  <a:moveTo>
                    <a:pt x="64" y="0"/>
                  </a:moveTo>
                  <a:lnTo>
                    <a:pt x="12" y="92"/>
                  </a:lnTo>
                  <a:lnTo>
                    <a:pt x="0" y="204"/>
                  </a:lnTo>
                  <a:lnTo>
                    <a:pt x="68" y="328"/>
                  </a:lnTo>
                  <a:lnTo>
                    <a:pt x="184" y="444"/>
                  </a:lnTo>
                  <a:lnTo>
                    <a:pt x="1856" y="432"/>
                  </a:lnTo>
                  <a:lnTo>
                    <a:pt x="2008" y="280"/>
                  </a:lnTo>
                  <a:lnTo>
                    <a:pt x="2008" y="192"/>
                  </a:lnTo>
                  <a:lnTo>
                    <a:pt x="1968" y="136"/>
                  </a:lnTo>
                  <a:lnTo>
                    <a:pt x="1936" y="32"/>
                  </a:lnTo>
                  <a:lnTo>
                    <a:pt x="1768" y="40"/>
                  </a:lnTo>
                  <a:lnTo>
                    <a:pt x="1580" y="28"/>
                  </a:lnTo>
                  <a:lnTo>
                    <a:pt x="1444" y="12"/>
                  </a:lnTo>
                  <a:lnTo>
                    <a:pt x="1244" y="24"/>
                  </a:lnTo>
                  <a:lnTo>
                    <a:pt x="1072" y="12"/>
                  </a:lnTo>
                  <a:lnTo>
                    <a:pt x="816" y="4"/>
                  </a:lnTo>
                  <a:lnTo>
                    <a:pt x="536" y="0"/>
                  </a:lnTo>
                  <a:lnTo>
                    <a:pt x="376" y="16"/>
                  </a:lnTo>
                  <a:lnTo>
                    <a:pt x="196" y="12"/>
                  </a:lnTo>
                  <a:lnTo>
                    <a:pt x="64" y="0"/>
                  </a:lnTo>
                  <a:close/>
                </a:path>
              </a:pathLst>
            </a:custGeom>
            <a:blipFill dpi="0" rotWithShape="0">
              <a:blip r:embed="rId7"/>
              <a:srcRect/>
              <a:tile tx="0" ty="0" sx="100000" sy="100000" flip="none" algn="tl"/>
            </a:blip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12" name="Freeform 47">
              <a:extLst>
                <a:ext uri="{FF2B5EF4-FFF2-40B4-BE49-F238E27FC236}">
                  <a16:creationId xmlns:a16="http://schemas.microsoft.com/office/drawing/2014/main" id="{85299A70-8234-C6BD-434C-3B5D6D34C9BE}"/>
                </a:ext>
              </a:extLst>
            </p:cNvPr>
            <p:cNvSpPr>
              <a:spLocks/>
            </p:cNvSpPr>
            <p:nvPr/>
          </p:nvSpPr>
          <p:spPr bwMode="auto">
            <a:xfrm>
              <a:off x="2367" y="3523"/>
              <a:ext cx="1858" cy="457"/>
            </a:xfrm>
            <a:custGeom>
              <a:avLst/>
              <a:gdLst>
                <a:gd name="T0" fmla="*/ 20 w 1896"/>
                <a:gd name="T1" fmla="*/ 0 h 452"/>
                <a:gd name="T2" fmla="*/ 0 w 1896"/>
                <a:gd name="T3" fmla="*/ 51 h 452"/>
                <a:gd name="T4" fmla="*/ 45 w 1896"/>
                <a:gd name="T5" fmla="*/ 123 h 452"/>
                <a:gd name="T6" fmla="*/ 74 w 1896"/>
                <a:gd name="T7" fmla="*/ 232 h 452"/>
                <a:gd name="T8" fmla="*/ 249 w 1896"/>
                <a:gd name="T9" fmla="*/ 356 h 452"/>
                <a:gd name="T10" fmla="*/ 647 w 1896"/>
                <a:gd name="T11" fmla="*/ 463 h 452"/>
                <a:gd name="T12" fmla="*/ 930 w 1896"/>
                <a:gd name="T13" fmla="*/ 467 h 452"/>
                <a:gd name="T14" fmla="*/ 1216 w 1896"/>
                <a:gd name="T15" fmla="*/ 431 h 452"/>
                <a:gd name="T16" fmla="*/ 1558 w 1896"/>
                <a:gd name="T17" fmla="*/ 423 h 452"/>
                <a:gd name="T18" fmla="*/ 1653 w 1896"/>
                <a:gd name="T19" fmla="*/ 336 h 452"/>
                <a:gd name="T20" fmla="*/ 1732 w 1896"/>
                <a:gd name="T21" fmla="*/ 226 h 452"/>
                <a:gd name="T22" fmla="*/ 1773 w 1896"/>
                <a:gd name="T23" fmla="*/ 127 h 452"/>
                <a:gd name="T24" fmla="*/ 1785 w 1896"/>
                <a:gd name="T25" fmla="*/ 4 h 452"/>
                <a:gd name="T26" fmla="*/ 1713 w 1896"/>
                <a:gd name="T27" fmla="*/ 79 h 452"/>
                <a:gd name="T28" fmla="*/ 1370 w 1896"/>
                <a:gd name="T29" fmla="*/ 71 h 452"/>
                <a:gd name="T30" fmla="*/ 941 w 1896"/>
                <a:gd name="T31" fmla="*/ 83 h 452"/>
                <a:gd name="T32" fmla="*/ 633 w 1896"/>
                <a:gd name="T33" fmla="*/ 79 h 452"/>
                <a:gd name="T34" fmla="*/ 309 w 1896"/>
                <a:gd name="T35" fmla="*/ 75 h 452"/>
                <a:gd name="T36" fmla="*/ 188 w 1896"/>
                <a:gd name="T37" fmla="*/ 91 h 452"/>
                <a:gd name="T38" fmla="*/ 20 w 1896"/>
                <a:gd name="T39" fmla="*/ 0 h 4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96" h="452">
                  <a:moveTo>
                    <a:pt x="20" y="0"/>
                  </a:moveTo>
                  <a:lnTo>
                    <a:pt x="0" y="48"/>
                  </a:lnTo>
                  <a:lnTo>
                    <a:pt x="48" y="120"/>
                  </a:lnTo>
                  <a:lnTo>
                    <a:pt x="80" y="224"/>
                  </a:lnTo>
                  <a:lnTo>
                    <a:pt x="264" y="344"/>
                  </a:lnTo>
                  <a:lnTo>
                    <a:pt x="688" y="448"/>
                  </a:lnTo>
                  <a:lnTo>
                    <a:pt x="988" y="452"/>
                  </a:lnTo>
                  <a:lnTo>
                    <a:pt x="1292" y="416"/>
                  </a:lnTo>
                  <a:lnTo>
                    <a:pt x="1656" y="408"/>
                  </a:lnTo>
                  <a:lnTo>
                    <a:pt x="1756" y="324"/>
                  </a:lnTo>
                  <a:lnTo>
                    <a:pt x="1840" y="220"/>
                  </a:lnTo>
                  <a:lnTo>
                    <a:pt x="1884" y="124"/>
                  </a:lnTo>
                  <a:lnTo>
                    <a:pt x="1896" y="4"/>
                  </a:lnTo>
                  <a:lnTo>
                    <a:pt x="1820" y="76"/>
                  </a:lnTo>
                  <a:lnTo>
                    <a:pt x="1456" y="68"/>
                  </a:lnTo>
                  <a:lnTo>
                    <a:pt x="1000" y="80"/>
                  </a:lnTo>
                  <a:lnTo>
                    <a:pt x="672" y="76"/>
                  </a:lnTo>
                  <a:lnTo>
                    <a:pt x="328" y="72"/>
                  </a:lnTo>
                  <a:lnTo>
                    <a:pt x="200" y="88"/>
                  </a:lnTo>
                  <a:lnTo>
                    <a:pt x="20" y="0"/>
                  </a:lnTo>
                  <a:close/>
                </a:path>
              </a:pathLst>
            </a:custGeom>
            <a:blipFill dpi="0" rotWithShape="0">
              <a:blip r:embed="rId8"/>
              <a:srcRect/>
              <a:tile tx="0" ty="0" sx="100000" sy="100000" flip="none" algn="tl"/>
            </a:blip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13" name="Rectangle 48">
              <a:extLst>
                <a:ext uri="{FF2B5EF4-FFF2-40B4-BE49-F238E27FC236}">
                  <a16:creationId xmlns:a16="http://schemas.microsoft.com/office/drawing/2014/main" id="{DF1BD858-7F60-CF3F-5F2F-EC2A8F1860F6}"/>
                </a:ext>
              </a:extLst>
            </p:cNvPr>
            <p:cNvSpPr>
              <a:spLocks noChangeArrowheads="1"/>
            </p:cNvSpPr>
            <p:nvPr/>
          </p:nvSpPr>
          <p:spPr bwMode="auto">
            <a:xfrm>
              <a:off x="2892" y="2239"/>
              <a:ext cx="77" cy="41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12314" name="Freeform 49">
              <a:extLst>
                <a:ext uri="{FF2B5EF4-FFF2-40B4-BE49-F238E27FC236}">
                  <a16:creationId xmlns:a16="http://schemas.microsoft.com/office/drawing/2014/main" id="{015748F9-CC92-6EE9-9C4D-2A1884D862DD}"/>
                </a:ext>
              </a:extLst>
            </p:cNvPr>
            <p:cNvSpPr>
              <a:spLocks/>
            </p:cNvSpPr>
            <p:nvPr/>
          </p:nvSpPr>
          <p:spPr bwMode="auto">
            <a:xfrm>
              <a:off x="2923" y="2641"/>
              <a:ext cx="1137" cy="1214"/>
            </a:xfrm>
            <a:custGeom>
              <a:avLst/>
              <a:gdLst>
                <a:gd name="T0" fmla="*/ 8 w 1160"/>
                <a:gd name="T1" fmla="*/ 0 h 1200"/>
                <a:gd name="T2" fmla="*/ 98 w 1160"/>
                <a:gd name="T3" fmla="*/ 297 h 1200"/>
                <a:gd name="T4" fmla="*/ 595 w 1160"/>
                <a:gd name="T5" fmla="*/ 645 h 1200"/>
                <a:gd name="T6" fmla="*/ 866 w 1160"/>
                <a:gd name="T7" fmla="*/ 1093 h 1200"/>
                <a:gd name="T8" fmla="*/ 1092 w 1160"/>
                <a:gd name="T9" fmla="*/ 1242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0" h="1200">
                  <a:moveTo>
                    <a:pt x="8" y="0"/>
                  </a:moveTo>
                  <a:cubicBezTo>
                    <a:pt x="4" y="92"/>
                    <a:pt x="0" y="184"/>
                    <a:pt x="104" y="288"/>
                  </a:cubicBezTo>
                  <a:cubicBezTo>
                    <a:pt x="208" y="392"/>
                    <a:pt x="496" y="496"/>
                    <a:pt x="632" y="624"/>
                  </a:cubicBezTo>
                  <a:cubicBezTo>
                    <a:pt x="768" y="752"/>
                    <a:pt x="832" y="960"/>
                    <a:pt x="920" y="1056"/>
                  </a:cubicBezTo>
                  <a:cubicBezTo>
                    <a:pt x="1008" y="1152"/>
                    <a:pt x="1084" y="1176"/>
                    <a:pt x="1160" y="1200"/>
                  </a:cubicBezTo>
                </a:path>
              </a:pathLst>
            </a:custGeom>
            <a:noFill/>
            <a:ln w="114300" cap="flat" cmpd="sng">
              <a:solidFill>
                <a:srgbClr val="FFFF66"/>
              </a:solidFill>
              <a:prstDash val="solid"/>
              <a:round/>
              <a:headEnd/>
              <a:tailEnd/>
            </a:ln>
            <a:effectLst/>
            <a:extLst>
              <a:ext uri="{909E8E84-426E-40DD-AFC4-6F175D3DCCD1}">
                <a14:hiddenFill xmlns:a14="http://schemas.microsoft.com/office/drawing/2010/main">
                  <a:solidFill>
                    <a:srgbClr val="FFFF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15" name="AutoShape 50">
              <a:extLst>
                <a:ext uri="{FF2B5EF4-FFF2-40B4-BE49-F238E27FC236}">
                  <a16:creationId xmlns:a16="http://schemas.microsoft.com/office/drawing/2014/main" id="{B5A782D3-B764-BB2C-6D7C-6C0BB0CC08C1}"/>
                </a:ext>
              </a:extLst>
            </p:cNvPr>
            <p:cNvSpPr>
              <a:spLocks noChangeArrowheads="1"/>
            </p:cNvSpPr>
            <p:nvPr/>
          </p:nvSpPr>
          <p:spPr bwMode="auto">
            <a:xfrm>
              <a:off x="2970" y="2601"/>
              <a:ext cx="47" cy="47"/>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12316" name="AutoShape 51">
              <a:extLst>
                <a:ext uri="{FF2B5EF4-FFF2-40B4-BE49-F238E27FC236}">
                  <a16:creationId xmlns:a16="http://schemas.microsoft.com/office/drawing/2014/main" id="{51DCB72A-8182-E356-C75A-131A415E098C}"/>
                </a:ext>
              </a:extLst>
            </p:cNvPr>
            <p:cNvSpPr>
              <a:spLocks noChangeArrowheads="1"/>
            </p:cNvSpPr>
            <p:nvPr/>
          </p:nvSpPr>
          <p:spPr bwMode="auto">
            <a:xfrm flipH="1">
              <a:off x="2847" y="2597"/>
              <a:ext cx="46" cy="47"/>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12317" name="Freeform 52">
              <a:extLst>
                <a:ext uri="{FF2B5EF4-FFF2-40B4-BE49-F238E27FC236}">
                  <a16:creationId xmlns:a16="http://schemas.microsoft.com/office/drawing/2014/main" id="{F5DEBA86-AF74-7683-CA29-1BC9BD211229}"/>
                </a:ext>
              </a:extLst>
            </p:cNvPr>
            <p:cNvSpPr>
              <a:spLocks/>
            </p:cNvSpPr>
            <p:nvPr/>
          </p:nvSpPr>
          <p:spPr bwMode="auto">
            <a:xfrm>
              <a:off x="2915" y="2233"/>
              <a:ext cx="855" cy="1395"/>
            </a:xfrm>
            <a:custGeom>
              <a:avLst/>
              <a:gdLst>
                <a:gd name="T0" fmla="*/ 17 w 873"/>
                <a:gd name="T1" fmla="*/ 0 h 1380"/>
                <a:gd name="T2" fmla="*/ 34 w 873"/>
                <a:gd name="T3" fmla="*/ 562 h 1380"/>
                <a:gd name="T4" fmla="*/ 222 w 873"/>
                <a:gd name="T5" fmla="*/ 811 h 1380"/>
                <a:gd name="T6" fmla="*/ 561 w 873"/>
                <a:gd name="T7" fmla="*/ 1041 h 1380"/>
                <a:gd name="T8" fmla="*/ 692 w 873"/>
                <a:gd name="T9" fmla="*/ 1182 h 1380"/>
                <a:gd name="T10" fmla="*/ 820 w 873"/>
                <a:gd name="T11" fmla="*/ 1425 h 13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3" h="1380">
                  <a:moveTo>
                    <a:pt x="17" y="0"/>
                  </a:moveTo>
                  <a:cubicBezTo>
                    <a:pt x="20" y="91"/>
                    <a:pt x="0" y="413"/>
                    <a:pt x="37" y="544"/>
                  </a:cubicBezTo>
                  <a:cubicBezTo>
                    <a:pt x="74" y="675"/>
                    <a:pt x="144" y="707"/>
                    <a:pt x="237" y="784"/>
                  </a:cubicBezTo>
                  <a:cubicBezTo>
                    <a:pt x="330" y="861"/>
                    <a:pt x="514" y="948"/>
                    <a:pt x="597" y="1008"/>
                  </a:cubicBezTo>
                  <a:cubicBezTo>
                    <a:pt x="680" y="1068"/>
                    <a:pt x="691" y="1082"/>
                    <a:pt x="737" y="1144"/>
                  </a:cubicBezTo>
                  <a:cubicBezTo>
                    <a:pt x="783" y="1206"/>
                    <a:pt x="851" y="1338"/>
                    <a:pt x="873" y="1380"/>
                  </a:cubicBezTo>
                </a:path>
              </a:pathLst>
            </a:custGeom>
            <a:noFill/>
            <a:ln w="19050" cap="flat" cmpd="sng">
              <a:solidFill>
                <a:srgbClr val="777777"/>
              </a:solidFill>
              <a:prstDash val="solid"/>
              <a:round/>
              <a:headEnd/>
              <a:tailEnd/>
            </a:ln>
            <a:effectLst/>
            <a:extLst>
              <a:ext uri="{909E8E84-426E-40DD-AFC4-6F175D3DCCD1}">
                <a14:hiddenFill xmlns:a14="http://schemas.microsoft.com/office/drawing/2010/main">
                  <a:solidFill>
                    <a:srgbClr val="FFFF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pic>
        <p:nvPicPr>
          <p:cNvPr id="12301" name="Picture 53">
            <a:extLst>
              <a:ext uri="{FF2B5EF4-FFF2-40B4-BE49-F238E27FC236}">
                <a16:creationId xmlns:a16="http://schemas.microsoft.com/office/drawing/2014/main" id="{60C2AE21-F466-AF40-738F-D3FBC256278D}"/>
              </a:ext>
            </a:extLst>
          </p:cNvPr>
          <p:cNvPicPr>
            <a:picLocks noChangeAspect="1" noChangeArrowheads="1"/>
          </p:cNvPicPr>
          <p:nvPr/>
        </p:nvPicPr>
        <p:blipFill>
          <a:blip r:embed="rId9">
            <a:lum bright="12000"/>
            <a:extLst>
              <a:ext uri="{28A0092B-C50C-407E-A947-70E740481C1C}">
                <a14:useLocalDpi xmlns:a14="http://schemas.microsoft.com/office/drawing/2010/main" val="0"/>
              </a:ext>
            </a:extLst>
          </a:blip>
          <a:srcRect/>
          <a:stretch>
            <a:fillRect/>
          </a:stretch>
        </p:blipFill>
        <p:spPr bwMode="auto">
          <a:xfrm>
            <a:off x="4114800" y="762000"/>
            <a:ext cx="1943100"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302" name="Text Box 54">
            <a:extLst>
              <a:ext uri="{FF2B5EF4-FFF2-40B4-BE49-F238E27FC236}">
                <a16:creationId xmlns:a16="http://schemas.microsoft.com/office/drawing/2014/main" id="{A783231C-95E6-E948-AC12-1DD23B0F30C7}"/>
              </a:ext>
            </a:extLst>
          </p:cNvPr>
          <p:cNvSpPr txBox="1">
            <a:spLocks noChangeArrowheads="1"/>
          </p:cNvSpPr>
          <p:nvPr/>
        </p:nvSpPr>
        <p:spPr bwMode="auto">
          <a:xfrm>
            <a:off x="4343400" y="3443288"/>
            <a:ext cx="1554163" cy="21431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LAND RIG</a:t>
            </a:r>
          </a:p>
        </p:txBody>
      </p:sp>
      <p:pic>
        <p:nvPicPr>
          <p:cNvPr id="12303" name="Picture 55">
            <a:extLst>
              <a:ext uri="{FF2B5EF4-FFF2-40B4-BE49-F238E27FC236}">
                <a16:creationId xmlns:a16="http://schemas.microsoft.com/office/drawing/2014/main" id="{4B5489AB-3F67-50DD-EE84-02D4CEB053C1}"/>
              </a:ext>
            </a:extLst>
          </p:cNvPr>
          <p:cNvPicPr>
            <a:picLocks noChangeAspect="1" noChangeArrowheads="1"/>
          </p:cNvPicPr>
          <p:nvPr/>
        </p:nvPicPr>
        <p:blipFill>
          <a:blip r:embed="rId10">
            <a:lum bright="12000"/>
            <a:extLst>
              <a:ext uri="{28A0092B-C50C-407E-A947-70E740481C1C}">
                <a14:useLocalDpi xmlns:a14="http://schemas.microsoft.com/office/drawing/2010/main" val="0"/>
              </a:ext>
            </a:extLst>
          </a:blip>
          <a:srcRect l="10315" t="22501" r="3725" b="5000"/>
          <a:stretch>
            <a:fillRect/>
          </a:stretch>
        </p:blipFill>
        <p:spPr bwMode="auto">
          <a:xfrm>
            <a:off x="6553200" y="762000"/>
            <a:ext cx="2233613"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04" name="Picture 56">
            <a:extLst>
              <a:ext uri="{FF2B5EF4-FFF2-40B4-BE49-F238E27FC236}">
                <a16:creationId xmlns:a16="http://schemas.microsoft.com/office/drawing/2014/main" id="{3F8D2F94-B814-6786-18B1-D7B2294695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2800" y="3733800"/>
            <a:ext cx="16383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5" name="Line 57">
            <a:extLst>
              <a:ext uri="{FF2B5EF4-FFF2-40B4-BE49-F238E27FC236}">
                <a16:creationId xmlns:a16="http://schemas.microsoft.com/office/drawing/2014/main" id="{0A4ED6F0-1B2F-CDF0-D26E-8959E3E90D9A}"/>
              </a:ext>
            </a:extLst>
          </p:cNvPr>
          <p:cNvSpPr>
            <a:spLocks noChangeShapeType="1"/>
          </p:cNvSpPr>
          <p:nvPr/>
        </p:nvSpPr>
        <p:spPr bwMode="auto">
          <a:xfrm flipH="1">
            <a:off x="8229600" y="4114800"/>
            <a:ext cx="228600" cy="10668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306" name="Text Box 58">
            <a:extLst>
              <a:ext uri="{FF2B5EF4-FFF2-40B4-BE49-F238E27FC236}">
                <a16:creationId xmlns:a16="http://schemas.microsoft.com/office/drawing/2014/main" id="{715C2E86-2538-C835-A35C-6040210516DB}"/>
              </a:ext>
            </a:extLst>
          </p:cNvPr>
          <p:cNvSpPr txBox="1">
            <a:spLocks noChangeArrowheads="1"/>
          </p:cNvSpPr>
          <p:nvPr/>
        </p:nvSpPr>
        <p:spPr bwMode="auto">
          <a:xfrm>
            <a:off x="8153400" y="3886200"/>
            <a:ext cx="914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Platform</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a:extLst>
              <a:ext uri="{FF2B5EF4-FFF2-40B4-BE49-F238E27FC236}">
                <a16:creationId xmlns:a16="http://schemas.microsoft.com/office/drawing/2014/main" id="{BA0FE8F9-77F1-2788-AFE5-594BEB357B9A}"/>
              </a:ext>
            </a:extLst>
          </p:cNvPr>
          <p:cNvSpPr txBox="1">
            <a:spLocks noChangeArrowheads="1"/>
          </p:cNvSpPr>
          <p:nvPr/>
        </p:nvSpPr>
        <p:spPr bwMode="auto">
          <a:xfrm>
            <a:off x="209550" y="762000"/>
            <a:ext cx="5181600" cy="1473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cs typeface="Arial" panose="020B0604020202020204" pitchFamily="34" charset="0"/>
              </a:rPr>
              <a:t>A CRITICAL PART OF YOUR JOB IS TO MAKE SURE THAT YOU KNOW THE LOCATION OF ANY SAFETY HAZARDS IN THEIR AREAS OF RESPONSIBILITY IN AND AROUND THE DRILL FLOOR AND KNOW WHY THESE ARE SAFETY HAZARDS.  SUCH HAZARDS MAY BE HIGH PRESSURE VESSELS, CHECK VALVES, POP-OFF VALVES, OR AREAS WHERE ELECTROCUTION COULD RESULT IF WATER OR WATER SPRAY SHOULD HIT A HIGH VOLTAGE LINE.  MAKING SURE THE PROPER WARNING SIGNS ARE IN PLACE AND EVERYONE IS AWARE OF THE DANGERS SHOULD BE A PRIMARY CONCERN FOR THE SAFETY OF CREW AND OTHER PERSONNEL </a:t>
            </a:r>
          </a:p>
        </p:txBody>
      </p:sp>
      <p:pic>
        <p:nvPicPr>
          <p:cNvPr id="129027" name="Picture 3">
            <a:extLst>
              <a:ext uri="{FF2B5EF4-FFF2-40B4-BE49-F238E27FC236}">
                <a16:creationId xmlns:a16="http://schemas.microsoft.com/office/drawing/2014/main" id="{340117A6-34D4-AE6D-E526-C1CA69A4E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2514600"/>
            <a:ext cx="2819400" cy="2995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9028" name="Picture 4">
            <a:extLst>
              <a:ext uri="{FF2B5EF4-FFF2-40B4-BE49-F238E27FC236}">
                <a16:creationId xmlns:a16="http://schemas.microsoft.com/office/drawing/2014/main" id="{6EF5B755-91E2-2586-8ABA-A304AE5F03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650" y="2540000"/>
            <a:ext cx="2349500" cy="218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9029" name="Text Box 5">
            <a:extLst>
              <a:ext uri="{FF2B5EF4-FFF2-40B4-BE49-F238E27FC236}">
                <a16:creationId xmlns:a16="http://schemas.microsoft.com/office/drawing/2014/main" id="{FFDB0F9B-462B-1FD4-A5E7-A5F8EE236753}"/>
              </a:ext>
            </a:extLst>
          </p:cNvPr>
          <p:cNvSpPr txBox="1">
            <a:spLocks noChangeArrowheads="1"/>
          </p:cNvSpPr>
          <p:nvPr/>
        </p:nvSpPr>
        <p:spPr bwMode="auto">
          <a:xfrm>
            <a:off x="3105150" y="4876800"/>
            <a:ext cx="5867400" cy="1289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cs typeface="Arial" panose="020B0604020202020204" pitchFamily="34" charset="0"/>
              </a:rPr>
              <a:t>WHAT WOULD HAPPEN IF THESE WARNING SIGNS WERE MISSING?  WOULD EVERY PERSON  KNOW NOT TO SPRAY WATER IN THIS AREA WHEN CLEANING UP?</a:t>
            </a:r>
          </a:p>
          <a:p>
            <a:pPr eaLnBrk="1" hangingPunct="1">
              <a:spcBef>
                <a:spcPct val="50000"/>
              </a:spcBef>
            </a:pPr>
            <a:r>
              <a:rPr lang="en-US" altLang="en-US" sz="1200" b="1">
                <a:cs typeface="Arial" panose="020B0604020202020204" pitchFamily="34" charset="0"/>
              </a:rPr>
              <a:t>ALWAYS CHECK THE WORK AREA BEFORE USING A HOSE OR WATER TO CLEAN THE AREA.  ALWAYS CHECK TO MAKE SURE THE WARNING SIGNS ARE STILL IN PLACE AND ARE EASILY SEEN AND LEGIBLE</a:t>
            </a:r>
          </a:p>
        </p:txBody>
      </p:sp>
      <p:sp>
        <p:nvSpPr>
          <p:cNvPr id="129030" name="Text Box 6">
            <a:extLst>
              <a:ext uri="{FF2B5EF4-FFF2-40B4-BE49-F238E27FC236}">
                <a16:creationId xmlns:a16="http://schemas.microsoft.com/office/drawing/2014/main" id="{AF8C1B13-ACEF-33FE-C2C4-EC363D6FAF23}"/>
              </a:ext>
            </a:extLst>
          </p:cNvPr>
          <p:cNvSpPr txBox="1">
            <a:spLocks noChangeArrowheads="1"/>
          </p:cNvSpPr>
          <p:nvPr/>
        </p:nvSpPr>
        <p:spPr bwMode="auto">
          <a:xfrm>
            <a:off x="209550" y="5562600"/>
            <a:ext cx="2667000" cy="7112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cs typeface="Arial" panose="020B0604020202020204" pitchFamily="34" charset="0"/>
              </a:rPr>
              <a:t>MAKE SURE YOUR CREW KNOWS THAT HIGH PRESSURE VESSELS, LINES, AND VALVES ARE UNSAFE TO STAND BY OR WORK NEAR!</a:t>
            </a:r>
          </a:p>
        </p:txBody>
      </p:sp>
      <p:sp>
        <p:nvSpPr>
          <p:cNvPr id="129031" name="Line 7">
            <a:extLst>
              <a:ext uri="{FF2B5EF4-FFF2-40B4-BE49-F238E27FC236}">
                <a16:creationId xmlns:a16="http://schemas.microsoft.com/office/drawing/2014/main" id="{11ADC195-9684-1E5B-B4B2-D2B2C791D655}"/>
              </a:ext>
            </a:extLst>
          </p:cNvPr>
          <p:cNvSpPr>
            <a:spLocks noChangeShapeType="1"/>
          </p:cNvSpPr>
          <p:nvPr/>
        </p:nvSpPr>
        <p:spPr bwMode="auto">
          <a:xfrm flipV="1">
            <a:off x="2038350" y="4876800"/>
            <a:ext cx="0" cy="68580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9032" name="Text Box 8">
            <a:extLst>
              <a:ext uri="{FF2B5EF4-FFF2-40B4-BE49-F238E27FC236}">
                <a16:creationId xmlns:a16="http://schemas.microsoft.com/office/drawing/2014/main" id="{E1660CC4-96C3-D4D6-2338-8F3361135560}"/>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Housekeeping</a:t>
            </a:r>
          </a:p>
        </p:txBody>
      </p:sp>
      <p:pic>
        <p:nvPicPr>
          <p:cNvPr id="129033" name="Picture 9">
            <a:extLst>
              <a:ext uri="{FF2B5EF4-FFF2-40B4-BE49-F238E27FC236}">
                <a16:creationId xmlns:a16="http://schemas.microsoft.com/office/drawing/2014/main" id="{F76929DD-812E-DAE2-3CF2-327F00CD84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550" y="838200"/>
            <a:ext cx="3324225" cy="388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9F57483-55B9-1AA6-734A-D5EFEC4F66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advClick="0"/>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239D5D77-509D-568C-ADB3-8D29D9AA3C58}"/>
              </a:ext>
            </a:extLst>
          </p:cNvPr>
          <p:cNvSpPr>
            <a:spLocks noGrp="1" noChangeArrowheads="1"/>
          </p:cNvSpPr>
          <p:nvPr>
            <p:ph type="body" sz="half" idx="1"/>
          </p:nvPr>
        </p:nvSpPr>
        <p:spPr bwMode="auto">
          <a:xfrm>
            <a:off x="6664325" y="3581400"/>
            <a:ext cx="2209800" cy="2119313"/>
          </a:xfrm>
          <a:noFill/>
          <a:ln w="19050" algn="ctr">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100000"/>
              </a:spcBef>
              <a:buFontTx/>
              <a:buNone/>
            </a:pPr>
            <a:r>
              <a:rPr lang="en-US" altLang="en-US" sz="1200" b="1"/>
              <a:t>Proper storage of tools is vital to keeping the drilling operation performing safely and efficiently.  The Roustabouts use the tools for the job to be done and have to remember to put the tools back in the proper storage place so they can be easily obtained for the next job.</a:t>
            </a:r>
          </a:p>
        </p:txBody>
      </p:sp>
      <p:sp>
        <p:nvSpPr>
          <p:cNvPr id="130051" name="Rectangle 3">
            <a:extLst>
              <a:ext uri="{FF2B5EF4-FFF2-40B4-BE49-F238E27FC236}">
                <a16:creationId xmlns:a16="http://schemas.microsoft.com/office/drawing/2014/main" id="{FE06C936-C804-5AC4-DB9C-DA73D7BD6F35}"/>
              </a:ext>
            </a:extLst>
          </p:cNvPr>
          <p:cNvSpPr>
            <a:spLocks noChangeArrowheads="1"/>
          </p:cNvSpPr>
          <p:nvPr/>
        </p:nvSpPr>
        <p:spPr bwMode="auto">
          <a:xfrm>
            <a:off x="403225" y="3640138"/>
            <a:ext cx="2133600" cy="2760662"/>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Wherever the Roustabout goes on the rig, housekeeping will be a priority at all times.</a:t>
            </a:r>
          </a:p>
          <a:p>
            <a:pPr eaLnBrk="1" hangingPunct="1">
              <a:spcBef>
                <a:spcPct val="50000"/>
              </a:spcBef>
            </a:pPr>
            <a:r>
              <a:rPr lang="en-US" altLang="en-US" sz="1200" b="1"/>
              <a:t>Keeping the rig tidy helps keep the rig safe and efficient. </a:t>
            </a:r>
          </a:p>
          <a:p>
            <a:pPr eaLnBrk="1" hangingPunct="1">
              <a:spcBef>
                <a:spcPct val="50000"/>
              </a:spcBef>
            </a:pPr>
            <a:r>
              <a:rPr lang="en-US" altLang="en-US" sz="1200" b="1"/>
              <a:t>By keeping the rig tools stored in the proper place the Roustabouts will be able to find the tools when needed.</a:t>
            </a:r>
          </a:p>
          <a:p>
            <a:pPr eaLnBrk="1" hangingPunct="1">
              <a:spcBef>
                <a:spcPct val="50000"/>
              </a:spcBef>
            </a:pPr>
            <a:r>
              <a:rPr lang="en-US" altLang="en-US" sz="1200" b="1"/>
              <a:t>A clean rig is a safe rig.</a:t>
            </a:r>
          </a:p>
        </p:txBody>
      </p:sp>
      <p:sp>
        <p:nvSpPr>
          <p:cNvPr id="130052" name="Text Box 4">
            <a:extLst>
              <a:ext uri="{FF2B5EF4-FFF2-40B4-BE49-F238E27FC236}">
                <a16:creationId xmlns:a16="http://schemas.microsoft.com/office/drawing/2014/main" id="{03A98516-C4B8-034F-2CC6-EB24D456A9BD}"/>
              </a:ext>
            </a:extLst>
          </p:cNvPr>
          <p:cNvSpPr txBox="1">
            <a:spLocks noChangeArrowheads="1"/>
          </p:cNvSpPr>
          <p:nvPr/>
        </p:nvSpPr>
        <p:spPr bwMode="auto">
          <a:xfrm>
            <a:off x="6207125" y="2895600"/>
            <a:ext cx="26670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KEEP TOOLS ORGANIZED</a:t>
            </a:r>
          </a:p>
        </p:txBody>
      </p:sp>
      <p:sp>
        <p:nvSpPr>
          <p:cNvPr id="130053" name="Text Box 5">
            <a:extLst>
              <a:ext uri="{FF2B5EF4-FFF2-40B4-BE49-F238E27FC236}">
                <a16:creationId xmlns:a16="http://schemas.microsoft.com/office/drawing/2014/main" id="{6CA13102-FB71-5628-66C4-51B5149398F0}"/>
              </a:ext>
            </a:extLst>
          </p:cNvPr>
          <p:cNvSpPr txBox="1">
            <a:spLocks noChangeArrowheads="1"/>
          </p:cNvSpPr>
          <p:nvPr/>
        </p:nvSpPr>
        <p:spPr bwMode="auto">
          <a:xfrm>
            <a:off x="161925" y="3297238"/>
            <a:ext cx="27432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PROPERLY STORED CHEMICALS</a:t>
            </a:r>
          </a:p>
        </p:txBody>
      </p:sp>
      <p:pic>
        <p:nvPicPr>
          <p:cNvPr id="130054" name="Picture 6">
            <a:extLst>
              <a:ext uri="{FF2B5EF4-FFF2-40B4-BE49-F238E27FC236}">
                <a16:creationId xmlns:a16="http://schemas.microsoft.com/office/drawing/2014/main" id="{693D27A3-1AAB-64CA-947A-BC54F0176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725" y="762000"/>
            <a:ext cx="2667000" cy="1985963"/>
          </a:xfrm>
          <a:prstGeom prst="rect">
            <a:avLst/>
          </a:prstGeom>
          <a:solidFill>
            <a:srgbClr val="FFCC00"/>
          </a:solidFill>
          <a:ln w="9525">
            <a:solidFill>
              <a:schemeClr val="tx1"/>
            </a:solidFill>
            <a:miter lim="800000"/>
            <a:headEnd/>
            <a:tailEnd/>
          </a:ln>
        </p:spPr>
      </p:pic>
      <p:sp>
        <p:nvSpPr>
          <p:cNvPr id="130055" name="Text Box 7">
            <a:extLst>
              <a:ext uri="{FF2B5EF4-FFF2-40B4-BE49-F238E27FC236}">
                <a16:creationId xmlns:a16="http://schemas.microsoft.com/office/drawing/2014/main" id="{28E1AFA0-B1A5-29A9-115F-6058D68F3296}"/>
              </a:ext>
            </a:extLst>
          </p:cNvPr>
          <p:cNvSpPr txBox="1">
            <a:spLocks noChangeArrowheads="1"/>
          </p:cNvSpPr>
          <p:nvPr/>
        </p:nvSpPr>
        <p:spPr bwMode="auto">
          <a:xfrm>
            <a:off x="3268663" y="6116638"/>
            <a:ext cx="28956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KEEP WALKWAYS CLEAR</a:t>
            </a:r>
          </a:p>
        </p:txBody>
      </p:sp>
      <p:sp>
        <p:nvSpPr>
          <p:cNvPr id="130056" name="Text Box 8">
            <a:extLst>
              <a:ext uri="{FF2B5EF4-FFF2-40B4-BE49-F238E27FC236}">
                <a16:creationId xmlns:a16="http://schemas.microsoft.com/office/drawing/2014/main" id="{B4BA666E-DA87-A6A8-5328-8BA5929FE4E3}"/>
              </a:ext>
            </a:extLst>
          </p:cNvPr>
          <p:cNvSpPr txBox="1">
            <a:spLocks noChangeArrowheads="1"/>
          </p:cNvSpPr>
          <p:nvPr/>
        </p:nvSpPr>
        <p:spPr bwMode="auto">
          <a:xfrm>
            <a:off x="3502025" y="2590800"/>
            <a:ext cx="19939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KEEP TOOLS STORED PROPERLY</a:t>
            </a:r>
          </a:p>
        </p:txBody>
      </p:sp>
      <p:sp>
        <p:nvSpPr>
          <p:cNvPr id="130057" name="Line 9">
            <a:extLst>
              <a:ext uri="{FF2B5EF4-FFF2-40B4-BE49-F238E27FC236}">
                <a16:creationId xmlns:a16="http://schemas.microsoft.com/office/drawing/2014/main" id="{DEA38CE0-563A-90FB-107F-631C2AA2B54E}"/>
              </a:ext>
            </a:extLst>
          </p:cNvPr>
          <p:cNvSpPr>
            <a:spLocks noChangeShapeType="1"/>
          </p:cNvSpPr>
          <p:nvPr/>
        </p:nvSpPr>
        <p:spPr bwMode="auto">
          <a:xfrm flipH="1" flipV="1">
            <a:off x="2143125" y="2438400"/>
            <a:ext cx="228600" cy="7620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30058" name="Text Box 10">
            <a:extLst>
              <a:ext uri="{FF2B5EF4-FFF2-40B4-BE49-F238E27FC236}">
                <a16:creationId xmlns:a16="http://schemas.microsoft.com/office/drawing/2014/main" id="{59021B86-C83D-E657-7570-809EC812C64C}"/>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Housekeeping</a:t>
            </a:r>
          </a:p>
        </p:txBody>
      </p:sp>
      <p:pic>
        <p:nvPicPr>
          <p:cNvPr id="130059" name="Picture 11">
            <a:extLst>
              <a:ext uri="{FF2B5EF4-FFF2-40B4-BE49-F238E27FC236}">
                <a16:creationId xmlns:a16="http://schemas.microsoft.com/office/drawing/2014/main" id="{A14F8443-8652-4AC6-E440-63C963BAFD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725" y="762000"/>
            <a:ext cx="2743200" cy="1733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0060" name="Picture 12">
            <a:extLst>
              <a:ext uri="{FF2B5EF4-FFF2-40B4-BE49-F238E27FC236}">
                <a16:creationId xmlns:a16="http://schemas.microsoft.com/office/drawing/2014/main" id="{8E5E3737-BAF5-38BF-6AA9-3E122DE3D2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6113" y="3352800"/>
            <a:ext cx="3048000" cy="2660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0061" name="Picture 13">
            <a:extLst>
              <a:ext uri="{FF2B5EF4-FFF2-40B4-BE49-F238E27FC236}">
                <a16:creationId xmlns:a16="http://schemas.microsoft.com/office/drawing/2014/main" id="{4664AA3B-B338-6C29-DAF7-729FC24371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25" y="762000"/>
            <a:ext cx="2514600" cy="2479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2E1943A-0D9A-D2F2-F711-A010A57A9D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7063DE-641C-1375-82E1-B5EC1810B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32098" name="Text Box 2">
            <a:extLst>
              <a:ext uri="{FF2B5EF4-FFF2-40B4-BE49-F238E27FC236}">
                <a16:creationId xmlns:a16="http://schemas.microsoft.com/office/drawing/2014/main" id="{4C1E4057-6FAF-477B-247D-75C6CFFB85F9}"/>
              </a:ext>
            </a:extLst>
          </p:cNvPr>
          <p:cNvSpPr txBox="1">
            <a:spLocks noChangeArrowheads="1"/>
          </p:cNvSpPr>
          <p:nvPr/>
        </p:nvSpPr>
        <p:spPr bwMode="auto">
          <a:xfrm>
            <a:off x="381000" y="4605338"/>
            <a:ext cx="8382000" cy="1719262"/>
          </a:xfrm>
          <a:prstGeom prst="rect">
            <a:avLst/>
          </a:prstGeom>
          <a:noFill/>
          <a:ln w="28575" algn="ctr">
            <a:solidFill>
              <a:srgbClr val="333399"/>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100" b="1"/>
              <a:t>Roustabouts and Floorhands will carry out wash-down and clean-up operations in the correct manner.  Keeping decks free from oil and grease and cleaning up spillages and disposing of waste correctly will be a high priority for safe rig operations to prevent slips, trips and falls.  If the Roustabout sees water, oil or any substance that has spilled or is left standing, it is to be cleaned up as soon as possible. To avoid electrical incidents, water is not to be used to clean around generators, electrical switchboards or any other electrical device.   </a:t>
            </a:r>
          </a:p>
          <a:p>
            <a:pPr eaLnBrk="1" hangingPunct="1">
              <a:spcBef>
                <a:spcPct val="50000"/>
              </a:spcBef>
            </a:pPr>
            <a:r>
              <a:rPr lang="en-US" altLang="en-US" sz="1100" b="1"/>
              <a:t>If the spilled substance is unknown, take the time to identify the substance and use proper cleanup and disposal techniques, which will be taught to all personnel.  Any waste will be disposed of in an approved container, with description of material, appropriate packaging, marking, emergency response information.  Special information should be available for handling procedures for waste known to be volatile or that has improper packaging and leaks.</a:t>
            </a:r>
          </a:p>
        </p:txBody>
      </p:sp>
      <p:sp>
        <p:nvSpPr>
          <p:cNvPr id="132099" name="Text Box 3">
            <a:extLst>
              <a:ext uri="{FF2B5EF4-FFF2-40B4-BE49-F238E27FC236}">
                <a16:creationId xmlns:a16="http://schemas.microsoft.com/office/drawing/2014/main" id="{526604D4-EE19-4F1E-9CD4-84547F80A836}"/>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Housekeeping</a:t>
            </a:r>
          </a:p>
        </p:txBody>
      </p:sp>
      <p:pic>
        <p:nvPicPr>
          <p:cNvPr id="132100" name="Picture 4">
            <a:extLst>
              <a:ext uri="{FF2B5EF4-FFF2-40B4-BE49-F238E27FC236}">
                <a16:creationId xmlns:a16="http://schemas.microsoft.com/office/drawing/2014/main" id="{089FD6FC-9DFC-E618-975A-A3A023083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914400"/>
            <a:ext cx="4419600" cy="3032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2101" name="Picture 5">
            <a:extLst>
              <a:ext uri="{FF2B5EF4-FFF2-40B4-BE49-F238E27FC236}">
                <a16:creationId xmlns:a16="http://schemas.microsoft.com/office/drawing/2014/main" id="{0B64383A-D524-0FA9-D0B6-5FE6C9AD52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8700" y="914400"/>
            <a:ext cx="4038600" cy="3028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2102" name="Text Box 6">
            <a:extLst>
              <a:ext uri="{FF2B5EF4-FFF2-40B4-BE49-F238E27FC236}">
                <a16:creationId xmlns:a16="http://schemas.microsoft.com/office/drawing/2014/main" id="{834B8012-6DB9-C9B5-B00A-FA43EA45941A}"/>
              </a:ext>
            </a:extLst>
          </p:cNvPr>
          <p:cNvSpPr txBox="1">
            <a:spLocks noChangeArrowheads="1"/>
          </p:cNvSpPr>
          <p:nvPr/>
        </p:nvSpPr>
        <p:spPr bwMode="auto">
          <a:xfrm>
            <a:off x="971550" y="4038600"/>
            <a:ext cx="30480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CLEANING BEFORE PAINTING</a:t>
            </a:r>
          </a:p>
        </p:txBody>
      </p:sp>
      <p:sp>
        <p:nvSpPr>
          <p:cNvPr id="132103" name="Text Box 7">
            <a:extLst>
              <a:ext uri="{FF2B5EF4-FFF2-40B4-BE49-F238E27FC236}">
                <a16:creationId xmlns:a16="http://schemas.microsoft.com/office/drawing/2014/main" id="{041C3AA1-B443-C00C-81F0-D5CF2B22FD26}"/>
              </a:ext>
            </a:extLst>
          </p:cNvPr>
          <p:cNvSpPr txBox="1">
            <a:spLocks noChangeArrowheads="1"/>
          </p:cNvSpPr>
          <p:nvPr/>
        </p:nvSpPr>
        <p:spPr bwMode="auto">
          <a:xfrm>
            <a:off x="5424488" y="4059238"/>
            <a:ext cx="27432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GREASING THE VALVES</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B66460-C9EB-0E17-447E-D6B203938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
        <p:nvSpPr>
          <p:cNvPr id="133123" name="Rectangle 3">
            <a:extLst>
              <a:ext uri="{FF2B5EF4-FFF2-40B4-BE49-F238E27FC236}">
                <a16:creationId xmlns:a16="http://schemas.microsoft.com/office/drawing/2014/main" id="{6C9F2ABC-23B0-5C76-C36C-0BB8B666E61D}"/>
              </a:ext>
            </a:extLst>
          </p:cNvPr>
          <p:cNvSpPr>
            <a:spLocks noGrp="1" noChangeArrowheads="1"/>
          </p:cNvSpPr>
          <p:nvPr>
            <p:ph type="body" sz="half" idx="1"/>
          </p:nvPr>
        </p:nvSpPr>
        <p:spPr bwMode="auto">
          <a:xfrm>
            <a:off x="304800" y="1143000"/>
            <a:ext cx="8458200" cy="2036763"/>
          </a:xfrm>
          <a:noFill/>
          <a:ln algn="ctr">
            <a:solidFill>
              <a:schemeClr val="tx1"/>
            </a:solidFill>
            <a:miter lim="800000"/>
            <a:headEnd/>
            <a:tailEnd/>
          </a:ln>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100" b="1"/>
              <a:t>Roustabouting takes teamwork, especially when working at heights with a ladder.  Make sure a person holds the ladder when doing work as shown in these photos.  This makes the job easier and more safe.  In this case the Roustabout is painting a post on the deck and needs the ladder to do a good job. </a:t>
            </a:r>
          </a:p>
          <a:p>
            <a:pPr marL="0" indent="0" eaLnBrk="1" hangingPunct="1">
              <a:spcBef>
                <a:spcPct val="50000"/>
              </a:spcBef>
              <a:buFontTx/>
              <a:buNone/>
            </a:pPr>
            <a:r>
              <a:rPr lang="en-US" altLang="en-US" sz="1100" b="1"/>
              <a:t>Some safety points to remember:  Climbing up and down ladders requires the use of both hands on the side rails.  Wooden ladders are not to be painted as this hides cracks that could cause failure.  Personnel should not climb higher than the third rung from the top on extension ladders or the second step from the top on step ladders.  Metal ladders are not to be used for electrical work.  Personnel are to face the ladder when climbing.  Portable ladders must be secured at the top or held in position by another person (see the photos below).  Do not take short cuts.  Personnel are not to use boxes, chairs, sawhorses, tables, etc., to improvise a ladder.  Heavy, bulky tools and materials are to be hoisted to the person on the ladder.  Light tools and equipment may be attached to one’s person; not carried.  Personnel must not reach beyond arm’s length from the side rails nor should the ladder be moved with a person on it.  </a:t>
            </a:r>
          </a:p>
        </p:txBody>
      </p:sp>
      <p:sp>
        <p:nvSpPr>
          <p:cNvPr id="133124" name="Text Box 4">
            <a:extLst>
              <a:ext uri="{FF2B5EF4-FFF2-40B4-BE49-F238E27FC236}">
                <a16:creationId xmlns:a16="http://schemas.microsoft.com/office/drawing/2014/main" id="{7CB72C83-3A2C-3F9B-03E3-370F610FE7A0}"/>
              </a:ext>
            </a:extLst>
          </p:cNvPr>
          <p:cNvSpPr txBox="1">
            <a:spLocks noChangeArrowheads="1"/>
          </p:cNvSpPr>
          <p:nvPr/>
        </p:nvSpPr>
        <p:spPr bwMode="auto">
          <a:xfrm>
            <a:off x="3822700" y="6019800"/>
            <a:ext cx="2806700" cy="223838"/>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00" b="1"/>
              <a:t>USING TEAMWORK TO WORK SAFE!</a:t>
            </a:r>
          </a:p>
        </p:txBody>
      </p:sp>
      <p:sp>
        <p:nvSpPr>
          <p:cNvPr id="133125" name="Text Box 5">
            <a:extLst>
              <a:ext uri="{FF2B5EF4-FFF2-40B4-BE49-F238E27FC236}">
                <a16:creationId xmlns:a16="http://schemas.microsoft.com/office/drawing/2014/main" id="{03D75AC9-DB13-97AF-4BC2-B24DBD8CD319}"/>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Heights</a:t>
            </a:r>
          </a:p>
        </p:txBody>
      </p:sp>
      <p:sp>
        <p:nvSpPr>
          <p:cNvPr id="133126" name="Text Box 6">
            <a:extLst>
              <a:ext uri="{FF2B5EF4-FFF2-40B4-BE49-F238E27FC236}">
                <a16:creationId xmlns:a16="http://schemas.microsoft.com/office/drawing/2014/main" id="{23C3EA61-7951-CD8C-647B-30CE2E36E466}"/>
              </a:ext>
            </a:extLst>
          </p:cNvPr>
          <p:cNvSpPr txBox="1">
            <a:spLocks noChangeArrowheads="1"/>
          </p:cNvSpPr>
          <p:nvPr/>
        </p:nvSpPr>
        <p:spPr bwMode="auto">
          <a:xfrm>
            <a:off x="3124200" y="762000"/>
            <a:ext cx="2819400" cy="3143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b="1"/>
              <a:t>LADDER SAFETY</a:t>
            </a:r>
          </a:p>
        </p:txBody>
      </p:sp>
      <p:pic>
        <p:nvPicPr>
          <p:cNvPr id="133127" name="Picture 7">
            <a:extLst>
              <a:ext uri="{FF2B5EF4-FFF2-40B4-BE49-F238E27FC236}">
                <a16:creationId xmlns:a16="http://schemas.microsoft.com/office/drawing/2014/main" id="{662B1D5F-7C63-883A-C79A-65B66FB50366}"/>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4114800" y="3276600"/>
            <a:ext cx="2486025" cy="266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28" name="Picture 8">
            <a:extLst>
              <a:ext uri="{FF2B5EF4-FFF2-40B4-BE49-F238E27FC236}">
                <a16:creationId xmlns:a16="http://schemas.microsoft.com/office/drawing/2014/main" id="{BEAB3AAE-E393-960C-1A87-65BC51424A9C}"/>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2460625" y="3276600"/>
            <a:ext cx="1273175"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29" name="Picture 9">
            <a:extLst>
              <a:ext uri="{FF2B5EF4-FFF2-40B4-BE49-F238E27FC236}">
                <a16:creationId xmlns:a16="http://schemas.microsoft.com/office/drawing/2014/main" id="{C93E6E7D-CEDD-6ACD-84E4-1DAF3DEF12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8300" y="3276600"/>
            <a:ext cx="2273300"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30" name="Picture 10">
            <a:extLst>
              <a:ext uri="{FF2B5EF4-FFF2-40B4-BE49-F238E27FC236}">
                <a16:creationId xmlns:a16="http://schemas.microsoft.com/office/drawing/2014/main" id="{FEE39731-AEE6-C26D-2F09-47D0ACBA17B2}"/>
              </a:ext>
            </a:extLst>
          </p:cNvPr>
          <p:cNvPicPr>
            <a:picLocks noChangeAspect="1" noChangeArrowheads="1"/>
          </p:cNvPicPr>
          <p:nvPr/>
        </p:nvPicPr>
        <p:blipFill>
          <a:blip r:embed="rId7">
            <a:lum bright="18000"/>
            <a:extLst>
              <a:ext uri="{28A0092B-C50C-407E-A947-70E740481C1C}">
                <a14:useLocalDpi xmlns:a14="http://schemas.microsoft.com/office/drawing/2010/main" val="0"/>
              </a:ext>
            </a:extLst>
          </a:blip>
          <a:srcRect/>
          <a:stretch>
            <a:fillRect/>
          </a:stretch>
        </p:blipFill>
        <p:spPr bwMode="auto">
          <a:xfrm>
            <a:off x="152400" y="3352800"/>
            <a:ext cx="2197100" cy="281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a:extLst>
              <a:ext uri="{FF2B5EF4-FFF2-40B4-BE49-F238E27FC236}">
                <a16:creationId xmlns:a16="http://schemas.microsoft.com/office/drawing/2014/main" id="{EFE26486-4359-F6F8-2908-44CBABD0BB38}"/>
              </a:ext>
            </a:extLst>
          </p:cNvPr>
          <p:cNvSpPr>
            <a:spLocks noGrp="1" noChangeArrowheads="1"/>
          </p:cNvSpPr>
          <p:nvPr>
            <p:ph type="body" sz="half" idx="1"/>
          </p:nvPr>
        </p:nvSpPr>
        <p:spPr bwMode="auto">
          <a:xfrm>
            <a:off x="304800" y="1524000"/>
            <a:ext cx="3746500" cy="47498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indent="0" eaLnBrk="1" hangingPunct="1">
              <a:spcBef>
                <a:spcPct val="50000"/>
              </a:spcBef>
              <a:buFontTx/>
              <a:buNone/>
            </a:pPr>
            <a:r>
              <a:rPr lang="en-US" altLang="en-US" sz="1000" b="1"/>
              <a:t>The scaffold is used for heights too high for a ladder.</a:t>
            </a:r>
          </a:p>
          <a:p>
            <a:pPr marL="0" indent="0" eaLnBrk="1" hangingPunct="1">
              <a:spcBef>
                <a:spcPct val="50000"/>
              </a:spcBef>
              <a:buFontTx/>
              <a:buNone/>
            </a:pPr>
            <a:r>
              <a:rPr lang="en-US" altLang="en-US" sz="1000" b="1"/>
              <a:t>The scaffolding shown in these photos is portable and can easily be moved from place to place.  It is easily secured by the roller stops on each of the four wheels so the scaffolding will not move while the person is working.</a:t>
            </a:r>
          </a:p>
          <a:p>
            <a:pPr marL="0" indent="0" eaLnBrk="1" hangingPunct="1">
              <a:spcBef>
                <a:spcPct val="50000"/>
              </a:spcBef>
              <a:buFontTx/>
              <a:buNone/>
            </a:pPr>
            <a:r>
              <a:rPr lang="en-US" altLang="en-US" sz="1000" b="1"/>
              <a:t>Notice in the photo that the Roustabout has his safety harness on in case he falls.  It is anchored from above.</a:t>
            </a:r>
          </a:p>
          <a:p>
            <a:pPr marL="0" indent="0" eaLnBrk="1" hangingPunct="1">
              <a:spcBef>
                <a:spcPct val="50000"/>
              </a:spcBef>
              <a:buFontTx/>
              <a:buNone/>
            </a:pPr>
            <a:r>
              <a:rPr lang="en-US" altLang="en-US" sz="1000" b="1"/>
              <a:t>The Roustabout is working on a scaffold and using the air-operated needle gun to chip paint from the side of the accommodations on the rig.  Notice that he is wearing the proper personal protective equipment and has a fall protection safety line attached to him as he works.  </a:t>
            </a:r>
          </a:p>
          <a:p>
            <a:pPr marL="0" indent="0" eaLnBrk="1" hangingPunct="1">
              <a:spcBef>
                <a:spcPct val="50000"/>
              </a:spcBef>
              <a:buFontTx/>
              <a:buNone/>
            </a:pPr>
            <a:r>
              <a:rPr lang="en-US" altLang="en-US" sz="1000" b="1"/>
              <a:t>Proper scaffolding work includes:</a:t>
            </a:r>
          </a:p>
          <a:p>
            <a:pPr marL="292100" lvl="1" indent="-177800" eaLnBrk="1" hangingPunct="1">
              <a:spcBef>
                <a:spcPct val="50000"/>
              </a:spcBef>
              <a:buFontTx/>
              <a:buAutoNum type="arabicPeriod"/>
            </a:pPr>
            <a:r>
              <a:rPr lang="en-US" altLang="en-US" sz="1000" b="1"/>
              <a:t>Making sure the scaffolding is secure.</a:t>
            </a:r>
          </a:p>
          <a:p>
            <a:pPr marL="292100" lvl="1" indent="-177800" eaLnBrk="1" hangingPunct="1">
              <a:spcBef>
                <a:spcPct val="0"/>
              </a:spcBef>
              <a:buFontTx/>
              <a:buAutoNum type="arabicPeriod"/>
            </a:pPr>
            <a:r>
              <a:rPr lang="en-US" altLang="en-US" sz="1000" b="1"/>
              <a:t>Posting signs at the scaffolding site.</a:t>
            </a:r>
          </a:p>
          <a:p>
            <a:pPr marL="292100" lvl="1" indent="-177800" eaLnBrk="1" hangingPunct="1">
              <a:spcBef>
                <a:spcPct val="0"/>
              </a:spcBef>
              <a:buFontTx/>
              <a:buAutoNum type="arabicPeriod"/>
            </a:pPr>
            <a:r>
              <a:rPr lang="en-US" altLang="en-US" sz="1000" b="1"/>
              <a:t>Selecting the scaffolding to do a proper job.</a:t>
            </a:r>
          </a:p>
          <a:p>
            <a:pPr marL="292100" lvl="1" indent="-177800" eaLnBrk="1" hangingPunct="1">
              <a:spcBef>
                <a:spcPct val="0"/>
              </a:spcBef>
              <a:buFontTx/>
              <a:buAutoNum type="arabicPeriod"/>
            </a:pPr>
            <a:r>
              <a:rPr lang="en-US" altLang="en-US" sz="1000" b="1"/>
              <a:t>Always wearing fall protection harness for safety.</a:t>
            </a:r>
          </a:p>
          <a:p>
            <a:pPr marL="292100" lvl="1" indent="-177800" eaLnBrk="1" hangingPunct="1">
              <a:spcBef>
                <a:spcPct val="0"/>
              </a:spcBef>
              <a:buFontTx/>
              <a:buAutoNum type="arabicPeriod"/>
            </a:pPr>
            <a:r>
              <a:rPr lang="en-US" altLang="en-US" sz="1000" b="1"/>
              <a:t>Securing hand tools to prevent dropping and keeping the area below will be kept clear.</a:t>
            </a:r>
          </a:p>
          <a:p>
            <a:pPr marL="0" indent="0" eaLnBrk="1" hangingPunct="1">
              <a:spcBef>
                <a:spcPct val="50000"/>
              </a:spcBef>
              <a:buFontTx/>
              <a:buNone/>
            </a:pPr>
            <a:r>
              <a:rPr lang="en-US" altLang="en-US" sz="1000" b="1"/>
              <a:t>When scaffolding operations are going on, proper access to the work area is essential and all personnel working adjacent are to be aware of the current scaffolding operations going on.  In order to inform all parties, a JSA will be prepared, reviewed, and implemented.  A pre-tour meeting will also be held.</a:t>
            </a:r>
          </a:p>
          <a:p>
            <a:pPr marL="0" indent="0" eaLnBrk="1" hangingPunct="1">
              <a:spcBef>
                <a:spcPct val="50000"/>
              </a:spcBef>
              <a:buFontTx/>
              <a:buNone/>
            </a:pPr>
            <a:r>
              <a:rPr lang="en-US" altLang="en-US" sz="1000" b="1"/>
              <a:t>When scaffolding operations are complete, the area needs to be left in a safe and clean condition.</a:t>
            </a:r>
          </a:p>
        </p:txBody>
      </p:sp>
      <p:pic>
        <p:nvPicPr>
          <p:cNvPr id="136196" name="Picture 4">
            <a:extLst>
              <a:ext uri="{FF2B5EF4-FFF2-40B4-BE49-F238E27FC236}">
                <a16:creationId xmlns:a16="http://schemas.microsoft.com/office/drawing/2014/main" id="{0589ECA5-AE54-03D4-F70A-B8EF2E486BA3}"/>
              </a:ext>
            </a:extLst>
          </p:cNvPr>
          <p:cNvPicPr>
            <a:picLocks noGrp="1" noChangeAspect="1" noChangeArrowheads="1"/>
          </p:cNvPicPr>
          <p:nvPr>
            <p:ph type="clipArt" sz="half" idx="2"/>
          </p:nvPr>
        </p:nvPicPr>
        <p:blipFill>
          <a:blip r:embed="rId3">
            <a:lum bright="4000"/>
            <a:extLst>
              <a:ext uri="{28A0092B-C50C-407E-A947-70E740481C1C}">
                <a14:useLocalDpi xmlns:a14="http://schemas.microsoft.com/office/drawing/2010/main" val="0"/>
              </a:ext>
            </a:extLst>
          </a:blip>
          <a:srcRect/>
          <a:stretch>
            <a:fillRect/>
          </a:stretch>
        </p:blipFill>
        <p:spPr bwMode="auto">
          <a:xfrm>
            <a:off x="7104063" y="762000"/>
            <a:ext cx="1658937" cy="1905000"/>
          </a:xfrm>
          <a:noFill/>
          <a:ln>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6197" name="Picture 5">
            <a:extLst>
              <a:ext uri="{FF2B5EF4-FFF2-40B4-BE49-F238E27FC236}">
                <a16:creationId xmlns:a16="http://schemas.microsoft.com/office/drawing/2014/main" id="{DEE2CAAA-8826-3D35-843B-8F7DA295CB87}"/>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38095" t="22206" r="47620" b="28577"/>
          <a:stretch>
            <a:fillRect/>
          </a:stretch>
        </p:blipFill>
        <p:spPr bwMode="auto">
          <a:xfrm>
            <a:off x="4495800" y="3657600"/>
            <a:ext cx="914400" cy="2362200"/>
          </a:xfrm>
          <a:prstGeom prst="rect">
            <a:avLst/>
          </a:prstGeom>
          <a:solidFill>
            <a:srgbClr val="FFCC00"/>
          </a:solidFill>
          <a:ln w="9525">
            <a:solidFill>
              <a:schemeClr val="tx1"/>
            </a:solidFill>
            <a:miter lim="800000"/>
            <a:headEnd/>
            <a:tailEnd/>
          </a:ln>
        </p:spPr>
      </p:pic>
      <p:sp>
        <p:nvSpPr>
          <p:cNvPr id="136198" name="Text Box 6">
            <a:extLst>
              <a:ext uri="{FF2B5EF4-FFF2-40B4-BE49-F238E27FC236}">
                <a16:creationId xmlns:a16="http://schemas.microsoft.com/office/drawing/2014/main" id="{459D222F-82D4-E056-ADB6-6F6B09695281}"/>
              </a:ext>
            </a:extLst>
          </p:cNvPr>
          <p:cNvSpPr txBox="1">
            <a:spLocks noChangeArrowheads="1"/>
          </p:cNvSpPr>
          <p:nvPr/>
        </p:nvSpPr>
        <p:spPr bwMode="auto">
          <a:xfrm>
            <a:off x="5422900" y="3784600"/>
            <a:ext cx="12827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FALL PROTECTION</a:t>
            </a:r>
          </a:p>
        </p:txBody>
      </p:sp>
      <p:sp>
        <p:nvSpPr>
          <p:cNvPr id="136199" name="Text Box 7">
            <a:extLst>
              <a:ext uri="{FF2B5EF4-FFF2-40B4-BE49-F238E27FC236}">
                <a16:creationId xmlns:a16="http://schemas.microsoft.com/office/drawing/2014/main" id="{A3460CC7-3B10-FDC4-F57B-FF7C7A9938F0}"/>
              </a:ext>
            </a:extLst>
          </p:cNvPr>
          <p:cNvSpPr txBox="1">
            <a:spLocks noChangeArrowheads="1"/>
          </p:cNvSpPr>
          <p:nvPr/>
        </p:nvSpPr>
        <p:spPr bwMode="auto">
          <a:xfrm>
            <a:off x="5422900" y="4333875"/>
            <a:ext cx="11430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SAFETY HARNESS</a:t>
            </a:r>
          </a:p>
        </p:txBody>
      </p:sp>
      <p:pic>
        <p:nvPicPr>
          <p:cNvPr id="136200" name="Picture 8">
            <a:extLst>
              <a:ext uri="{FF2B5EF4-FFF2-40B4-BE49-F238E27FC236}">
                <a16:creationId xmlns:a16="http://schemas.microsoft.com/office/drawing/2014/main" id="{3C246C48-072F-FB03-B2BB-3A4424852533}"/>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7455" t="12288"/>
          <a:stretch>
            <a:fillRect/>
          </a:stretch>
        </p:blipFill>
        <p:spPr bwMode="auto">
          <a:xfrm>
            <a:off x="4267200" y="762000"/>
            <a:ext cx="2679700" cy="190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6201" name="Picture 9">
            <a:extLst>
              <a:ext uri="{FF2B5EF4-FFF2-40B4-BE49-F238E27FC236}">
                <a16:creationId xmlns:a16="http://schemas.microsoft.com/office/drawing/2014/main" id="{DE784046-21E5-FD98-AAFB-2CC2A2EA7B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0700" y="3632200"/>
            <a:ext cx="1892300" cy="2438400"/>
          </a:xfrm>
          <a:prstGeom prst="rect">
            <a:avLst/>
          </a:prstGeom>
          <a:solidFill>
            <a:srgbClr val="FFCC00"/>
          </a:solidFill>
          <a:ln w="9525">
            <a:solidFill>
              <a:schemeClr val="tx1"/>
            </a:solidFill>
            <a:miter lim="800000"/>
            <a:headEnd/>
            <a:tailEnd/>
          </a:ln>
        </p:spPr>
      </p:pic>
      <p:sp>
        <p:nvSpPr>
          <p:cNvPr id="136202" name="Rectangle 10">
            <a:extLst>
              <a:ext uri="{FF2B5EF4-FFF2-40B4-BE49-F238E27FC236}">
                <a16:creationId xmlns:a16="http://schemas.microsoft.com/office/drawing/2014/main" id="{9FA81BDE-0C0A-05E6-2510-5AB64135CB40}"/>
              </a:ext>
            </a:extLst>
          </p:cNvPr>
          <p:cNvSpPr>
            <a:spLocks noChangeArrowheads="1"/>
          </p:cNvSpPr>
          <p:nvPr/>
        </p:nvSpPr>
        <p:spPr bwMode="auto">
          <a:xfrm>
            <a:off x="152400" y="2514600"/>
            <a:ext cx="38862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395288" indent="-280988">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0"/>
              </a:spcBef>
            </a:pPr>
            <a:endParaRPr lang="en-US" altLang="en-US" sz="1000" b="1"/>
          </a:p>
        </p:txBody>
      </p:sp>
      <p:sp>
        <p:nvSpPr>
          <p:cNvPr id="136203" name="Text Box 11">
            <a:extLst>
              <a:ext uri="{FF2B5EF4-FFF2-40B4-BE49-F238E27FC236}">
                <a16:creationId xmlns:a16="http://schemas.microsoft.com/office/drawing/2014/main" id="{7CBE027D-1988-1398-8BBA-23B116106944}"/>
              </a:ext>
            </a:extLst>
          </p:cNvPr>
          <p:cNvSpPr txBox="1">
            <a:spLocks noChangeArrowheads="1"/>
          </p:cNvSpPr>
          <p:nvPr/>
        </p:nvSpPr>
        <p:spPr bwMode="auto">
          <a:xfrm>
            <a:off x="5638800" y="5372100"/>
            <a:ext cx="1155700" cy="4667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SECURED SCAFFOLD</a:t>
            </a:r>
          </a:p>
        </p:txBody>
      </p:sp>
      <p:sp>
        <p:nvSpPr>
          <p:cNvPr id="136204" name="Text Box 12">
            <a:extLst>
              <a:ext uri="{FF2B5EF4-FFF2-40B4-BE49-F238E27FC236}">
                <a16:creationId xmlns:a16="http://schemas.microsoft.com/office/drawing/2014/main" id="{2F58801E-60EC-A6C6-60E9-032BAFB71C37}"/>
              </a:ext>
            </a:extLst>
          </p:cNvPr>
          <p:cNvSpPr txBox="1">
            <a:spLocks noChangeArrowheads="1"/>
          </p:cNvSpPr>
          <p:nvPr/>
        </p:nvSpPr>
        <p:spPr bwMode="auto">
          <a:xfrm>
            <a:off x="5130800" y="2819400"/>
            <a:ext cx="2667000" cy="284163"/>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  WORKING SAFE</a:t>
            </a:r>
          </a:p>
        </p:txBody>
      </p:sp>
      <p:sp>
        <p:nvSpPr>
          <p:cNvPr id="136205" name="Line 13">
            <a:extLst>
              <a:ext uri="{FF2B5EF4-FFF2-40B4-BE49-F238E27FC236}">
                <a16:creationId xmlns:a16="http://schemas.microsoft.com/office/drawing/2014/main" id="{8A9F5FCF-BD8E-1F2B-EB4B-45645EC000C6}"/>
              </a:ext>
            </a:extLst>
          </p:cNvPr>
          <p:cNvSpPr>
            <a:spLocks noChangeShapeType="1"/>
          </p:cNvSpPr>
          <p:nvPr/>
        </p:nvSpPr>
        <p:spPr bwMode="auto">
          <a:xfrm flipH="1" flipV="1">
            <a:off x="5105400" y="4356100"/>
            <a:ext cx="381000" cy="1397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36206" name="Line 14">
            <a:extLst>
              <a:ext uri="{FF2B5EF4-FFF2-40B4-BE49-F238E27FC236}">
                <a16:creationId xmlns:a16="http://schemas.microsoft.com/office/drawing/2014/main" id="{92737AE3-B5CA-8622-02C1-FF96C9993E92}"/>
              </a:ext>
            </a:extLst>
          </p:cNvPr>
          <p:cNvSpPr>
            <a:spLocks noChangeShapeType="1"/>
          </p:cNvSpPr>
          <p:nvPr/>
        </p:nvSpPr>
        <p:spPr bwMode="auto">
          <a:xfrm flipH="1">
            <a:off x="5181600" y="3886200"/>
            <a:ext cx="304800"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36207" name="Line 15">
            <a:extLst>
              <a:ext uri="{FF2B5EF4-FFF2-40B4-BE49-F238E27FC236}">
                <a16:creationId xmlns:a16="http://schemas.microsoft.com/office/drawing/2014/main" id="{8C7BB97E-7278-CF14-D01F-646BBF91AFAA}"/>
              </a:ext>
            </a:extLst>
          </p:cNvPr>
          <p:cNvSpPr>
            <a:spLocks noChangeShapeType="1"/>
          </p:cNvSpPr>
          <p:nvPr/>
        </p:nvSpPr>
        <p:spPr bwMode="auto">
          <a:xfrm>
            <a:off x="6794500" y="5537200"/>
            <a:ext cx="1143000"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36208" name="Text Box 16">
            <a:extLst>
              <a:ext uri="{FF2B5EF4-FFF2-40B4-BE49-F238E27FC236}">
                <a16:creationId xmlns:a16="http://schemas.microsoft.com/office/drawing/2014/main" id="{4FA11B27-26BA-7CED-21C8-4E8B1508925C}"/>
              </a:ext>
            </a:extLst>
          </p:cNvPr>
          <p:cNvSpPr txBox="1">
            <a:spLocks noChangeArrowheads="1"/>
          </p:cNvSpPr>
          <p:nvPr/>
        </p:nvSpPr>
        <p:spPr bwMode="auto">
          <a:xfrm>
            <a:off x="685800" y="9906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b="1"/>
          </a:p>
        </p:txBody>
      </p:sp>
      <p:sp>
        <p:nvSpPr>
          <p:cNvPr id="136209" name="Text Box 17">
            <a:extLst>
              <a:ext uri="{FF2B5EF4-FFF2-40B4-BE49-F238E27FC236}">
                <a16:creationId xmlns:a16="http://schemas.microsoft.com/office/drawing/2014/main" id="{CF4F8745-197D-5377-CAEB-FF71F6837246}"/>
              </a:ext>
            </a:extLst>
          </p:cNvPr>
          <p:cNvSpPr txBox="1">
            <a:spLocks noChangeArrowheads="1"/>
          </p:cNvSpPr>
          <p:nvPr/>
        </p:nvSpPr>
        <p:spPr bwMode="auto">
          <a:xfrm>
            <a:off x="457200" y="10668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b="1"/>
          </a:p>
        </p:txBody>
      </p:sp>
      <p:sp>
        <p:nvSpPr>
          <p:cNvPr id="136210" name="Text Box 18">
            <a:extLst>
              <a:ext uri="{FF2B5EF4-FFF2-40B4-BE49-F238E27FC236}">
                <a16:creationId xmlns:a16="http://schemas.microsoft.com/office/drawing/2014/main" id="{157441BA-9A50-70B1-0471-45BFA39AEF96}"/>
              </a:ext>
            </a:extLst>
          </p:cNvPr>
          <p:cNvSpPr txBox="1">
            <a:spLocks noChangeArrowheads="1"/>
          </p:cNvSpPr>
          <p:nvPr/>
        </p:nvSpPr>
        <p:spPr bwMode="auto">
          <a:xfrm>
            <a:off x="990600" y="990600"/>
            <a:ext cx="2286000" cy="3143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b="1"/>
              <a:t>SCAFFOLDING</a:t>
            </a:r>
          </a:p>
        </p:txBody>
      </p:sp>
      <p:sp>
        <p:nvSpPr>
          <p:cNvPr id="136211" name="Text Box 19">
            <a:extLst>
              <a:ext uri="{FF2B5EF4-FFF2-40B4-BE49-F238E27FC236}">
                <a16:creationId xmlns:a16="http://schemas.microsoft.com/office/drawing/2014/main" id="{219301B6-493E-1C95-A741-F26C10C415C4}"/>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Heights</a:t>
            </a:r>
          </a:p>
        </p:txBody>
      </p:sp>
      <p:pic>
        <p:nvPicPr>
          <p:cNvPr id="2" name="Picture 1">
            <a:extLst>
              <a:ext uri="{FF2B5EF4-FFF2-40B4-BE49-F238E27FC236}">
                <a16:creationId xmlns:a16="http://schemas.microsoft.com/office/drawing/2014/main" id="{6AD1B8A7-7C26-3285-A4F1-F7338B1960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281DA9-7F18-26CC-643B-FDA6179BF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138242" name="Picture 2">
            <a:extLst>
              <a:ext uri="{FF2B5EF4-FFF2-40B4-BE49-F238E27FC236}">
                <a16:creationId xmlns:a16="http://schemas.microsoft.com/office/drawing/2014/main" id="{554A16E8-21D4-5C28-D8FF-9B773D43B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276600"/>
            <a:ext cx="3262313"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8243" name="Rectangle 3">
            <a:extLst>
              <a:ext uri="{FF2B5EF4-FFF2-40B4-BE49-F238E27FC236}">
                <a16:creationId xmlns:a16="http://schemas.microsoft.com/office/drawing/2014/main" id="{D4D11AD2-E291-F425-6BC2-31B5213BD9E8}"/>
              </a:ext>
            </a:extLst>
          </p:cNvPr>
          <p:cNvSpPr>
            <a:spLocks noChangeArrowheads="1"/>
          </p:cNvSpPr>
          <p:nvPr/>
        </p:nvSpPr>
        <p:spPr bwMode="auto">
          <a:xfrm>
            <a:off x="76200" y="1066800"/>
            <a:ext cx="3124200" cy="540067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Doing a JSA, conducting a safety meeting, and discussing the job of working at heights with harnesses and fall protection equipment is a must for keeping safe when working at heights. A fall protection training program is used to help prevent injuries from working at heights. </a:t>
            </a:r>
          </a:p>
          <a:p>
            <a:pPr eaLnBrk="1" hangingPunct="1">
              <a:spcBef>
                <a:spcPct val="50000"/>
              </a:spcBef>
            </a:pPr>
            <a:endParaRPr lang="en-US" altLang="en-US" sz="1200" b="1"/>
          </a:p>
          <a:p>
            <a:pPr eaLnBrk="1" hangingPunct="1">
              <a:spcBef>
                <a:spcPct val="50000"/>
              </a:spcBef>
            </a:pPr>
            <a:r>
              <a:rPr lang="en-US" altLang="en-US" sz="1200" b="1"/>
              <a:t>Full-body harnesses with properly secured lanyards and/or retractable lifelines must be worn when working at heights of 10 feet or more above another level and at all times while working over water.</a:t>
            </a:r>
          </a:p>
          <a:p>
            <a:pPr eaLnBrk="1" hangingPunct="1">
              <a:spcBef>
                <a:spcPct val="50000"/>
              </a:spcBef>
            </a:pPr>
            <a:endParaRPr lang="en-US" altLang="en-US" sz="1200" b="1"/>
          </a:p>
          <a:p>
            <a:pPr eaLnBrk="1" hangingPunct="1">
              <a:spcBef>
                <a:spcPct val="50000"/>
              </a:spcBef>
            </a:pPr>
            <a:r>
              <a:rPr lang="en-US" altLang="en-US" sz="1200" b="1"/>
              <a:t>Make sure the correct type of harness or belt is used for the job and that it is inspected and checked for defects such as worn or broken parts.  Make sure to put the belt on correctly and check it for proper fit.  </a:t>
            </a:r>
          </a:p>
          <a:p>
            <a:pPr eaLnBrk="1" hangingPunct="1">
              <a:spcBef>
                <a:spcPct val="50000"/>
              </a:spcBef>
            </a:pPr>
            <a:endParaRPr lang="en-US" altLang="en-US" sz="1200" b="1"/>
          </a:p>
          <a:p>
            <a:pPr eaLnBrk="1" hangingPunct="1">
              <a:spcBef>
                <a:spcPct val="50000"/>
              </a:spcBef>
            </a:pPr>
            <a:r>
              <a:rPr lang="en-US" altLang="en-US" sz="1200" b="1"/>
              <a:t>Once the belt or harness is on, check the safety line and air hoist or tugger line for defects.</a:t>
            </a:r>
          </a:p>
        </p:txBody>
      </p:sp>
      <p:sp>
        <p:nvSpPr>
          <p:cNvPr id="138244" name="Text Box 4">
            <a:extLst>
              <a:ext uri="{FF2B5EF4-FFF2-40B4-BE49-F238E27FC236}">
                <a16:creationId xmlns:a16="http://schemas.microsoft.com/office/drawing/2014/main" id="{FDD8D62E-2319-9010-A430-C6ED1BB5DAC1}"/>
              </a:ext>
            </a:extLst>
          </p:cNvPr>
          <p:cNvSpPr txBox="1">
            <a:spLocks noChangeArrowheads="1"/>
          </p:cNvSpPr>
          <p:nvPr/>
        </p:nvSpPr>
        <p:spPr bwMode="auto">
          <a:xfrm>
            <a:off x="6324600" y="5994400"/>
            <a:ext cx="2209800" cy="406400"/>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t>ALL MAN RIDING TASKS WILL REQUIRE A WORK PERMIT</a:t>
            </a:r>
          </a:p>
        </p:txBody>
      </p:sp>
      <p:sp>
        <p:nvSpPr>
          <p:cNvPr id="138245" name="Text Box 5">
            <a:extLst>
              <a:ext uri="{FF2B5EF4-FFF2-40B4-BE49-F238E27FC236}">
                <a16:creationId xmlns:a16="http://schemas.microsoft.com/office/drawing/2014/main" id="{1DA3A12F-2CC9-5DA5-F2A7-5325F1F10A22}"/>
              </a:ext>
            </a:extLst>
          </p:cNvPr>
          <p:cNvSpPr txBox="1">
            <a:spLocks noChangeArrowheads="1"/>
          </p:cNvSpPr>
          <p:nvPr/>
        </p:nvSpPr>
        <p:spPr bwMode="auto">
          <a:xfrm>
            <a:off x="3429000" y="6116638"/>
            <a:ext cx="2133600" cy="284162"/>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b="1"/>
              <a:t>PUTTING ON THE BELT</a:t>
            </a:r>
          </a:p>
        </p:txBody>
      </p:sp>
      <p:sp>
        <p:nvSpPr>
          <p:cNvPr id="138246" name="Text Box 6">
            <a:extLst>
              <a:ext uri="{FF2B5EF4-FFF2-40B4-BE49-F238E27FC236}">
                <a16:creationId xmlns:a16="http://schemas.microsoft.com/office/drawing/2014/main" id="{21C06201-B604-8901-D215-B305FE5B6505}"/>
              </a:ext>
            </a:extLst>
          </p:cNvPr>
          <p:cNvSpPr txBox="1">
            <a:spLocks noChangeArrowheads="1"/>
          </p:cNvSpPr>
          <p:nvPr/>
        </p:nvSpPr>
        <p:spPr bwMode="auto">
          <a:xfrm>
            <a:off x="457200" y="762000"/>
            <a:ext cx="2286000" cy="28416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t>FALL PROTECTION</a:t>
            </a:r>
          </a:p>
        </p:txBody>
      </p:sp>
      <p:sp>
        <p:nvSpPr>
          <p:cNvPr id="138247" name="Text Box 7">
            <a:extLst>
              <a:ext uri="{FF2B5EF4-FFF2-40B4-BE49-F238E27FC236}">
                <a16:creationId xmlns:a16="http://schemas.microsoft.com/office/drawing/2014/main" id="{69140020-A6E5-0428-F99F-094D593F95F7}"/>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Heights</a:t>
            </a:r>
          </a:p>
        </p:txBody>
      </p:sp>
      <p:pic>
        <p:nvPicPr>
          <p:cNvPr id="138248" name="Picture 8">
            <a:extLst>
              <a:ext uri="{FF2B5EF4-FFF2-40B4-BE49-F238E27FC236}">
                <a16:creationId xmlns:a16="http://schemas.microsoft.com/office/drawing/2014/main" id="{C1141D05-8B23-9B23-086E-A1902F46806E}"/>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5943600" y="838200"/>
            <a:ext cx="2819400" cy="2339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8249" name="Picture 9">
            <a:extLst>
              <a:ext uri="{FF2B5EF4-FFF2-40B4-BE49-F238E27FC236}">
                <a16:creationId xmlns:a16="http://schemas.microsoft.com/office/drawing/2014/main" id="{E8D33350-0B75-924C-3D49-4BCA8246CB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6138" y="1143000"/>
            <a:ext cx="2176462" cy="480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C053D4-5FE0-5E18-2B14-0A840B9AA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pic>
        <p:nvPicPr>
          <p:cNvPr id="139266" name="Picture 2">
            <a:extLst>
              <a:ext uri="{FF2B5EF4-FFF2-40B4-BE49-F238E27FC236}">
                <a16:creationId xmlns:a16="http://schemas.microsoft.com/office/drawing/2014/main" id="{FC6333AD-35E9-ED3E-7957-55887A5805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990600"/>
            <a:ext cx="1436688"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9267" name="Picture 3">
            <a:extLst>
              <a:ext uri="{FF2B5EF4-FFF2-40B4-BE49-F238E27FC236}">
                <a16:creationId xmlns:a16="http://schemas.microsoft.com/office/drawing/2014/main" id="{F9F3AB2C-4B80-EE1E-F837-DBEBDD0703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990600"/>
            <a:ext cx="2743200"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9268" name="Rectangle 4">
            <a:extLst>
              <a:ext uri="{FF2B5EF4-FFF2-40B4-BE49-F238E27FC236}">
                <a16:creationId xmlns:a16="http://schemas.microsoft.com/office/drawing/2014/main" id="{EDD4088E-7202-DB0E-1A6A-14B2249E780F}"/>
              </a:ext>
            </a:extLst>
          </p:cNvPr>
          <p:cNvSpPr>
            <a:spLocks noChangeArrowheads="1"/>
          </p:cNvSpPr>
          <p:nvPr/>
        </p:nvSpPr>
        <p:spPr bwMode="auto">
          <a:xfrm>
            <a:off x="4114800" y="3124200"/>
            <a:ext cx="4572000" cy="3276600"/>
          </a:xfrm>
          <a:prstGeom prst="rect">
            <a:avLst/>
          </a:prstGeom>
          <a:noFill/>
          <a:ln w="38100">
            <a:solidFill>
              <a:srgbClr val="333399"/>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74675" indent="-574675">
              <a:defRPr>
                <a:solidFill>
                  <a:schemeClr val="tx1"/>
                </a:solidFill>
                <a:latin typeface="Arial" panose="020B0604020202020204" pitchFamily="34" charset="0"/>
              </a:defRPr>
            </a:lvl1pPr>
            <a:lvl2pPr marL="974725" indent="-285750">
              <a:defRPr>
                <a:solidFill>
                  <a:schemeClr val="tx1"/>
                </a:solidFill>
                <a:latin typeface="Arial" panose="020B0604020202020204" pitchFamily="34" charset="0"/>
              </a:defRPr>
            </a:lvl2pPr>
            <a:lvl3pPr marL="1317625" indent="-228600">
              <a:defRPr>
                <a:solidFill>
                  <a:schemeClr val="tx1"/>
                </a:solidFill>
                <a:latin typeface="Arial" panose="020B0604020202020204" pitchFamily="34" charset="0"/>
              </a:defRPr>
            </a:lvl3pPr>
            <a:lvl4pPr marL="1660525"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spcAft>
                <a:spcPct val="50000"/>
              </a:spcAft>
              <a:buClr>
                <a:srgbClr val="333399"/>
              </a:buClr>
              <a:buFont typeface="Wingdings" panose="05000000000000000000" pitchFamily="2" charset="2"/>
              <a:buChar char="q"/>
            </a:pPr>
            <a:r>
              <a:rPr lang="en-US" altLang="en-US" sz="1400" b="1"/>
              <a:t>Workers must be protected using fall restraint, safety net system, personal fall arrest systems</a:t>
            </a:r>
          </a:p>
          <a:p>
            <a:pPr eaLnBrk="1" hangingPunct="1">
              <a:lnSpc>
                <a:spcPct val="80000"/>
              </a:lnSpc>
              <a:spcBef>
                <a:spcPct val="20000"/>
              </a:spcBef>
              <a:spcAft>
                <a:spcPct val="50000"/>
              </a:spcAft>
              <a:buClr>
                <a:srgbClr val="333399"/>
              </a:buClr>
              <a:buFont typeface="Wingdings" panose="05000000000000000000" pitchFamily="2" charset="2"/>
              <a:buChar char="q"/>
            </a:pPr>
            <a:r>
              <a:rPr lang="en-US" altLang="en-US" sz="1400" b="1"/>
              <a:t>Must be 100% tied off at all times</a:t>
            </a:r>
          </a:p>
          <a:p>
            <a:pPr eaLnBrk="1" hangingPunct="1">
              <a:lnSpc>
                <a:spcPct val="80000"/>
              </a:lnSpc>
              <a:spcBef>
                <a:spcPct val="20000"/>
              </a:spcBef>
              <a:spcAft>
                <a:spcPct val="50000"/>
              </a:spcAft>
              <a:buClr>
                <a:srgbClr val="333399"/>
              </a:buClr>
              <a:buFont typeface="Wingdings" panose="05000000000000000000" pitchFamily="2" charset="2"/>
              <a:buChar char="q"/>
            </a:pPr>
            <a:r>
              <a:rPr lang="en-US" altLang="en-US" sz="1400" b="1"/>
              <a:t>Fall protection must be used when 6 feet off the ground</a:t>
            </a:r>
          </a:p>
          <a:p>
            <a:pPr eaLnBrk="1" hangingPunct="1">
              <a:spcBef>
                <a:spcPct val="20000"/>
              </a:spcBef>
              <a:spcAft>
                <a:spcPct val="50000"/>
              </a:spcAft>
              <a:buClr>
                <a:srgbClr val="333399"/>
              </a:buClr>
              <a:buFont typeface="Wingdings" panose="05000000000000000000" pitchFamily="2" charset="2"/>
              <a:buChar char="q"/>
            </a:pPr>
            <a:r>
              <a:rPr lang="en-US" altLang="en-US" sz="1400" b="1"/>
              <a:t>Must be inspected and properly maintained</a:t>
            </a:r>
          </a:p>
          <a:p>
            <a:pPr eaLnBrk="1" hangingPunct="1">
              <a:spcBef>
                <a:spcPct val="20000"/>
              </a:spcBef>
              <a:spcAft>
                <a:spcPct val="50000"/>
              </a:spcAft>
              <a:buClr>
                <a:srgbClr val="333399"/>
              </a:buClr>
              <a:buFont typeface="Wingdings" panose="05000000000000000000" pitchFamily="2" charset="2"/>
              <a:buChar char="q"/>
            </a:pPr>
            <a:r>
              <a:rPr lang="en-US" altLang="en-US" sz="1400" b="1"/>
              <a:t>Must be destroyed if found to be unsafe</a:t>
            </a:r>
          </a:p>
          <a:p>
            <a:pPr eaLnBrk="1" hangingPunct="1">
              <a:spcBef>
                <a:spcPct val="20000"/>
              </a:spcBef>
              <a:spcAft>
                <a:spcPct val="50000"/>
              </a:spcAft>
              <a:buClr>
                <a:srgbClr val="333399"/>
              </a:buClr>
              <a:buFont typeface="Wingdings" panose="05000000000000000000" pitchFamily="2" charset="2"/>
              <a:buChar char="q"/>
            </a:pPr>
            <a:r>
              <a:rPr lang="en-US" altLang="en-US" sz="1400" b="1"/>
              <a:t>Self Restraining lines used when tie off is insufficient</a:t>
            </a:r>
          </a:p>
          <a:p>
            <a:pPr eaLnBrk="1" hangingPunct="1">
              <a:spcBef>
                <a:spcPct val="20000"/>
              </a:spcBef>
              <a:spcAft>
                <a:spcPct val="50000"/>
              </a:spcAft>
              <a:buClr>
                <a:srgbClr val="333399"/>
              </a:buClr>
              <a:buFont typeface="Wingdings" panose="05000000000000000000" pitchFamily="2" charset="2"/>
              <a:buChar char="q"/>
            </a:pPr>
            <a:r>
              <a:rPr lang="en-US" altLang="en-US" sz="1400" b="1"/>
              <a:t>Static lines system used as secondary during man-rider</a:t>
            </a:r>
          </a:p>
          <a:p>
            <a:pPr eaLnBrk="1" hangingPunct="1">
              <a:spcBef>
                <a:spcPct val="20000"/>
              </a:spcBef>
              <a:spcAft>
                <a:spcPct val="50000"/>
              </a:spcAft>
              <a:buFont typeface="Wingdings" panose="05000000000000000000" pitchFamily="2" charset="2"/>
              <a:buChar char="q"/>
            </a:pPr>
            <a:endParaRPr lang="en-US" altLang="en-US" sz="1400" b="1"/>
          </a:p>
          <a:p>
            <a:pPr eaLnBrk="1" hangingPunct="1">
              <a:lnSpc>
                <a:spcPct val="80000"/>
              </a:lnSpc>
              <a:spcBef>
                <a:spcPct val="20000"/>
              </a:spcBef>
              <a:spcAft>
                <a:spcPct val="50000"/>
              </a:spcAft>
              <a:buFont typeface="Wingdings" panose="05000000000000000000" pitchFamily="2" charset="2"/>
              <a:buChar char="q"/>
            </a:pPr>
            <a:endParaRPr lang="en-US" altLang="en-US" sz="1400" b="1"/>
          </a:p>
          <a:p>
            <a:pPr eaLnBrk="1" hangingPunct="1">
              <a:lnSpc>
                <a:spcPct val="80000"/>
              </a:lnSpc>
              <a:spcBef>
                <a:spcPct val="20000"/>
              </a:spcBef>
              <a:spcAft>
                <a:spcPct val="50000"/>
              </a:spcAft>
              <a:buFont typeface="Wingdings" panose="05000000000000000000" pitchFamily="2" charset="2"/>
              <a:buNone/>
            </a:pPr>
            <a:endParaRPr lang="en-US" altLang="en-US" sz="1400" b="1">
              <a:latin typeface="Arial Rounded MT Bold" panose="020F0704030504030204" pitchFamily="34" charset="0"/>
            </a:endParaRPr>
          </a:p>
        </p:txBody>
      </p:sp>
      <p:pic>
        <p:nvPicPr>
          <p:cNvPr id="139269" name="Picture 5">
            <a:extLst>
              <a:ext uri="{FF2B5EF4-FFF2-40B4-BE49-F238E27FC236}">
                <a16:creationId xmlns:a16="http://schemas.microsoft.com/office/drawing/2014/main" id="{043BD73F-6B5A-06B3-3EBD-B532BC0419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119188"/>
            <a:ext cx="33528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0294" name="Line 6">
            <a:extLst>
              <a:ext uri="{FF2B5EF4-FFF2-40B4-BE49-F238E27FC236}">
                <a16:creationId xmlns:a16="http://schemas.microsoft.com/office/drawing/2014/main" id="{42383C8D-E03C-E245-0B4C-AB2C76DDFB36}"/>
              </a:ext>
            </a:extLst>
          </p:cNvPr>
          <p:cNvSpPr>
            <a:spLocks noChangeShapeType="1"/>
          </p:cNvSpPr>
          <p:nvPr/>
        </p:nvSpPr>
        <p:spPr bwMode="auto">
          <a:xfrm flipH="1">
            <a:off x="2438400" y="1881188"/>
            <a:ext cx="1588" cy="1676400"/>
          </a:xfrm>
          <a:prstGeom prst="line">
            <a:avLst/>
          </a:prstGeom>
          <a:noFill/>
          <a:ln w="635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139271" name="Picture 7">
            <a:extLst>
              <a:ext uri="{FF2B5EF4-FFF2-40B4-BE49-F238E27FC236}">
                <a16:creationId xmlns:a16="http://schemas.microsoft.com/office/drawing/2014/main" id="{09D0BCB8-E453-B804-82AB-263EF68E44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375" y="3981450"/>
            <a:ext cx="2554288" cy="1914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9272" name="Text Box 8">
            <a:extLst>
              <a:ext uri="{FF2B5EF4-FFF2-40B4-BE49-F238E27FC236}">
                <a16:creationId xmlns:a16="http://schemas.microsoft.com/office/drawing/2014/main" id="{DF09333D-912E-169B-F413-2FBC2CC3BC97}"/>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Heights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40294"/>
                                        </p:tgtEl>
                                        <p:attrNameLst>
                                          <p:attrName>style.visibility</p:attrName>
                                        </p:attrNameLst>
                                      </p:cBhvr>
                                      <p:to>
                                        <p:strVal val="visible"/>
                                      </p:to>
                                    </p:set>
                                    <p:animEffect transition="in" filter="diamond(in)">
                                      <p:cBhvr>
                                        <p:cTn id="7" dur="2000"/>
                                        <p:tgtEl>
                                          <p:spTgt spid="140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a:extLst>
              <a:ext uri="{FF2B5EF4-FFF2-40B4-BE49-F238E27FC236}">
                <a16:creationId xmlns:a16="http://schemas.microsoft.com/office/drawing/2014/main" id="{11401A1D-6BA3-3E8A-6088-0757C88B664A}"/>
              </a:ext>
            </a:extLst>
          </p:cNvPr>
          <p:cNvSpPr txBox="1">
            <a:spLocks noChangeArrowheads="1"/>
          </p:cNvSpPr>
          <p:nvPr/>
        </p:nvSpPr>
        <p:spPr bwMode="auto">
          <a:xfrm>
            <a:off x="2667000" y="1828800"/>
            <a:ext cx="3124200" cy="35274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t>1. Lay harness down and</a:t>
            </a:r>
          </a:p>
          <a:p>
            <a:r>
              <a:rPr lang="en-US" altLang="en-US" sz="1600" b="1"/>
              <a:t>    untangle.  Inspect for</a:t>
            </a:r>
          </a:p>
          <a:p>
            <a:r>
              <a:rPr lang="en-US" altLang="en-US" sz="1600" b="1"/>
              <a:t>    damage.</a:t>
            </a:r>
          </a:p>
          <a:p>
            <a:endParaRPr lang="en-US" altLang="en-US" sz="1600" b="1"/>
          </a:p>
          <a:p>
            <a:r>
              <a:rPr lang="en-US" altLang="en-US" sz="1600" b="1"/>
              <a:t>2. Don harness according</a:t>
            </a:r>
          </a:p>
          <a:p>
            <a:r>
              <a:rPr lang="en-US" altLang="en-US" sz="1600" b="1"/>
              <a:t>    to style. (step in, vest, etc.)</a:t>
            </a:r>
          </a:p>
          <a:p>
            <a:endParaRPr lang="en-US" altLang="en-US" sz="1600" b="1"/>
          </a:p>
          <a:p>
            <a:r>
              <a:rPr lang="en-US" altLang="en-US" sz="1600" b="1"/>
              <a:t>3.  Adjust sub-pelvic strap.</a:t>
            </a:r>
          </a:p>
          <a:p>
            <a:endParaRPr lang="en-US" altLang="en-US" sz="1600" b="1"/>
          </a:p>
          <a:p>
            <a:r>
              <a:rPr lang="en-US" altLang="en-US" sz="1600" b="1"/>
              <a:t>4.  Adjust leg straps.</a:t>
            </a:r>
          </a:p>
          <a:p>
            <a:endParaRPr lang="en-US" altLang="en-US" sz="1600" b="1"/>
          </a:p>
          <a:p>
            <a:r>
              <a:rPr lang="en-US" altLang="en-US" sz="1600" b="1"/>
              <a:t>5.  Adjust chest support.</a:t>
            </a:r>
          </a:p>
          <a:p>
            <a:endParaRPr lang="en-US" altLang="en-US" sz="1600" b="1"/>
          </a:p>
          <a:p>
            <a:r>
              <a:rPr lang="en-US" altLang="en-US" sz="1600" b="1"/>
              <a:t>6.  Adjust dorsal d-ring.</a:t>
            </a:r>
          </a:p>
        </p:txBody>
      </p:sp>
      <p:sp>
        <p:nvSpPr>
          <p:cNvPr id="141315" name="Text Box 3">
            <a:extLst>
              <a:ext uri="{FF2B5EF4-FFF2-40B4-BE49-F238E27FC236}">
                <a16:creationId xmlns:a16="http://schemas.microsoft.com/office/drawing/2014/main" id="{74E3B901-8635-52C6-B118-0352F8D60819}"/>
              </a:ext>
            </a:extLst>
          </p:cNvPr>
          <p:cNvSpPr txBox="1">
            <a:spLocks noChangeArrowheads="1"/>
          </p:cNvSpPr>
          <p:nvPr/>
        </p:nvSpPr>
        <p:spPr bwMode="auto">
          <a:xfrm>
            <a:off x="5865813" y="4516438"/>
            <a:ext cx="2897187" cy="1082675"/>
          </a:xfrm>
          <a:prstGeom prst="rect">
            <a:avLst/>
          </a:prstGeom>
          <a:solidFill>
            <a:srgbClr val="3333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solidFill>
                  <a:schemeClr val="bg1"/>
                </a:solidFill>
              </a:rPr>
              <a:t>Maladjusted harnesses </a:t>
            </a:r>
          </a:p>
          <a:p>
            <a:r>
              <a:rPr lang="en-US" altLang="en-US" sz="1600" b="1">
                <a:solidFill>
                  <a:schemeClr val="bg1"/>
                </a:solidFill>
              </a:rPr>
              <a:t>may cause injury, decrease </a:t>
            </a:r>
          </a:p>
          <a:p>
            <a:r>
              <a:rPr lang="en-US" altLang="en-US" sz="1600" b="1">
                <a:solidFill>
                  <a:schemeClr val="bg1"/>
                </a:solidFill>
              </a:rPr>
              <a:t>suspension times or fail </a:t>
            </a:r>
          </a:p>
          <a:p>
            <a:r>
              <a:rPr lang="en-US" altLang="en-US" sz="1600" b="1">
                <a:solidFill>
                  <a:schemeClr val="bg1"/>
                </a:solidFill>
              </a:rPr>
              <a:t>in the event of a fall.</a:t>
            </a:r>
          </a:p>
        </p:txBody>
      </p:sp>
      <p:pic>
        <p:nvPicPr>
          <p:cNvPr id="141316" name="Picture 4">
            <a:extLst>
              <a:ext uri="{FF2B5EF4-FFF2-40B4-BE49-F238E27FC236}">
                <a16:creationId xmlns:a16="http://schemas.microsoft.com/office/drawing/2014/main" id="{2A2BA474-7EE0-BE7C-2CD2-837ED18B9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295400"/>
            <a:ext cx="2244725"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7" name="Rectangle 5">
            <a:extLst>
              <a:ext uri="{FF2B5EF4-FFF2-40B4-BE49-F238E27FC236}">
                <a16:creationId xmlns:a16="http://schemas.microsoft.com/office/drawing/2014/main" id="{9F9E716A-5E3F-2102-67FE-0BA5CCCC8A3A}"/>
              </a:ext>
            </a:extLst>
          </p:cNvPr>
          <p:cNvSpPr>
            <a:spLocks noChangeArrowheads="1"/>
          </p:cNvSpPr>
          <p:nvPr/>
        </p:nvSpPr>
        <p:spPr bwMode="auto">
          <a:xfrm>
            <a:off x="0" y="8382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latin typeface="Arial Rounded MT Bold" panose="020F0704030504030204" pitchFamily="34" charset="0"/>
              </a:rPr>
              <a:t>FULL BODY HARNESS</a:t>
            </a:r>
          </a:p>
        </p:txBody>
      </p:sp>
      <p:sp>
        <p:nvSpPr>
          <p:cNvPr id="141318" name="Text Box 6">
            <a:extLst>
              <a:ext uri="{FF2B5EF4-FFF2-40B4-BE49-F238E27FC236}">
                <a16:creationId xmlns:a16="http://schemas.microsoft.com/office/drawing/2014/main" id="{59531BD4-04A9-D5D1-1FC2-DC7BB5CFBFF3}"/>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Heights</a:t>
            </a:r>
          </a:p>
        </p:txBody>
      </p:sp>
      <p:pic>
        <p:nvPicPr>
          <p:cNvPr id="141319" name="Picture 7">
            <a:extLst>
              <a:ext uri="{FF2B5EF4-FFF2-40B4-BE49-F238E27FC236}">
                <a16:creationId xmlns:a16="http://schemas.microsoft.com/office/drawing/2014/main" id="{5F4EB41E-2226-FD6C-B11B-5C9F31328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0" y="1752600"/>
            <a:ext cx="2393950" cy="403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863AF4E-EA8C-66FE-11AB-BADA01F1FD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a:extLst>
              <a:ext uri="{FF2B5EF4-FFF2-40B4-BE49-F238E27FC236}">
                <a16:creationId xmlns:a16="http://schemas.microsoft.com/office/drawing/2014/main" id="{E4BD6954-C3CD-41F6-A794-95152B566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295400"/>
            <a:ext cx="19685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3" name="Picture 3">
            <a:extLst>
              <a:ext uri="{FF2B5EF4-FFF2-40B4-BE49-F238E27FC236}">
                <a16:creationId xmlns:a16="http://schemas.microsoft.com/office/drawing/2014/main" id="{0FFAD97C-38DC-630E-54AB-76FE02E50F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733800"/>
            <a:ext cx="1882775"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Text Box 4">
            <a:extLst>
              <a:ext uri="{FF2B5EF4-FFF2-40B4-BE49-F238E27FC236}">
                <a16:creationId xmlns:a16="http://schemas.microsoft.com/office/drawing/2014/main" id="{2DEF36DB-C260-C5D8-5AB1-63A483A57803}"/>
              </a:ext>
            </a:extLst>
          </p:cNvPr>
          <p:cNvSpPr txBox="1">
            <a:spLocks noChangeArrowheads="1"/>
          </p:cNvSpPr>
          <p:nvPr/>
        </p:nvSpPr>
        <p:spPr bwMode="auto">
          <a:xfrm>
            <a:off x="304800" y="1905000"/>
            <a:ext cx="2795588"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a:t>Back D-ring</a:t>
            </a:r>
          </a:p>
          <a:p>
            <a:endParaRPr lang="en-US" altLang="en-US" sz="1200" b="1"/>
          </a:p>
          <a:p>
            <a:r>
              <a:rPr lang="en-US" altLang="en-US" sz="2000"/>
              <a:t>* Fall Arrest</a:t>
            </a:r>
          </a:p>
          <a:p>
            <a:endParaRPr lang="en-US" altLang="en-US" sz="2000"/>
          </a:p>
          <a:p>
            <a:r>
              <a:rPr lang="en-US" altLang="en-US" sz="2000" b="1"/>
              <a:t>Front D-ring</a:t>
            </a:r>
          </a:p>
          <a:p>
            <a:endParaRPr lang="en-US" altLang="en-US" sz="1200" b="1"/>
          </a:p>
          <a:p>
            <a:r>
              <a:rPr lang="en-US" altLang="en-US" sz="2000"/>
              <a:t>* Ladders / Escape</a:t>
            </a:r>
          </a:p>
          <a:p>
            <a:endParaRPr lang="en-US" altLang="en-US" sz="2000"/>
          </a:p>
          <a:p>
            <a:r>
              <a:rPr lang="en-US" altLang="en-US" sz="2000" b="1"/>
              <a:t>Hip D-rings</a:t>
            </a:r>
          </a:p>
          <a:p>
            <a:endParaRPr lang="en-US" altLang="en-US" sz="1200" b="1"/>
          </a:p>
          <a:p>
            <a:r>
              <a:rPr lang="en-US" altLang="en-US" sz="2000"/>
              <a:t>* Work  Positioning</a:t>
            </a:r>
          </a:p>
          <a:p>
            <a:endParaRPr lang="en-US" altLang="en-US" sz="2000" b="1"/>
          </a:p>
        </p:txBody>
      </p:sp>
      <p:sp>
        <p:nvSpPr>
          <p:cNvPr id="143365" name="Line 5">
            <a:extLst>
              <a:ext uri="{FF2B5EF4-FFF2-40B4-BE49-F238E27FC236}">
                <a16:creationId xmlns:a16="http://schemas.microsoft.com/office/drawing/2014/main" id="{9AEE2C43-EF50-94E1-693C-82EAA4F06637}"/>
              </a:ext>
            </a:extLst>
          </p:cNvPr>
          <p:cNvSpPr>
            <a:spLocks noChangeShapeType="1"/>
          </p:cNvSpPr>
          <p:nvPr/>
        </p:nvSpPr>
        <p:spPr bwMode="auto">
          <a:xfrm>
            <a:off x="2057400" y="2362200"/>
            <a:ext cx="5562600" cy="76200"/>
          </a:xfrm>
          <a:prstGeom prst="line">
            <a:avLst/>
          </a:prstGeom>
          <a:noFill/>
          <a:ln w="635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366" name="Line 6">
            <a:extLst>
              <a:ext uri="{FF2B5EF4-FFF2-40B4-BE49-F238E27FC236}">
                <a16:creationId xmlns:a16="http://schemas.microsoft.com/office/drawing/2014/main" id="{39F1DA0D-F336-BB34-A82D-E2D48FA5F0F2}"/>
              </a:ext>
            </a:extLst>
          </p:cNvPr>
          <p:cNvSpPr>
            <a:spLocks noChangeShapeType="1"/>
          </p:cNvSpPr>
          <p:nvPr/>
        </p:nvSpPr>
        <p:spPr bwMode="auto">
          <a:xfrm>
            <a:off x="2057400" y="3276600"/>
            <a:ext cx="3352800" cy="1600200"/>
          </a:xfrm>
          <a:prstGeom prst="line">
            <a:avLst/>
          </a:prstGeom>
          <a:noFill/>
          <a:ln w="635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367" name="Line 7">
            <a:extLst>
              <a:ext uri="{FF2B5EF4-FFF2-40B4-BE49-F238E27FC236}">
                <a16:creationId xmlns:a16="http://schemas.microsoft.com/office/drawing/2014/main" id="{F1863C40-1D87-A9AF-F53E-CB104C83F9B4}"/>
              </a:ext>
            </a:extLst>
          </p:cNvPr>
          <p:cNvSpPr>
            <a:spLocks noChangeShapeType="1"/>
          </p:cNvSpPr>
          <p:nvPr/>
        </p:nvSpPr>
        <p:spPr bwMode="auto">
          <a:xfrm>
            <a:off x="2057400" y="4419600"/>
            <a:ext cx="2895600" cy="762000"/>
          </a:xfrm>
          <a:prstGeom prst="line">
            <a:avLst/>
          </a:prstGeom>
          <a:noFill/>
          <a:ln w="635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368" name="Rectangle 8">
            <a:extLst>
              <a:ext uri="{FF2B5EF4-FFF2-40B4-BE49-F238E27FC236}">
                <a16:creationId xmlns:a16="http://schemas.microsoft.com/office/drawing/2014/main" id="{776ED359-D631-184F-085D-F392CFF7A36C}"/>
              </a:ext>
            </a:extLst>
          </p:cNvPr>
          <p:cNvSpPr>
            <a:spLocks noChangeArrowheads="1"/>
          </p:cNvSpPr>
          <p:nvPr/>
        </p:nvSpPr>
        <p:spPr bwMode="auto">
          <a:xfrm>
            <a:off x="2971800" y="1295400"/>
            <a:ext cx="28956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t>Shoulder D-rings</a:t>
            </a:r>
          </a:p>
          <a:p>
            <a:endParaRPr lang="en-US" altLang="en-US" sz="1200"/>
          </a:p>
          <a:p>
            <a:r>
              <a:rPr lang="en-US" altLang="en-US" sz="2400"/>
              <a:t>* Confined Space</a:t>
            </a:r>
          </a:p>
        </p:txBody>
      </p:sp>
      <p:sp>
        <p:nvSpPr>
          <p:cNvPr id="143369" name="Line 9">
            <a:extLst>
              <a:ext uri="{FF2B5EF4-FFF2-40B4-BE49-F238E27FC236}">
                <a16:creationId xmlns:a16="http://schemas.microsoft.com/office/drawing/2014/main" id="{E4724727-2140-479E-0100-3F8DD2726CE3}"/>
              </a:ext>
            </a:extLst>
          </p:cNvPr>
          <p:cNvSpPr>
            <a:spLocks noChangeShapeType="1"/>
          </p:cNvSpPr>
          <p:nvPr/>
        </p:nvSpPr>
        <p:spPr bwMode="auto">
          <a:xfrm>
            <a:off x="5638800" y="1600200"/>
            <a:ext cx="1828800" cy="457200"/>
          </a:xfrm>
          <a:prstGeom prst="line">
            <a:avLst/>
          </a:prstGeom>
          <a:noFill/>
          <a:ln w="635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3370" name="Text Box 10">
            <a:extLst>
              <a:ext uri="{FF2B5EF4-FFF2-40B4-BE49-F238E27FC236}">
                <a16:creationId xmlns:a16="http://schemas.microsoft.com/office/drawing/2014/main" id="{A0715166-F47F-EE4C-BF30-8D74AEB62ECB}"/>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Heights</a:t>
            </a:r>
          </a:p>
        </p:txBody>
      </p:sp>
      <p:pic>
        <p:nvPicPr>
          <p:cNvPr id="2" name="Picture 1">
            <a:extLst>
              <a:ext uri="{FF2B5EF4-FFF2-40B4-BE49-F238E27FC236}">
                <a16:creationId xmlns:a16="http://schemas.microsoft.com/office/drawing/2014/main" id="{EB6D0036-9785-D0BC-BD70-619B5FCA23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a:extLst>
              <a:ext uri="{FF2B5EF4-FFF2-40B4-BE49-F238E27FC236}">
                <a16:creationId xmlns:a16="http://schemas.microsoft.com/office/drawing/2014/main" id="{080F1606-4459-0E68-0DEA-CDB15FAD2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713" y="4170363"/>
            <a:ext cx="2003425" cy="1816100"/>
          </a:xfrm>
          <a:prstGeom prst="rect">
            <a:avLst/>
          </a:prstGeom>
          <a:noFill/>
          <a:ln w="38100">
            <a:solidFill>
              <a:srgbClr val="2F78A9"/>
            </a:solidFill>
            <a:miter lim="800000"/>
            <a:headEnd/>
            <a:tailEnd/>
          </a:ln>
          <a:extLst>
            <a:ext uri="{909E8E84-426E-40DD-AFC4-6F175D3DCCD1}">
              <a14:hiddenFill xmlns:a14="http://schemas.microsoft.com/office/drawing/2010/main">
                <a:solidFill>
                  <a:srgbClr val="FFFFFF"/>
                </a:solidFill>
              </a14:hiddenFill>
            </a:ext>
          </a:extLst>
        </p:spPr>
      </p:pic>
      <p:pic>
        <p:nvPicPr>
          <p:cNvPr id="145411" name="Picture 3">
            <a:extLst>
              <a:ext uri="{FF2B5EF4-FFF2-40B4-BE49-F238E27FC236}">
                <a16:creationId xmlns:a16="http://schemas.microsoft.com/office/drawing/2014/main" id="{1E183612-E0B7-0767-83A9-4483B9B26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2738" y="2328863"/>
            <a:ext cx="2057400" cy="1635125"/>
          </a:xfrm>
          <a:prstGeom prst="rect">
            <a:avLst/>
          </a:prstGeom>
          <a:noFill/>
          <a:ln w="38100">
            <a:solidFill>
              <a:srgbClr val="2F78A9"/>
            </a:solidFill>
            <a:miter lim="800000"/>
            <a:headEnd/>
            <a:tailEnd/>
          </a:ln>
          <a:extLst>
            <a:ext uri="{909E8E84-426E-40DD-AFC4-6F175D3DCCD1}">
              <a14:hiddenFill xmlns:a14="http://schemas.microsoft.com/office/drawing/2010/main">
                <a:solidFill>
                  <a:srgbClr val="FFFFFF"/>
                </a:solidFill>
              </a14:hiddenFill>
            </a:ext>
          </a:extLst>
        </p:spPr>
      </p:pic>
      <p:sp>
        <p:nvSpPr>
          <p:cNvPr id="145412" name="Text Box 4">
            <a:extLst>
              <a:ext uri="{FF2B5EF4-FFF2-40B4-BE49-F238E27FC236}">
                <a16:creationId xmlns:a16="http://schemas.microsoft.com/office/drawing/2014/main" id="{A53A2772-D920-6CC4-9E72-B563E94BEC98}"/>
              </a:ext>
            </a:extLst>
          </p:cNvPr>
          <p:cNvSpPr txBox="1">
            <a:spLocks noChangeArrowheads="1"/>
          </p:cNvSpPr>
          <p:nvPr/>
        </p:nvSpPr>
        <p:spPr bwMode="auto">
          <a:xfrm>
            <a:off x="4376738" y="4310063"/>
            <a:ext cx="1524000" cy="83185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rgbClr val="CC0000"/>
                </a:solidFill>
              </a:rPr>
              <a:t>Latching -Damage</a:t>
            </a:r>
          </a:p>
        </p:txBody>
      </p:sp>
      <p:sp>
        <p:nvSpPr>
          <p:cNvPr id="145413" name="Line 5">
            <a:extLst>
              <a:ext uri="{FF2B5EF4-FFF2-40B4-BE49-F238E27FC236}">
                <a16:creationId xmlns:a16="http://schemas.microsoft.com/office/drawing/2014/main" id="{2A83E6A9-D833-ECC3-F617-A68EACD23B1D}"/>
              </a:ext>
            </a:extLst>
          </p:cNvPr>
          <p:cNvSpPr>
            <a:spLocks noChangeShapeType="1"/>
          </p:cNvSpPr>
          <p:nvPr/>
        </p:nvSpPr>
        <p:spPr bwMode="auto">
          <a:xfrm flipV="1">
            <a:off x="5976938" y="4614863"/>
            <a:ext cx="1524000" cy="76200"/>
          </a:xfrm>
          <a:prstGeom prst="line">
            <a:avLst/>
          </a:prstGeom>
          <a:noFill/>
          <a:ln w="635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5414" name="Text Box 6">
            <a:extLst>
              <a:ext uri="{FF2B5EF4-FFF2-40B4-BE49-F238E27FC236}">
                <a16:creationId xmlns:a16="http://schemas.microsoft.com/office/drawing/2014/main" id="{5BE10428-3C1C-17C1-BCFD-662E8E700F89}"/>
              </a:ext>
            </a:extLst>
          </p:cNvPr>
          <p:cNvSpPr txBox="1">
            <a:spLocks noChangeArrowheads="1"/>
          </p:cNvSpPr>
          <p:nvPr/>
        </p:nvSpPr>
        <p:spPr bwMode="auto">
          <a:xfrm>
            <a:off x="4452938" y="2709863"/>
            <a:ext cx="1371600" cy="466725"/>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a:solidFill>
                  <a:srgbClr val="CC0000"/>
                </a:solidFill>
              </a:rPr>
              <a:t>Broken</a:t>
            </a:r>
          </a:p>
        </p:txBody>
      </p:sp>
      <p:sp>
        <p:nvSpPr>
          <p:cNvPr id="145415" name="Line 7">
            <a:extLst>
              <a:ext uri="{FF2B5EF4-FFF2-40B4-BE49-F238E27FC236}">
                <a16:creationId xmlns:a16="http://schemas.microsoft.com/office/drawing/2014/main" id="{2B5AAC14-C48E-A59E-95D1-9212D0742E9C}"/>
              </a:ext>
            </a:extLst>
          </p:cNvPr>
          <p:cNvSpPr>
            <a:spLocks noChangeShapeType="1"/>
          </p:cNvSpPr>
          <p:nvPr/>
        </p:nvSpPr>
        <p:spPr bwMode="auto">
          <a:xfrm flipV="1">
            <a:off x="5900738" y="2862263"/>
            <a:ext cx="2057400" cy="76200"/>
          </a:xfrm>
          <a:prstGeom prst="line">
            <a:avLst/>
          </a:prstGeom>
          <a:noFill/>
          <a:ln w="635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145416" name="Picture 8">
            <a:extLst>
              <a:ext uri="{FF2B5EF4-FFF2-40B4-BE49-F238E27FC236}">
                <a16:creationId xmlns:a16="http://schemas.microsoft.com/office/drawing/2014/main" id="{EBAB07FB-8657-4337-12B1-980E21A910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8" y="3581400"/>
            <a:ext cx="2895600" cy="2665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5417" name="Rectangle 9">
            <a:extLst>
              <a:ext uri="{FF2B5EF4-FFF2-40B4-BE49-F238E27FC236}">
                <a16:creationId xmlns:a16="http://schemas.microsoft.com/office/drawing/2014/main" id="{AAF8D610-2E81-2302-4C3B-22239321A956}"/>
              </a:ext>
            </a:extLst>
          </p:cNvPr>
          <p:cNvSpPr>
            <a:spLocks noChangeArrowheads="1"/>
          </p:cNvSpPr>
          <p:nvPr/>
        </p:nvSpPr>
        <p:spPr bwMode="auto">
          <a:xfrm>
            <a:off x="414338" y="1066800"/>
            <a:ext cx="457200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1125" indent="-1111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 performed by end user.</a:t>
            </a:r>
          </a:p>
          <a:p>
            <a:pPr eaLnBrk="1" hangingPunct="1"/>
            <a:endParaRPr lang="en-US" altLang="en-US" sz="1400" b="1"/>
          </a:p>
          <a:p>
            <a:pPr eaLnBrk="1" hangingPunct="1"/>
            <a:r>
              <a:rPr lang="en-US" altLang="en-US" sz="1400" b="1"/>
              <a:t>- prior to use.</a:t>
            </a:r>
          </a:p>
          <a:p>
            <a:pPr eaLnBrk="1" hangingPunct="1"/>
            <a:endParaRPr lang="en-US" altLang="en-US" sz="1400" b="1"/>
          </a:p>
          <a:p>
            <a:pPr eaLnBrk="1" hangingPunct="1"/>
            <a:r>
              <a:rPr lang="en-US" altLang="en-US" sz="1400" b="1"/>
              <a:t>- not recorded.</a:t>
            </a:r>
          </a:p>
          <a:p>
            <a:pPr eaLnBrk="1" hangingPunct="1"/>
            <a:endParaRPr lang="en-US" altLang="en-US" sz="1400" b="1"/>
          </a:p>
          <a:p>
            <a:pPr eaLnBrk="1" hangingPunct="1"/>
            <a:r>
              <a:rPr lang="en-US" altLang="en-US" sz="1400" b="1"/>
              <a:t>- looking for anything that affects the condition or function of equipment.</a:t>
            </a:r>
          </a:p>
          <a:p>
            <a:pPr eaLnBrk="1" hangingPunct="1"/>
            <a:endParaRPr lang="en-US" altLang="en-US" sz="1400" b="1"/>
          </a:p>
          <a:p>
            <a:pPr eaLnBrk="1" hangingPunct="1"/>
            <a:r>
              <a:rPr lang="en-US" altLang="en-US" sz="1400" b="1"/>
              <a:t>- remove questionable equipment.</a:t>
            </a:r>
          </a:p>
        </p:txBody>
      </p:sp>
      <p:sp>
        <p:nvSpPr>
          <p:cNvPr id="145418" name="Text Box 10">
            <a:extLst>
              <a:ext uri="{FF2B5EF4-FFF2-40B4-BE49-F238E27FC236}">
                <a16:creationId xmlns:a16="http://schemas.microsoft.com/office/drawing/2014/main" id="{E8BA0017-04D5-EBCD-B47F-8A490EA2510F}"/>
              </a:ext>
            </a:extLst>
          </p:cNvPr>
          <p:cNvSpPr txBox="1">
            <a:spLocks noChangeArrowheads="1"/>
          </p:cNvSpPr>
          <p:nvPr/>
        </p:nvSpPr>
        <p:spPr bwMode="auto">
          <a:xfrm>
            <a:off x="5062538" y="1143000"/>
            <a:ext cx="3733800" cy="4667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t>DAILY</a:t>
            </a:r>
            <a:r>
              <a:rPr lang="en-US" altLang="en-US" sz="2400" b="1">
                <a:solidFill>
                  <a:schemeClr val="bg1"/>
                </a:solidFill>
              </a:rPr>
              <a:t> </a:t>
            </a:r>
            <a:r>
              <a:rPr lang="en-US" altLang="en-US" sz="2400" b="1"/>
              <a:t>INSPECTION</a:t>
            </a:r>
          </a:p>
        </p:txBody>
      </p:sp>
      <p:sp>
        <p:nvSpPr>
          <p:cNvPr id="145419" name="Text Box 11">
            <a:extLst>
              <a:ext uri="{FF2B5EF4-FFF2-40B4-BE49-F238E27FC236}">
                <a16:creationId xmlns:a16="http://schemas.microsoft.com/office/drawing/2014/main" id="{5696DCDD-687A-5D93-A35B-96A94C48C658}"/>
              </a:ext>
            </a:extLst>
          </p:cNvPr>
          <p:cNvSpPr txBox="1">
            <a:spLocks noChangeArrowheads="1"/>
          </p:cNvSpPr>
          <p:nvPr/>
        </p:nvSpPr>
        <p:spPr bwMode="auto">
          <a:xfrm>
            <a:off x="0"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HSE - Heights</a:t>
            </a:r>
          </a:p>
        </p:txBody>
      </p:sp>
      <p:sp>
        <p:nvSpPr>
          <p:cNvPr id="145420" name="Text Box 12">
            <a:extLst>
              <a:ext uri="{FF2B5EF4-FFF2-40B4-BE49-F238E27FC236}">
                <a16:creationId xmlns:a16="http://schemas.microsoft.com/office/drawing/2014/main" id="{80EC7142-DD54-3572-DA99-1FBC7048F367}"/>
              </a:ext>
            </a:extLst>
          </p:cNvPr>
          <p:cNvSpPr txBox="1">
            <a:spLocks noChangeArrowheads="1"/>
          </p:cNvSpPr>
          <p:nvPr/>
        </p:nvSpPr>
        <p:spPr bwMode="auto">
          <a:xfrm>
            <a:off x="490538" y="5902325"/>
            <a:ext cx="3048000" cy="34607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a:t>DISCARD WORN OUT BELTS</a:t>
            </a:r>
          </a:p>
        </p:txBody>
      </p:sp>
      <p:pic>
        <p:nvPicPr>
          <p:cNvPr id="2" name="Picture 1">
            <a:extLst>
              <a:ext uri="{FF2B5EF4-FFF2-40B4-BE49-F238E27FC236}">
                <a16:creationId xmlns:a16="http://schemas.microsoft.com/office/drawing/2014/main" id="{8DCDFD8D-EF4C-CE80-E47F-1F7710A47F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6248400"/>
            <a:ext cx="609600" cy="609600"/>
          </a:xfrm>
          <a:prstGeom prst="rect">
            <a:avLst/>
          </a:prstGeom>
        </p:spPr>
      </p:pic>
    </p:spTree>
  </p:cSld>
  <p:clrMapOvr>
    <a:masterClrMapping/>
  </p:clrMapOvr>
  <p:transition/>
</p:sld>
</file>

<file path=ppt/theme/theme1.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1685</TotalTime>
  <Words>29762</Words>
  <Application>Microsoft Office PowerPoint</Application>
  <PresentationFormat>On-screen Show (4:3)</PresentationFormat>
  <Paragraphs>2252</Paragraphs>
  <Slides>204</Slides>
  <Notes>88</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2</vt:i4>
      </vt:variant>
      <vt:variant>
        <vt:lpstr>Slide Titles</vt:lpstr>
      </vt:variant>
      <vt:variant>
        <vt:i4>204</vt:i4>
      </vt:variant>
    </vt:vector>
  </HeadingPairs>
  <TitlesOfParts>
    <vt:vector size="222" baseType="lpstr">
      <vt:lpstr>Arial</vt:lpstr>
      <vt:lpstr>Arial Black</vt:lpstr>
      <vt:lpstr>Arial MT Black</vt:lpstr>
      <vt:lpstr>Arial Rounded MT Bold</vt:lpstr>
      <vt:lpstr>Bookman Old Style</vt:lpstr>
      <vt:lpstr>Bullets2</vt:lpstr>
      <vt:lpstr>Garamond</vt:lpstr>
      <vt:lpstr>Impact</vt:lpstr>
      <vt:lpstr>Klang MT</vt:lpstr>
      <vt:lpstr>Mini Pics Classic</vt:lpstr>
      <vt:lpstr>Monotype Sorts</vt:lpstr>
      <vt:lpstr>Symbol</vt:lpstr>
      <vt:lpstr>Times New Roman</vt:lpstr>
      <vt:lpstr>Webdings</vt:lpstr>
      <vt:lpstr>Wingdings</vt:lpstr>
      <vt:lpstr>1_Default Design</vt:lpstr>
      <vt:lpstr>PhotoHouse</vt:lpstr>
      <vt:lpstr>CorelPhotoPaint.Image.8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Hoisting System</vt:lpstr>
      <vt:lpstr>Rotating System</vt:lpstr>
      <vt:lpstr>Circulating System</vt:lpstr>
      <vt:lpstr>Drill Bits</vt:lpstr>
      <vt:lpstr>PowerPoint Presentation</vt:lpstr>
      <vt:lpstr>PowerPoint Presentation</vt:lpstr>
      <vt:lpstr> EMERGENCY SITUATIONS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Fire Alarms</vt:lpstr>
      <vt:lpstr>The Fire Triangle</vt:lpstr>
      <vt:lpstr>Fires Classifications  Fires are classified according to the type of fuel that is burning. If you use the wrong type of fire extinguisher on the wrong class of fire, you might make matters worse, or even hurt yourself.Its very important to understand the four different fire (fuel) classifications…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ZENVORA PRINCIPLES</vt:lpstr>
      <vt:lpstr>PowerPoint Presentation</vt:lpstr>
      <vt:lpstr>PowerPoint Presentation</vt:lpstr>
      <vt:lpstr>PowerPoint Presentation</vt:lpstr>
      <vt:lpstr>PowerPoint Presentation</vt:lpstr>
      <vt:lpstr>WHY JSA’s ARE PERFORMED</vt:lpstr>
      <vt:lpstr>PowerPoint Presentation</vt:lpstr>
      <vt:lpstr>STEPS IN PERFORMING A JSA</vt:lpstr>
      <vt:lpstr>PowerPoint Presentation</vt:lpstr>
      <vt:lpstr>IDENTIFYING  HAZARDS</vt:lpstr>
      <vt:lpstr>Sample JSA - Body</vt:lpstr>
      <vt:lpstr>Hazard management is essential for …</vt:lpstr>
      <vt:lpstr>PowerPoint Presentation</vt:lpstr>
      <vt:lpstr>LIST POTENTIAL INCIDENTS/HAZARDS (THE SECOND COLUMN OF THE JSA FORM)</vt:lpstr>
      <vt:lpstr>SIX STEPS TO HAZARD MANAGEMENT</vt:lpstr>
      <vt:lpstr>RECOMMENDATIONS TO ELIMINATE OR  REDUCE POTENTIAL HAZARDS (THE THIRD COLUMN OF THE JSA FORM)</vt:lpstr>
      <vt:lpstr>PowerPoint Presentation</vt:lpstr>
      <vt:lpstr>TYPICAL NON-PERMIT JOBS  Does not involve hot work, little or no risk, will not conflict with other work, is not complex, have adequate controls in place</vt:lpstr>
      <vt:lpstr>TYPICAL PERMIT JOBS</vt:lpstr>
      <vt:lpstr>PowerPoint Presentation</vt:lpstr>
      <vt:lpstr>PowerPoint Presentation</vt:lpstr>
      <vt:lpstr>PowerPoint Presentation</vt:lpstr>
      <vt:lpstr>TYPES OF LOTO DEVICES </vt:lpstr>
      <vt:lpstr>COMMON LOTO APPLICATION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HEAD PROTECTION</vt:lpstr>
      <vt:lpstr>SAFETY GLASSES</vt:lpstr>
      <vt:lpstr>PRESCRIPTION GLASSES</vt:lpstr>
      <vt:lpstr>WELDING EYE PROTECTION</vt:lpstr>
      <vt:lpstr>FACE SHIELDS</vt:lpstr>
      <vt:lpstr>SAFETY SHOES</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SLINGS</vt:lpstr>
      <vt:lpstr>SLINGS</vt:lpstr>
      <vt:lpstr>SLINGS</vt:lpstr>
      <vt:lpstr>SLINGS</vt:lpstr>
      <vt:lpstr>SLINGS</vt:lpstr>
      <vt:lpstr>PowerPoint Presentation</vt:lpstr>
      <vt:lpstr>SLINGS</vt:lpstr>
      <vt:lpstr>PowerPoint Presentation</vt:lpstr>
      <vt:lpstr>SLINGS</vt:lpstr>
      <vt:lpstr>SLINGS</vt:lpstr>
      <vt:lpstr>SLINGS</vt:lpstr>
      <vt:lpstr>PowerPoint Presentation</vt:lpstr>
      <vt:lpstr>SUPPLY BOATS</vt:lpstr>
      <vt:lpstr>SUPPLY BOATS</vt:lpstr>
      <vt:lpstr>SUPPLY BOATS</vt:lpstr>
      <vt:lpstr>PowerPoint Presentation</vt:lpstr>
      <vt:lpstr>SUPPLY BOATS</vt:lpstr>
      <vt:lpstr>SUPPLY BOATS</vt:lpstr>
      <vt:lpstr>SUPPLY BOATS</vt:lpstr>
      <vt:lpstr>PowerPoint Presentation</vt:lpstr>
      <vt:lpstr> TOOLS</vt:lpstr>
      <vt:lpstr>PowerPoint Presentation</vt:lpstr>
      <vt:lpstr> TOOLS</vt:lpstr>
      <vt:lpstr> TOOLS</vt:lpstr>
      <vt:lpstr> TOOLS</vt:lpstr>
      <vt:lpstr>PowerPoint Presentation</vt:lpstr>
      <vt:lpstr>TUGGERS</vt:lpstr>
      <vt:lpstr>TUGGERS</vt:lpstr>
      <vt:lpstr>TUGGERS</vt:lpstr>
      <vt:lpstr>PowerPoint Presentation</vt:lpstr>
      <vt:lpstr>TUBULARS</vt:lpstr>
      <vt:lpstr>TUBULARS</vt:lpstr>
      <vt:lpstr>PowerPoint Presentation</vt:lpstr>
      <vt:lpstr>PowerPoint Presentation</vt:lpstr>
      <vt:lpstr>PowerPoint Presentation</vt:lpstr>
      <vt:lpstr>PowerPoint Presentation</vt:lpstr>
      <vt:lpstr>PowerPoint Presentation</vt:lpstr>
      <vt:lpstr>CATWALKS</vt:lpstr>
      <vt:lpstr>CATWALKS</vt:lpstr>
      <vt:lpstr>CATWALKS</vt:lpstr>
      <vt:lpstr>PowerPoint Presentation</vt:lpstr>
      <vt:lpstr>COMMON CONFINED SPACES</vt:lpstr>
      <vt:lpstr>CONFINED SPACE</vt:lpstr>
      <vt:lpstr>CONFINED SPACE</vt:lpstr>
      <vt:lpstr>ATMOSPHERE TESTING</vt:lpstr>
      <vt:lpstr>PowerPoint Presentation</vt:lpstr>
      <vt:lpstr>PowerPoint Presentation</vt:lpstr>
      <vt:lpstr>CONFINED SPACE</vt:lpstr>
      <vt:lpstr>CONFINED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ZENVORA WISHES YOU BEST FOR YOUR CAREER</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Michelle LeBlanc</dc:creator>
  <cp:lastModifiedBy>Adarsh A</cp:lastModifiedBy>
  <cp:revision>58</cp:revision>
  <dcterms:created xsi:type="dcterms:W3CDTF">2006-10-11T14:07:01Z</dcterms:created>
  <dcterms:modified xsi:type="dcterms:W3CDTF">2026-06-24T10:36:17Z</dcterms:modified>
</cp:coreProperties>
</file>